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7E54F-B3EF-449D-B4A7-81923A485076}" v="2" dt="2024-03-18T16:13:32.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81" autoAdjust="0"/>
  </p:normalViewPr>
  <p:slideViewPr>
    <p:cSldViewPr snapToGrid="0">
      <p:cViewPr varScale="1">
        <p:scale>
          <a:sx n="53" d="100"/>
          <a:sy n="53" d="100"/>
        </p:scale>
        <p:origin x="15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ia Henkle" userId="8358a28e-4fc0-4d4d-9e38-f7ffe2b31c0d" providerId="ADAL" clId="{0367E54F-B3EF-449D-B4A7-81923A485076}"/>
    <pc:docChg chg="custSel modSld">
      <pc:chgData name="Talia Henkle" userId="8358a28e-4fc0-4d4d-9e38-f7ffe2b31c0d" providerId="ADAL" clId="{0367E54F-B3EF-449D-B4A7-81923A485076}" dt="2024-03-18T16:13:10.515" v="1" actId="27636"/>
      <pc:docMkLst>
        <pc:docMk/>
      </pc:docMkLst>
      <pc:sldChg chg="modSp mod">
        <pc:chgData name="Talia Henkle" userId="8358a28e-4fc0-4d4d-9e38-f7ffe2b31c0d" providerId="ADAL" clId="{0367E54F-B3EF-449D-B4A7-81923A485076}" dt="2024-03-18T16:13:10.512" v="0" actId="27636"/>
        <pc:sldMkLst>
          <pc:docMk/>
          <pc:sldMk cId="3728228053" sldId="261"/>
        </pc:sldMkLst>
        <pc:spChg chg="mod">
          <ac:chgData name="Talia Henkle" userId="8358a28e-4fc0-4d4d-9e38-f7ffe2b31c0d" providerId="ADAL" clId="{0367E54F-B3EF-449D-B4A7-81923A485076}" dt="2024-03-18T16:13:10.512" v="0" actId="27636"/>
          <ac:spMkLst>
            <pc:docMk/>
            <pc:sldMk cId="3728228053" sldId="261"/>
            <ac:spMk id="2" creationId="{F20015A7-144F-AE3A-57D8-1820D6340FE8}"/>
          </ac:spMkLst>
        </pc:spChg>
      </pc:sldChg>
      <pc:sldChg chg="modSp mod">
        <pc:chgData name="Talia Henkle" userId="8358a28e-4fc0-4d4d-9e38-f7ffe2b31c0d" providerId="ADAL" clId="{0367E54F-B3EF-449D-B4A7-81923A485076}" dt="2024-03-18T16:13:10.515" v="1" actId="27636"/>
        <pc:sldMkLst>
          <pc:docMk/>
          <pc:sldMk cId="235802712" sldId="267"/>
        </pc:sldMkLst>
        <pc:spChg chg="mod">
          <ac:chgData name="Talia Henkle" userId="8358a28e-4fc0-4d4d-9e38-f7ffe2b31c0d" providerId="ADAL" clId="{0367E54F-B3EF-449D-B4A7-81923A485076}" dt="2024-03-18T16:13:10.515" v="1" actId="27636"/>
          <ac:spMkLst>
            <pc:docMk/>
            <pc:sldMk cId="235802712" sldId="267"/>
            <ac:spMk id="2" creationId="{436105F7-0BA4-DD88-5C9D-34C1B864417E}"/>
          </ac:spMkLst>
        </pc:spChg>
      </pc:sldChg>
    </pc:docChg>
  </pc:docChgLst>
  <pc:docChgLst>
    <pc:chgData name="Talia Henkle" userId="8358a28e-4fc0-4d4d-9e38-f7ffe2b31c0d" providerId="ADAL" clId="{C1BA74EE-7B97-4888-823C-D1880C58C55D}"/>
    <pc:docChg chg="delSld">
      <pc:chgData name="Talia Henkle" userId="8358a28e-4fc0-4d4d-9e38-f7ffe2b31c0d" providerId="ADAL" clId="{C1BA74EE-7B97-4888-823C-D1880C58C55D}" dt="2024-03-08T20:12:27.944" v="0" actId="2696"/>
      <pc:docMkLst>
        <pc:docMk/>
      </pc:docMkLst>
      <pc:sldChg chg="del">
        <pc:chgData name="Talia Henkle" userId="8358a28e-4fc0-4d4d-9e38-f7ffe2b31c0d" providerId="ADAL" clId="{C1BA74EE-7B97-4888-823C-D1880C58C55D}" dt="2024-03-08T20:12:27.944" v="0" actId="2696"/>
        <pc:sldMkLst>
          <pc:docMk/>
          <pc:sldMk cId="3733165100" sldId="256"/>
        </pc:sldMkLst>
      </pc:sldChg>
    </pc:docChg>
  </pc:docChgLst>
  <pc:docChgLst>
    <pc:chgData name="Danielle Petri" userId="57054f95-0fb9-4870-985d-54772240f1bb" providerId="ADAL" clId="{4AC023DF-0D9A-491F-B1BA-C7171857F764}"/>
    <pc:docChg chg="modSld">
      <pc:chgData name="Danielle Petri" userId="57054f95-0fb9-4870-985d-54772240f1bb" providerId="ADAL" clId="{4AC023DF-0D9A-491F-B1BA-C7171857F764}" dt="2024-02-23T18:09:41.617" v="14"/>
      <pc:docMkLst>
        <pc:docMk/>
      </pc:docMkLst>
      <pc:sldChg chg="modNotesTx">
        <pc:chgData name="Danielle Petri" userId="57054f95-0fb9-4870-985d-54772240f1bb" providerId="ADAL" clId="{4AC023DF-0D9A-491F-B1BA-C7171857F764}" dt="2024-02-23T18:04:41.520" v="0"/>
        <pc:sldMkLst>
          <pc:docMk/>
          <pc:sldMk cId="1515510597" sldId="258"/>
        </pc:sldMkLst>
      </pc:sldChg>
      <pc:sldChg chg="modNotesTx">
        <pc:chgData name="Danielle Petri" userId="57054f95-0fb9-4870-985d-54772240f1bb" providerId="ADAL" clId="{4AC023DF-0D9A-491F-B1BA-C7171857F764}" dt="2024-02-23T18:04:50.511" v="1"/>
        <pc:sldMkLst>
          <pc:docMk/>
          <pc:sldMk cId="2329842296" sldId="259"/>
        </pc:sldMkLst>
      </pc:sldChg>
      <pc:sldChg chg="modNotesTx">
        <pc:chgData name="Danielle Petri" userId="57054f95-0fb9-4870-985d-54772240f1bb" providerId="ADAL" clId="{4AC023DF-0D9A-491F-B1BA-C7171857F764}" dt="2024-02-23T18:04:57.882" v="2"/>
        <pc:sldMkLst>
          <pc:docMk/>
          <pc:sldMk cId="182130914" sldId="260"/>
        </pc:sldMkLst>
      </pc:sldChg>
      <pc:sldChg chg="modNotesTx">
        <pc:chgData name="Danielle Petri" userId="57054f95-0fb9-4870-985d-54772240f1bb" providerId="ADAL" clId="{4AC023DF-0D9A-491F-B1BA-C7171857F764}" dt="2024-02-23T18:05:08.342" v="3"/>
        <pc:sldMkLst>
          <pc:docMk/>
          <pc:sldMk cId="3728228053" sldId="261"/>
        </pc:sldMkLst>
      </pc:sldChg>
      <pc:sldChg chg="modNotesTx">
        <pc:chgData name="Danielle Petri" userId="57054f95-0fb9-4870-985d-54772240f1bb" providerId="ADAL" clId="{4AC023DF-0D9A-491F-B1BA-C7171857F764}" dt="2024-02-23T18:05:15.326" v="4"/>
        <pc:sldMkLst>
          <pc:docMk/>
          <pc:sldMk cId="3646014814" sldId="262"/>
        </pc:sldMkLst>
      </pc:sldChg>
      <pc:sldChg chg="modNotesTx">
        <pc:chgData name="Danielle Petri" userId="57054f95-0fb9-4870-985d-54772240f1bb" providerId="ADAL" clId="{4AC023DF-0D9A-491F-B1BA-C7171857F764}" dt="2024-02-23T18:05:22.465" v="5"/>
        <pc:sldMkLst>
          <pc:docMk/>
          <pc:sldMk cId="338596068" sldId="263"/>
        </pc:sldMkLst>
      </pc:sldChg>
      <pc:sldChg chg="modNotesTx">
        <pc:chgData name="Danielle Petri" userId="57054f95-0fb9-4870-985d-54772240f1bb" providerId="ADAL" clId="{4AC023DF-0D9A-491F-B1BA-C7171857F764}" dt="2024-02-23T18:05:33.261" v="6"/>
        <pc:sldMkLst>
          <pc:docMk/>
          <pc:sldMk cId="210520575" sldId="264"/>
        </pc:sldMkLst>
      </pc:sldChg>
      <pc:sldChg chg="modNotesTx">
        <pc:chgData name="Danielle Petri" userId="57054f95-0fb9-4870-985d-54772240f1bb" providerId="ADAL" clId="{4AC023DF-0D9A-491F-B1BA-C7171857F764}" dt="2024-02-23T18:06:52.705" v="7"/>
        <pc:sldMkLst>
          <pc:docMk/>
          <pc:sldMk cId="1437854862" sldId="265"/>
        </pc:sldMkLst>
      </pc:sldChg>
      <pc:sldChg chg="modNotesTx">
        <pc:chgData name="Danielle Petri" userId="57054f95-0fb9-4870-985d-54772240f1bb" providerId="ADAL" clId="{4AC023DF-0D9A-491F-B1BA-C7171857F764}" dt="2024-02-23T18:06:59.530" v="8"/>
        <pc:sldMkLst>
          <pc:docMk/>
          <pc:sldMk cId="2589002993" sldId="266"/>
        </pc:sldMkLst>
      </pc:sldChg>
      <pc:sldChg chg="modNotesTx">
        <pc:chgData name="Danielle Petri" userId="57054f95-0fb9-4870-985d-54772240f1bb" providerId="ADAL" clId="{4AC023DF-0D9A-491F-B1BA-C7171857F764}" dt="2024-02-23T18:07:10.690" v="9"/>
        <pc:sldMkLst>
          <pc:docMk/>
          <pc:sldMk cId="235802712" sldId="267"/>
        </pc:sldMkLst>
      </pc:sldChg>
      <pc:sldChg chg="modNotesTx">
        <pc:chgData name="Danielle Petri" userId="57054f95-0fb9-4870-985d-54772240f1bb" providerId="ADAL" clId="{4AC023DF-0D9A-491F-B1BA-C7171857F764}" dt="2024-02-23T18:07:22.707" v="10"/>
        <pc:sldMkLst>
          <pc:docMk/>
          <pc:sldMk cId="1101626652" sldId="268"/>
        </pc:sldMkLst>
      </pc:sldChg>
      <pc:sldChg chg="modNotesTx">
        <pc:chgData name="Danielle Petri" userId="57054f95-0fb9-4870-985d-54772240f1bb" providerId="ADAL" clId="{4AC023DF-0D9A-491F-B1BA-C7171857F764}" dt="2024-02-23T18:09:07.512" v="11"/>
        <pc:sldMkLst>
          <pc:docMk/>
          <pc:sldMk cId="526625309" sldId="269"/>
        </pc:sldMkLst>
      </pc:sldChg>
      <pc:sldChg chg="modNotesTx">
        <pc:chgData name="Danielle Petri" userId="57054f95-0fb9-4870-985d-54772240f1bb" providerId="ADAL" clId="{4AC023DF-0D9A-491F-B1BA-C7171857F764}" dt="2024-02-23T18:09:19.307" v="12"/>
        <pc:sldMkLst>
          <pc:docMk/>
          <pc:sldMk cId="2191118323" sldId="270"/>
        </pc:sldMkLst>
      </pc:sldChg>
      <pc:sldChg chg="modNotesTx">
        <pc:chgData name="Danielle Petri" userId="57054f95-0fb9-4870-985d-54772240f1bb" providerId="ADAL" clId="{4AC023DF-0D9A-491F-B1BA-C7171857F764}" dt="2024-02-23T18:09:33.404" v="13"/>
        <pc:sldMkLst>
          <pc:docMk/>
          <pc:sldMk cId="4185411293" sldId="271"/>
        </pc:sldMkLst>
      </pc:sldChg>
      <pc:sldChg chg="modNotesTx">
        <pc:chgData name="Danielle Petri" userId="57054f95-0fb9-4870-985d-54772240f1bb" providerId="ADAL" clId="{4AC023DF-0D9A-491F-B1BA-C7171857F764}" dt="2024-02-23T18:09:41.617" v="14"/>
        <pc:sldMkLst>
          <pc:docMk/>
          <pc:sldMk cId="383817878"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175F8-DC02-491E-94CF-77C9A5C0E706}"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C9781-8C89-4B4A-9221-A4D67E5EDD65}" type="slidenum">
              <a:rPr lang="en-US" smtClean="0"/>
              <a:t>‹#›</a:t>
            </a:fld>
            <a:endParaRPr lang="en-US"/>
          </a:p>
        </p:txBody>
      </p:sp>
    </p:spTree>
    <p:extLst>
      <p:ext uri="{BB962C8B-B14F-4D97-AF65-F5344CB8AC3E}">
        <p14:creationId xmlns:p14="http://schemas.microsoft.com/office/powerpoint/2010/main" val="187235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Speaker notes:</a:t>
            </a:r>
            <a:br>
              <a:rPr lang="en-US" sz="1200" b="1"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is a summary of what we’ll be talking about today.</a:t>
            </a:r>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2</a:t>
            </a:fld>
            <a:endParaRPr lang="en-US"/>
          </a:p>
        </p:txBody>
      </p:sp>
    </p:spTree>
    <p:extLst>
      <p:ext uri="{BB962C8B-B14F-4D97-AF65-F5344CB8AC3E}">
        <p14:creationId xmlns:p14="http://schemas.microsoft.com/office/powerpoint/2010/main" val="138973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Speaker notes:</a:t>
            </a:r>
          </a:p>
          <a:p>
            <a:endParaRPr lang="en-US" dirty="0">
              <a:cs typeface="Calibri"/>
            </a:endParaRPr>
          </a:p>
          <a:p>
            <a:r>
              <a:rPr lang="en-US" dirty="0">
                <a:cs typeface="Calibri"/>
              </a:rPr>
              <a:t>Now that we've discussed food and nutrition, let's dive deeper into what kind of physical activities we can perform to keep us healthy. </a:t>
            </a:r>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11</a:t>
            </a:fld>
            <a:endParaRPr lang="en-US"/>
          </a:p>
        </p:txBody>
      </p:sp>
    </p:spTree>
    <p:extLst>
      <p:ext uri="{BB962C8B-B14F-4D97-AF65-F5344CB8AC3E}">
        <p14:creationId xmlns:p14="http://schemas.microsoft.com/office/powerpoint/2010/main" val="3018254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t>The biggest message is to move more and sit less! </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What qualifies as physical activity? Anything from work around the house to brisk walking to triathlons. What you choose depends on your level of fitness, and people with medical conditions should talk about physical activity with their doctors first. You do want to go beyond your usual daily physical activity of working and self-care. Moderate activity is like a brisk walk, but vigorous activity makes you breathe faster, gets your heart rate up, and makes you sweat. </a:t>
            </a:r>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12</a:t>
            </a:fld>
            <a:endParaRPr lang="en-US"/>
          </a:p>
        </p:txBody>
      </p:sp>
    </p:spTree>
    <p:extLst>
      <p:ext uri="{BB962C8B-B14F-4D97-AF65-F5344CB8AC3E}">
        <p14:creationId xmlns:p14="http://schemas.microsoft.com/office/powerpoint/2010/main" val="1100514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altLang="en-US" b="1" dirty="0">
                <a:cs typeface="Calibri"/>
              </a:rPr>
              <a:t>Speaker notes:</a:t>
            </a:r>
            <a:br>
              <a:rPr lang="en-US" altLang="en-US" b="1" dirty="0">
                <a:cs typeface="+mn-lt"/>
              </a:rPr>
            </a:br>
            <a:endParaRPr lang="en-US" altLang="en-US" dirty="0"/>
          </a:p>
          <a:p>
            <a:pPr>
              <a:lnSpc>
                <a:spcPct val="90000"/>
              </a:lnSpc>
              <a:spcBef>
                <a:spcPct val="0"/>
              </a:spcBef>
            </a:pPr>
            <a:r>
              <a:rPr lang="en-US" altLang="en-US" dirty="0"/>
              <a:t>What qualifies as physical activity? Anything from work around the house to brisk walking to triathlons. What you choose depends on your level of fitness, and people with medical conditions should talk about physical activity with their doctors first. You do want to go beyond your usual daily physical activity of working and self-care. Moderate activity is like a brisk walk, but vigorous activity makes you breathe faster, gets your heart rate up, and makes you sweat. </a:t>
            </a:r>
            <a:endParaRPr lang="en-US" altLang="en-US" dirty="0">
              <a:cs typeface="Calibri"/>
            </a:endParaRPr>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13</a:t>
            </a:fld>
            <a:endParaRPr lang="en-US"/>
          </a:p>
        </p:txBody>
      </p:sp>
    </p:spTree>
    <p:extLst>
      <p:ext uri="{BB962C8B-B14F-4D97-AF65-F5344CB8AC3E}">
        <p14:creationId xmlns:p14="http://schemas.microsoft.com/office/powerpoint/2010/main" val="1330596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t>There is growing evidence that the amount of time spent sitting is important, regardless of your activity level. Limiting the amount of time spent sitting may help maintain a healthy body weight and reduce the risk of certain cancers.</a:t>
            </a:r>
            <a:endParaRPr lang="en-US" altLang="en-US" dirty="0"/>
          </a:p>
          <a:p>
            <a:pPr eaLnBrk="1" hangingPunct="1"/>
            <a:endParaRPr lang="en-US" altLang="en-US" dirty="0"/>
          </a:p>
          <a:p>
            <a:pPr eaLnBrk="1" hangingPunct="1"/>
            <a:r>
              <a:rPr lang="en-US" altLang="en-US" dirty="0"/>
              <a:t>The point of this is to become active for the rest of your life!</a:t>
            </a:r>
          </a:p>
          <a:p>
            <a:pPr eaLnBrk="1" hangingPunct="1"/>
            <a:endParaRPr lang="en-US" altLang="en-US" dirty="0"/>
          </a:p>
          <a:p>
            <a:pPr eaLnBrk="1" hangingPunct="1"/>
            <a:r>
              <a:rPr lang="en-US" altLang="en-US" dirty="0"/>
              <a:t>You should also limit the time you spend sitting since this can affect health and cancer risks even if you are active. </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ource Sans Pro" panose="020B0503030403020204" pitchFamily="34" charset="0"/>
                <a:cs typeface="Poppins" panose="00000500000000000000" pitchFamily="2" charset="0"/>
              </a:rPr>
              <a:t>Limit sedentary behavior such as sitting, lying down, watching television, or other forms of screen-based entertainment.</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ource Sans Pro" panose="020B0503030403020204" pitchFamily="34" charset="0"/>
                <a:cs typeface="Poppins" panose="00000500000000000000" pitchFamily="2" charset="0"/>
              </a:rPr>
              <a:t>Doing more physical activity than usual activities, no matter what a person’s level of activity, can have many health benefits.</a:t>
            </a:r>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14</a:t>
            </a:fld>
            <a:endParaRPr lang="en-US"/>
          </a:p>
        </p:txBody>
      </p:sp>
    </p:spTree>
    <p:extLst>
      <p:ext uri="{BB962C8B-B14F-4D97-AF65-F5344CB8AC3E}">
        <p14:creationId xmlns:p14="http://schemas.microsoft.com/office/powerpoint/2010/main" val="3953016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endParaRPr lang="en-US" b="1" dirty="0">
              <a:cs typeface="+mn-lt"/>
            </a:endParaRPr>
          </a:p>
          <a:p>
            <a:endParaRPr lang="en-US" dirty="0"/>
          </a:p>
          <a:p>
            <a:r>
              <a:rPr lang="en-US" dirty="0"/>
              <a:t>There is growing evidence that the amount of time spent sitting is important, regardless of your activity level. Limiting the amount of time spent sitting may help maintain a healthy body weight and reduce the risk of certain cancers.</a:t>
            </a:r>
            <a:endParaRPr lang="en-US" dirty="0">
              <a:cs typeface="Calibri"/>
            </a:endParaRPr>
          </a:p>
          <a:p>
            <a:endParaRPr lang="en-US" dirty="0"/>
          </a:p>
          <a:p>
            <a:r>
              <a:rPr lang="en-US" dirty="0"/>
              <a:t>There are many ways you can reduce your sitting time.  Here are some suggestions. These may not be options for everyone. Think about how you could increase your time spent being physically active. </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15</a:t>
            </a:fld>
            <a:endParaRPr lang="en-US"/>
          </a:p>
        </p:txBody>
      </p:sp>
    </p:spTree>
    <p:extLst>
      <p:ext uri="{BB962C8B-B14F-4D97-AF65-F5344CB8AC3E}">
        <p14:creationId xmlns:p14="http://schemas.microsoft.com/office/powerpoint/2010/main" val="3900369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cs typeface="Calibri"/>
              </a:rPr>
              <a:t>Speaker notes:</a:t>
            </a:r>
            <a:endParaRPr lang="en-US" altLang="en-US" b="1" dirty="0"/>
          </a:p>
          <a:p>
            <a:endParaRPr lang="en-US" altLang="en-US" dirty="0"/>
          </a:p>
          <a:p>
            <a:r>
              <a:rPr lang="en-US" altLang="en-US" dirty="0"/>
              <a:t>Excess body weight is clearly associated with an increased risk of developing many cancers,</a:t>
            </a:r>
            <a:r>
              <a:rPr lang="en-US" sz="1200" dirty="0"/>
              <a:t> such as:</a:t>
            </a:r>
          </a:p>
          <a:p>
            <a:pPr marL="171450" indent="-171450">
              <a:lnSpc>
                <a:spcPts val="2800"/>
              </a:lnSpc>
              <a:buFont typeface="Arial" panose="020B0604020202020204" pitchFamily="34" charset="0"/>
              <a:buChar char="•"/>
            </a:pPr>
            <a:r>
              <a:rPr lang="en-US" sz="1200" dirty="0"/>
              <a:t>Breast (after menopause)</a:t>
            </a:r>
          </a:p>
          <a:p>
            <a:pPr marL="171450" indent="-171450">
              <a:lnSpc>
                <a:spcPts val="2800"/>
              </a:lnSpc>
              <a:buFont typeface="Arial" panose="020B0604020202020204" pitchFamily="34" charset="0"/>
              <a:buChar char="•"/>
            </a:pPr>
            <a:r>
              <a:rPr lang="en-US" sz="1200" dirty="0"/>
              <a:t>Colon and rectum</a:t>
            </a:r>
          </a:p>
          <a:p>
            <a:pPr marL="171450" indent="-171450">
              <a:lnSpc>
                <a:spcPts val="2800"/>
              </a:lnSpc>
              <a:buFont typeface="Arial" panose="020B0604020202020204" pitchFamily="34" charset="0"/>
              <a:buChar char="•"/>
            </a:pPr>
            <a:r>
              <a:rPr lang="en-US" sz="1200" dirty="0"/>
              <a:t>Endometrial</a:t>
            </a:r>
          </a:p>
          <a:p>
            <a:pPr marL="171450" indent="-171450">
              <a:lnSpc>
                <a:spcPts val="2800"/>
              </a:lnSpc>
              <a:buFont typeface="Arial" panose="020B0604020202020204" pitchFamily="34" charset="0"/>
              <a:buChar char="•"/>
            </a:pPr>
            <a:r>
              <a:rPr lang="en-US" sz="1200" dirty="0"/>
              <a:t>Esophageal</a:t>
            </a:r>
          </a:p>
          <a:p>
            <a:pPr marL="171450" indent="-171450">
              <a:lnSpc>
                <a:spcPts val="2800"/>
              </a:lnSpc>
              <a:buFont typeface="Arial" panose="020B0604020202020204" pitchFamily="34" charset="0"/>
              <a:buChar char="•"/>
            </a:pPr>
            <a:r>
              <a:rPr lang="en-US" sz="1200" dirty="0"/>
              <a:t>Kidney</a:t>
            </a:r>
          </a:p>
          <a:p>
            <a:pPr marL="171450" indent="-171450">
              <a:lnSpc>
                <a:spcPts val="2800"/>
              </a:lnSpc>
              <a:buFont typeface="Arial" panose="020B0604020202020204" pitchFamily="34" charset="0"/>
              <a:buChar char="•"/>
            </a:pPr>
            <a:r>
              <a:rPr lang="en-US" sz="1200" dirty="0"/>
              <a:t>Liver</a:t>
            </a:r>
          </a:p>
          <a:p>
            <a:pPr marL="171450" indent="-171450">
              <a:lnSpc>
                <a:spcPts val="2800"/>
              </a:lnSpc>
              <a:buFont typeface="Arial" panose="020B0604020202020204" pitchFamily="34" charset="0"/>
              <a:buChar char="•"/>
            </a:pPr>
            <a:r>
              <a:rPr lang="en-US" sz="1200" dirty="0"/>
              <a:t>Meningioma</a:t>
            </a:r>
          </a:p>
          <a:p>
            <a:pPr marL="171450" indent="-171450">
              <a:lnSpc>
                <a:spcPts val="2800"/>
              </a:lnSpc>
              <a:buFont typeface="Arial" panose="020B0604020202020204" pitchFamily="34" charset="0"/>
              <a:buChar char="•"/>
            </a:pPr>
            <a:r>
              <a:rPr lang="en-US" sz="1200" dirty="0"/>
              <a:t>Multiple myeloma</a:t>
            </a:r>
          </a:p>
          <a:p>
            <a:pPr marL="171450" indent="-171450">
              <a:lnSpc>
                <a:spcPts val="2800"/>
              </a:lnSpc>
              <a:buFont typeface="Arial" panose="020B0604020202020204" pitchFamily="34" charset="0"/>
              <a:buChar char="•"/>
            </a:pPr>
            <a:r>
              <a:rPr lang="en-US" sz="1200" dirty="0"/>
              <a:t>Ovary</a:t>
            </a:r>
          </a:p>
          <a:p>
            <a:pPr marL="171450" indent="-171450">
              <a:lnSpc>
                <a:spcPts val="2800"/>
              </a:lnSpc>
              <a:buFont typeface="Arial" panose="020B0604020202020204" pitchFamily="34" charset="0"/>
              <a:buChar char="•"/>
            </a:pPr>
            <a:r>
              <a:rPr lang="en-US" sz="1200" dirty="0"/>
              <a:t>Pancreas</a:t>
            </a:r>
          </a:p>
          <a:p>
            <a:pPr marL="171450" indent="-171450">
              <a:lnSpc>
                <a:spcPts val="2800"/>
              </a:lnSpc>
              <a:buFont typeface="Arial" panose="020B0604020202020204" pitchFamily="34" charset="0"/>
              <a:buChar char="•"/>
            </a:pPr>
            <a:r>
              <a:rPr lang="en-US" sz="1200" dirty="0"/>
              <a:t>Stomach</a:t>
            </a:r>
          </a:p>
          <a:p>
            <a:pPr marL="171450" indent="-171450">
              <a:lnSpc>
                <a:spcPts val="2800"/>
              </a:lnSpc>
              <a:buFont typeface="Arial" panose="020B0604020202020204" pitchFamily="34" charset="0"/>
              <a:buChar char="•"/>
            </a:pPr>
            <a:r>
              <a:rPr lang="en-US" sz="1200" dirty="0"/>
              <a:t>Thyroid</a:t>
            </a:r>
          </a:p>
          <a:p>
            <a:pPr marL="171450" indent="-171450">
              <a:lnSpc>
                <a:spcPts val="2800"/>
              </a:lnSpc>
              <a:buFont typeface="Arial" panose="020B0604020202020204" pitchFamily="34" charset="0"/>
              <a:buChar char="•"/>
            </a:pPr>
            <a:r>
              <a:rPr lang="en-US" sz="1200" dirty="0"/>
              <a:t>Gallbladder</a:t>
            </a:r>
          </a:p>
          <a:p>
            <a:pPr marL="171450" indent="-171450">
              <a:lnSpc>
                <a:spcPts val="2800"/>
              </a:lnSpc>
              <a:buFont typeface="Arial" panose="020B0604020202020204" pitchFamily="34" charset="0"/>
              <a:buChar char="•"/>
            </a:pPr>
            <a:endParaRPr lang="en-US" sz="1200" dirty="0"/>
          </a:p>
          <a:p>
            <a:pPr marL="0" indent="0">
              <a:lnSpc>
                <a:spcPts val="2800"/>
              </a:lnSpc>
              <a:buFont typeface="Arial" panose="020B0604020202020204" pitchFamily="34" charset="0"/>
              <a:buNone/>
            </a:pPr>
            <a:r>
              <a:rPr lang="en-US" sz="1200" dirty="0"/>
              <a:t>Having excess body weight may also increase the risk of: </a:t>
            </a:r>
          </a:p>
          <a:p>
            <a:pPr marL="171450" lvl="0" indent="-171450">
              <a:buFont typeface="Arial" panose="020B0604020202020204" pitchFamily="34" charset="0"/>
              <a:buChar char="•"/>
            </a:pPr>
            <a:r>
              <a:rPr lang="en-US" sz="1200" dirty="0"/>
              <a:t>Non-Hodgkin lymphoma</a:t>
            </a:r>
            <a:endParaRPr lang="en-US" sz="1200" dirty="0">
              <a:cs typeface="Calibri"/>
            </a:endParaRPr>
          </a:p>
          <a:p>
            <a:pPr marL="171450" lvl="0" indent="-171450">
              <a:buFont typeface="Arial" panose="020B0604020202020204" pitchFamily="34" charset="0"/>
              <a:buChar char="•"/>
            </a:pPr>
            <a:r>
              <a:rPr lang="en-US" sz="1200" dirty="0"/>
              <a:t>Male breast cancer</a:t>
            </a:r>
            <a:endParaRPr lang="en-US" sz="1200" dirty="0">
              <a:cs typeface="Calibri"/>
            </a:endParaRPr>
          </a:p>
          <a:p>
            <a:pPr marL="171450" lvl="0" indent="-171450">
              <a:buFont typeface="Arial" panose="020B0604020202020204" pitchFamily="34" charset="0"/>
              <a:buChar char="•"/>
            </a:pPr>
            <a:r>
              <a:rPr lang="en-US" sz="1200" dirty="0"/>
              <a:t>Cancers of the mouth, throat, and voice box</a:t>
            </a:r>
            <a:endParaRPr lang="en-US" sz="1200" dirty="0">
              <a:cs typeface="Calibri"/>
            </a:endParaRPr>
          </a:p>
          <a:p>
            <a:pPr marL="171450" lvl="0" indent="-171450">
              <a:buFont typeface="Arial" panose="020B0604020202020204" pitchFamily="34" charset="0"/>
              <a:buChar char="•"/>
            </a:pPr>
            <a:r>
              <a:rPr lang="en-US" sz="1200" dirty="0"/>
              <a:t>Aggressive forms of prostate cancer</a:t>
            </a:r>
            <a:endParaRPr lang="en-US" sz="1200" dirty="0">
              <a:cs typeface="Calibri"/>
            </a:endParaRPr>
          </a:p>
          <a:p>
            <a:pPr eaLnBrk="1" hangingPunct="1"/>
            <a:endParaRPr lang="en-US" altLang="en-US" dirty="0">
              <a:cs typeface="Calibri"/>
            </a:endParaRPr>
          </a:p>
          <a:p>
            <a:r>
              <a:rPr lang="en-US" altLang="en-US" sz="1200" dirty="0"/>
              <a:t>Losing weight is a complex process that requires multiple approaches. People who might need to lose weight should work with their health care team to develop a plan for weight loss. These people also need help accessing resources to help them be successful in their weight loss journey.</a:t>
            </a:r>
            <a:r>
              <a:rPr lang="en-US" altLang="en-US" dirty="0"/>
              <a:t> </a:t>
            </a:r>
            <a:endParaRPr lang="en-US" altLang="en-US" dirty="0">
              <a:cs typeface="Calibri"/>
            </a:endParaRPr>
          </a:p>
          <a:p>
            <a:endParaRPr lang="en-US" altLang="en-US" dirty="0"/>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16</a:t>
            </a:fld>
            <a:endParaRPr lang="en-US"/>
          </a:p>
        </p:txBody>
      </p:sp>
    </p:spTree>
    <p:extLst>
      <p:ext uri="{BB962C8B-B14F-4D97-AF65-F5344CB8AC3E}">
        <p14:creationId xmlns:p14="http://schemas.microsoft.com/office/powerpoint/2010/main" val="90912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pPr>
            <a:r>
              <a:rPr lang="en-US" altLang="en-US" b="1" dirty="0">
                <a:solidFill>
                  <a:srgbClr val="FF0000"/>
                </a:solidFill>
                <a:highlight>
                  <a:srgbClr val="FFFF00"/>
                </a:highlight>
                <a:cs typeface="Calibri"/>
              </a:rPr>
              <a:t>Speaker notes:</a:t>
            </a:r>
            <a:endParaRPr lang="en-US" altLang="en-US" b="1" dirty="0">
              <a:solidFill>
                <a:srgbClr val="FF0000"/>
              </a:solidFill>
              <a:highlight>
                <a:srgbClr val="FFFF00"/>
              </a:highlight>
            </a:endParaRPr>
          </a:p>
          <a:p>
            <a:pPr>
              <a:lnSpc>
                <a:spcPct val="80000"/>
              </a:lnSpc>
              <a:spcBef>
                <a:spcPct val="0"/>
              </a:spcBef>
            </a:pPr>
            <a:endParaRPr lang="en-US" altLang="en-US" dirty="0">
              <a:solidFill>
                <a:srgbClr val="FF0000"/>
              </a:solidFill>
              <a:highlight>
                <a:srgbClr val="FFFF00"/>
              </a:highlight>
            </a:endParaRPr>
          </a:p>
          <a:p>
            <a:pPr>
              <a:lnSpc>
                <a:spcPct val="80000"/>
              </a:lnSpc>
              <a:spcBef>
                <a:spcPct val="0"/>
              </a:spcBef>
            </a:pPr>
            <a:r>
              <a:rPr lang="en-US" altLang="en-US" dirty="0">
                <a:solidFill>
                  <a:srgbClr val="FF0000"/>
                </a:solidFill>
                <a:highlight>
                  <a:srgbClr val="FFFF00"/>
                </a:highlight>
              </a:rPr>
              <a:t>Diet and physical activity are second only to tobacco in raising the risk of developing cancer. In the US, </a:t>
            </a:r>
            <a:r>
              <a:rPr lang="en-US" dirty="0">
                <a:solidFill>
                  <a:srgbClr val="FF0000"/>
                </a:solidFill>
                <a:highlight>
                  <a:srgbClr val="FFFF00"/>
                </a:highlight>
              </a:rPr>
              <a:t>about</a:t>
            </a:r>
            <a:r>
              <a:rPr lang="en-US" b="1" dirty="0">
                <a:solidFill>
                  <a:srgbClr val="FF0000"/>
                </a:solidFill>
                <a:highlight>
                  <a:srgbClr val="FFFF00"/>
                </a:highlight>
              </a:rPr>
              <a:t> 1 in 5 cancers </a:t>
            </a:r>
            <a:r>
              <a:rPr lang="en-US" dirty="0">
                <a:solidFill>
                  <a:srgbClr val="FF0000"/>
                </a:solidFill>
                <a:highlight>
                  <a:srgbClr val="FFFF00"/>
                </a:highlight>
              </a:rPr>
              <a:t>are linked to factors involved with nutrition and physical activity.</a:t>
            </a:r>
          </a:p>
          <a:p>
            <a:pPr>
              <a:lnSpc>
                <a:spcPct val="80000"/>
              </a:lnSpc>
              <a:spcBef>
                <a:spcPct val="0"/>
              </a:spcBef>
            </a:pPr>
            <a:endParaRPr lang="en-US" dirty="0">
              <a:solidFill>
                <a:srgbClr val="FF0000"/>
              </a:solidFill>
              <a:highlight>
                <a:srgbClr val="FFFF00"/>
              </a:highlight>
            </a:endParaRPr>
          </a:p>
          <a:p>
            <a:pPr>
              <a:lnSpc>
                <a:spcPct val="80000"/>
              </a:lnSpc>
              <a:spcBef>
                <a:spcPct val="0"/>
              </a:spcBef>
            </a:pPr>
            <a:r>
              <a:rPr lang="en-US" dirty="0">
                <a:solidFill>
                  <a:srgbClr val="FF0000"/>
                </a:solidFill>
                <a:highlight>
                  <a:srgbClr val="FFFF00"/>
                </a:highlight>
              </a:rPr>
              <a:t>Let’s discuss how certain behaviors contribute to cancer risk and what you can do to reduce your risk.</a:t>
            </a:r>
            <a:endParaRPr lang="en-US" dirty="0"/>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3</a:t>
            </a:fld>
            <a:endParaRPr lang="en-US"/>
          </a:p>
        </p:txBody>
      </p:sp>
    </p:spTree>
    <p:extLst>
      <p:ext uri="{BB962C8B-B14F-4D97-AF65-F5344CB8AC3E}">
        <p14:creationId xmlns:p14="http://schemas.microsoft.com/office/powerpoint/2010/main" val="328830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cs typeface="Calibri"/>
              </a:rPr>
              <a:t>Speaker notes:</a:t>
            </a:r>
            <a:endParaRPr lang="en-US" b="1" dirty="0"/>
          </a:p>
          <a:p>
            <a:pPr defTabSz="966612">
              <a:defRPr/>
            </a:pPr>
            <a:endParaRPr lang="en-US" dirty="0"/>
          </a:p>
          <a:p>
            <a:pPr defTabSz="966612">
              <a:defRPr/>
            </a:pPr>
            <a:r>
              <a:rPr lang="en-US" dirty="0"/>
              <a:t>Actions such as avoiding exposure to tobacco, getting to and staying at a healthy weight, staying physically active throughout life, eating a healthy diet and avoiding alcohol can greatly reduce one's lifetime risk of developing cancer. These same behaviors are also linked with a lower risk of developing cardiovascular disease and diabetes. </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4</a:t>
            </a:fld>
            <a:endParaRPr lang="en-US"/>
          </a:p>
        </p:txBody>
      </p:sp>
    </p:spTree>
    <p:extLst>
      <p:ext uri="{BB962C8B-B14F-4D97-AF65-F5344CB8AC3E}">
        <p14:creationId xmlns:p14="http://schemas.microsoft.com/office/powerpoint/2010/main" val="627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Speaker notes:</a:t>
            </a:r>
          </a:p>
          <a:p>
            <a:endParaRPr lang="en-US" dirty="0">
              <a:cs typeface="Calibri"/>
            </a:endParaRPr>
          </a:p>
          <a:p>
            <a:r>
              <a:rPr lang="en-US" dirty="0">
                <a:cs typeface="Calibri"/>
              </a:rPr>
              <a:t>Let's dive deeper into healthy nutrition habits</a:t>
            </a:r>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5</a:t>
            </a:fld>
            <a:endParaRPr lang="en-US"/>
          </a:p>
        </p:txBody>
      </p:sp>
    </p:spTree>
    <p:extLst>
      <p:ext uri="{BB962C8B-B14F-4D97-AF65-F5344CB8AC3E}">
        <p14:creationId xmlns:p14="http://schemas.microsoft.com/office/powerpoint/2010/main" val="148274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3">
                    <a:lumMod val="50000"/>
                  </a:schemeClr>
                </a:solidFill>
                <a:cs typeface="Calibri"/>
              </a:rPr>
              <a:t>Speaker notes:</a:t>
            </a:r>
            <a:endParaRPr lang="en-US" b="1" dirty="0">
              <a:solidFill>
                <a:schemeClr val="accent3">
                  <a:lumMod val="50000"/>
                </a:schemeClr>
              </a:solidFill>
            </a:endParaRPr>
          </a:p>
          <a:p>
            <a:endParaRPr lang="en-US" dirty="0">
              <a:solidFill>
                <a:schemeClr val="accent3">
                  <a:lumMod val="50000"/>
                </a:schemeClr>
              </a:solidFill>
            </a:endParaRPr>
          </a:p>
          <a:p>
            <a:r>
              <a:rPr lang="en-US" dirty="0">
                <a:solidFill>
                  <a:schemeClr val="accent3">
                    <a:lumMod val="50000"/>
                  </a:schemeClr>
                </a:solidFill>
              </a:rPr>
              <a:t>Vegetables (including beans) and fruits are complex foods, containing vitamins, minerals, fiber, and other substances that may help prevent cancer. </a:t>
            </a:r>
            <a:endParaRPr lang="en-US" dirty="0"/>
          </a:p>
          <a:p>
            <a:endParaRPr lang="en-US" dirty="0">
              <a:solidFill>
                <a:schemeClr val="accent3">
                  <a:lumMod val="50000"/>
                </a:schemeClr>
              </a:solidFill>
            </a:endParaRPr>
          </a:p>
          <a:p>
            <a:r>
              <a:rPr lang="en-US" dirty="0">
                <a:solidFill>
                  <a:schemeClr val="accent3">
                    <a:lumMod val="50000"/>
                  </a:schemeClr>
                </a:solidFill>
              </a:rPr>
              <a:t>Vegetables and fruits may also lower cancer risk by their effects on calorie intake and body weight. They help you feel fuller and can decrease overall calorie intake. </a:t>
            </a:r>
            <a:endParaRPr lang="en-US" dirty="0">
              <a:solidFill>
                <a:schemeClr val="accent3">
                  <a:lumMod val="50000"/>
                </a:schemeClr>
              </a:solidFill>
              <a:cs typeface="Calibri" panose="020F0502020204030204"/>
            </a:endParaRPr>
          </a:p>
          <a:p>
            <a:endParaRPr lang="en-US" dirty="0">
              <a:solidFill>
                <a:schemeClr val="accent3">
                  <a:lumMod val="50000"/>
                </a:schemeClr>
              </a:solidFill>
              <a:cs typeface="Calibri" panose="020F0502020204030204"/>
            </a:endParaRPr>
          </a:p>
          <a:p>
            <a:r>
              <a:rPr lang="en-US" sz="1300" dirty="0"/>
              <a:t>Legumes (including kidney beans, pinto beans, black beans, white beans, garbanzo beans (chickpeas), lima beans, lentils, and soy foods and soybeans) are rich in protein, fiber, iron, zinc, potassium and folate. </a:t>
            </a:r>
            <a:endParaRPr lang="en-US" dirty="0"/>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6</a:t>
            </a:fld>
            <a:endParaRPr lang="en-US"/>
          </a:p>
        </p:txBody>
      </p:sp>
    </p:spTree>
    <p:extLst>
      <p:ext uri="{BB962C8B-B14F-4D97-AF65-F5344CB8AC3E}">
        <p14:creationId xmlns:p14="http://schemas.microsoft.com/office/powerpoint/2010/main" val="48413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cs typeface="Calibri"/>
              </a:rPr>
              <a:t>Speaker notes:</a:t>
            </a:r>
            <a:endParaRPr lang="en-US" altLang="en-US" b="1" dirty="0"/>
          </a:p>
          <a:p>
            <a:endParaRPr lang="en-US" altLang="en-US" dirty="0"/>
          </a:p>
          <a:p>
            <a:r>
              <a:rPr lang="en-US" altLang="en-US" dirty="0"/>
              <a:t>Whole-grain foods, which are those made from the entire grain seed, are lower in caloric density than their processed (refined) grain counterparts. They are also higher in fiber, certain vitamins, and minerals than refined grain products. They are linked to a lower risk of weight gain and being overweight.</a:t>
            </a:r>
            <a:endParaRPr lang="en-US" dirty="0"/>
          </a:p>
          <a:p>
            <a:pPr eaLnBrk="1" hangingPunct="1">
              <a:spcBef>
                <a:spcPct val="0"/>
              </a:spcBef>
            </a:pPr>
            <a:endParaRPr lang="en-US" altLang="en-US" dirty="0"/>
          </a:p>
          <a:p>
            <a:pPr eaLnBrk="1" hangingPunct="1">
              <a:spcBef>
                <a:spcPct val="0"/>
              </a:spcBef>
            </a:pPr>
            <a:r>
              <a:rPr lang="en-US" altLang="en-US" dirty="0"/>
              <a:t>Whole grains include brown rice, 100% whole grain bread or pasta, regular oatmeal, quinoa, and other grains.</a:t>
            </a:r>
            <a:endParaRPr lang="en-US" altLang="en-US" dirty="0">
              <a:cs typeface="Calibri"/>
            </a:endParaRPr>
          </a:p>
          <a:p>
            <a:pPr eaLnBrk="1" hangingPunct="1">
              <a:spcBef>
                <a:spcPct val="0"/>
              </a:spcBef>
            </a:pPr>
            <a:endParaRPr lang="en-US" altLang="en-US" dirty="0"/>
          </a:p>
          <a:p>
            <a:pPr eaLnBrk="1" hangingPunct="1">
              <a:spcBef>
                <a:spcPct val="0"/>
              </a:spcBef>
            </a:pPr>
            <a:r>
              <a:rPr lang="en-US" altLang="en-US" dirty="0"/>
              <a:t>Eat less food made with white flour, and learn to read labels. For instance, some people may not know that “wheat bread” is not the same as “100% whole wheat,” even if the bread looks brown.</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7</a:t>
            </a:fld>
            <a:endParaRPr lang="en-US"/>
          </a:p>
        </p:txBody>
      </p:sp>
    </p:spTree>
    <p:extLst>
      <p:ext uri="{BB962C8B-B14F-4D97-AF65-F5344CB8AC3E}">
        <p14:creationId xmlns:p14="http://schemas.microsoft.com/office/powerpoint/2010/main" val="290388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endParaRPr lang="en-US" dirty="0"/>
          </a:p>
          <a:p>
            <a:endParaRPr lang="en-US" altLang="en-US" dirty="0">
              <a:cs typeface="Calibri"/>
            </a:endParaRPr>
          </a:p>
          <a:p>
            <a:r>
              <a:rPr lang="en-US" altLang="en-US" dirty="0"/>
              <a:t>Red meat includes beef, veal, pork, lamb, mutton, horse, or goat meat. Examples of processed meat include bacon, sausage, ham, bologna, hot dogs, and deli meats. </a:t>
            </a:r>
            <a:endParaRPr lang="en-US" dirty="0"/>
          </a:p>
          <a:p>
            <a:endParaRPr lang="en-US" altLang="en-US" dirty="0"/>
          </a:p>
          <a:p>
            <a:r>
              <a:rPr lang="en-US" altLang="en-US" dirty="0"/>
              <a:t>Eating processed meats has been linked to cancer and red meats probably contribute to cancer as well. It is not known how much you could safely eat of either.</a:t>
            </a:r>
            <a:endParaRPr lang="en-US" altLang="en-US" dirty="0">
              <a:cs typeface="Calibri"/>
            </a:endParaRPr>
          </a:p>
          <a:p>
            <a:pPr marL="181240" indent="-181240">
              <a:buFontTx/>
              <a:buChar char="•"/>
            </a:pPr>
            <a:endParaRPr lang="en-US" altLang="en-US" dirty="0"/>
          </a:p>
          <a:p>
            <a:pPr marL="180975" indent="-180975">
              <a:buFontTx/>
              <a:buChar char="•"/>
            </a:pPr>
            <a:r>
              <a:rPr lang="en-US" altLang="en-US" dirty="0"/>
              <a:t>Use meat as a side dish or flavor enhancer rather than as the focus of a meal.</a:t>
            </a:r>
            <a:endParaRPr lang="en-US" altLang="en-US" dirty="0">
              <a:cs typeface="Calibri"/>
            </a:endParaRPr>
          </a:p>
          <a:p>
            <a:pPr marL="180975" indent="-180975">
              <a:buFontTx/>
              <a:buChar char="•"/>
            </a:pPr>
            <a:r>
              <a:rPr lang="en-US" altLang="en-US" dirty="0"/>
              <a:t>Try other protein sources such as fish and poultry in place of red and processed meats.</a:t>
            </a:r>
            <a:endParaRPr lang="en-US" altLang="en-US" dirty="0">
              <a:cs typeface="Calibri"/>
            </a:endParaRPr>
          </a:p>
          <a:p>
            <a:pPr marL="180975" indent="-180975">
              <a:buFontTx/>
              <a:buChar char="•"/>
            </a:pPr>
            <a:r>
              <a:rPr lang="en-US" altLang="en-US" dirty="0"/>
              <a:t>Beans may also be a healthier source of protein</a:t>
            </a:r>
            <a:endParaRPr lang="en-US" altLang="en-US" dirty="0">
              <a:cs typeface="Calibri"/>
            </a:endParaRPr>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8</a:t>
            </a:fld>
            <a:endParaRPr lang="en-US"/>
          </a:p>
        </p:txBody>
      </p:sp>
    </p:spTree>
    <p:extLst>
      <p:ext uri="{BB962C8B-B14F-4D97-AF65-F5344CB8AC3E}">
        <p14:creationId xmlns:p14="http://schemas.microsoft.com/office/powerpoint/2010/main" val="70911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Speaker Notes</a:t>
            </a:r>
          </a:p>
          <a:p>
            <a:r>
              <a:rPr lang="en-US" sz="1200" dirty="0"/>
              <a:t>In general, the dietary patterns showing the most health benefits are based mainly on plant foods. </a:t>
            </a:r>
          </a:p>
          <a:p>
            <a:endParaRPr lang="en-US" sz="1200" dirty="0"/>
          </a:p>
          <a:p>
            <a:r>
              <a:rPr lang="en-US" sz="1200" dirty="0"/>
              <a:t>When shopping or eating out, look for choices that include vegetables, whole fruits, and whole grain options.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Eat smaller portions of high-calorie foods. When you eat away from home, be extra careful to choose foods low in calories, fat, and added sugar, and avoid eating large portions</a:t>
            </a:r>
            <a:endParaRPr lang="en-US" altLang="en-US" sz="1200"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9</a:t>
            </a:fld>
            <a:endParaRPr lang="en-US"/>
          </a:p>
        </p:txBody>
      </p:sp>
    </p:spTree>
    <p:extLst>
      <p:ext uri="{BB962C8B-B14F-4D97-AF65-F5344CB8AC3E}">
        <p14:creationId xmlns:p14="http://schemas.microsoft.com/office/powerpoint/2010/main" val="101758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cs typeface="Calibri"/>
              </a:rPr>
              <a:t>Speaker notes:</a:t>
            </a:r>
            <a:endParaRPr lang="en-US" altLang="en-US" b="1" dirty="0"/>
          </a:p>
          <a:p>
            <a:pPr>
              <a:spcBef>
                <a:spcPct val="0"/>
              </a:spcBef>
            </a:pPr>
            <a:endParaRPr lang="en-US" altLang="en-US" dirty="0"/>
          </a:p>
          <a:p>
            <a:pPr>
              <a:spcBef>
                <a:spcPct val="0"/>
              </a:spcBef>
            </a:pPr>
            <a:r>
              <a:rPr lang="en-US" altLang="en-US" dirty="0"/>
              <a:t>Research shows that drinking any alcohol increases the risk of cancer. If you choose to drink alcohol, the American Cancer Society recommends that women have no more than 1 and men should have no more than 2 alcohol drinks on any given day. A drink is 12 ounces of regular beer, 5 ounces of wine, or 1.5 ounces of hard liquor.</a:t>
            </a:r>
            <a:endParaRPr lang="en-US" dirty="0"/>
          </a:p>
          <a:p>
            <a:pPr eaLnBrk="1" hangingPunct="1">
              <a:spcBef>
                <a:spcPct val="0"/>
              </a:spcBef>
            </a:pPr>
            <a:endParaRPr lang="en-US" altLang="en-US" dirty="0"/>
          </a:p>
          <a:p>
            <a:pPr eaLnBrk="1" hangingPunct="1">
              <a:spcBef>
                <a:spcPct val="0"/>
              </a:spcBef>
            </a:pPr>
            <a:r>
              <a:rPr lang="en-US" sz="1300" dirty="0"/>
              <a:t>These daily limits do not mean you can drink larger amounts on fewer days of the week, since this can lead to health, social, and other problems.</a:t>
            </a:r>
            <a:endParaRPr lang="en-US" dirty="0">
              <a:solidFill>
                <a:schemeClr val="accent3">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E2C9781-8C89-4B4A-9221-A4D67E5EDD65}" type="slidenum">
              <a:rPr lang="en-US" smtClean="0"/>
              <a:t>10</a:t>
            </a:fld>
            <a:endParaRPr lang="en-US"/>
          </a:p>
        </p:txBody>
      </p:sp>
    </p:spTree>
    <p:extLst>
      <p:ext uri="{BB962C8B-B14F-4D97-AF65-F5344CB8AC3E}">
        <p14:creationId xmlns:p14="http://schemas.microsoft.com/office/powerpoint/2010/main" val="336236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36F7-042F-36A8-E90B-ABAAE669B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9B85E-DC32-4C2D-ED9B-AEA932211574}"/>
              </a:ext>
            </a:extLst>
          </p:cNvPr>
          <p:cNvSpPr>
            <a:spLocks noGrp="1"/>
          </p:cNvSpPr>
          <p:nvPr>
            <p:ph type="dt" sz="half" idx="10"/>
          </p:nvPr>
        </p:nvSpPr>
        <p:spPr/>
        <p:txBody>
          <a:bodyPr/>
          <a:lstStyle/>
          <a:p>
            <a:fld id="{F74CAECD-D58D-4476-8746-28BE4772ED82}" type="datetimeFigureOut">
              <a:rPr lang="en-US" smtClean="0"/>
              <a:t>3/18/2024</a:t>
            </a:fld>
            <a:endParaRPr lang="en-US"/>
          </a:p>
        </p:txBody>
      </p:sp>
      <p:sp>
        <p:nvSpPr>
          <p:cNvPr id="4" name="Footer Placeholder 3">
            <a:extLst>
              <a:ext uri="{FF2B5EF4-FFF2-40B4-BE49-F238E27FC236}">
                <a16:creationId xmlns:a16="http://schemas.microsoft.com/office/drawing/2014/main" id="{31B065F9-AE83-1BF4-FB91-5935A1FF2A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2C1B76-B29A-C45E-490D-D63504633B2D}"/>
              </a:ext>
            </a:extLst>
          </p:cNvPr>
          <p:cNvSpPr>
            <a:spLocks noGrp="1"/>
          </p:cNvSpPr>
          <p:nvPr>
            <p:ph type="sldNum" sz="quarter" idx="12"/>
          </p:nvPr>
        </p:nvSpPr>
        <p:spPr/>
        <p:txBody>
          <a:bodyPr/>
          <a:lstStyle/>
          <a:p>
            <a:fld id="{6C756B47-4474-46E1-903D-B6CF1F74FAF6}" type="slidenum">
              <a:rPr lang="en-US" smtClean="0"/>
              <a:t>‹#›</a:t>
            </a:fld>
            <a:endParaRPr lang="en-US"/>
          </a:p>
        </p:txBody>
      </p:sp>
    </p:spTree>
    <p:extLst>
      <p:ext uri="{BB962C8B-B14F-4D97-AF65-F5344CB8AC3E}">
        <p14:creationId xmlns:p14="http://schemas.microsoft.com/office/powerpoint/2010/main" val="12103895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419ACE-132A-D9E7-4C52-6B2C3CC634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AC3777-08A3-0F94-DFCB-CB27E0AB9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ED2A3-07CC-1E84-B9D0-658215174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CAECD-D58D-4476-8746-28BE4772ED82}" type="datetimeFigureOut">
              <a:rPr lang="en-US" smtClean="0"/>
              <a:t>3/18/2024</a:t>
            </a:fld>
            <a:endParaRPr lang="en-US"/>
          </a:p>
        </p:txBody>
      </p:sp>
      <p:sp>
        <p:nvSpPr>
          <p:cNvPr id="5" name="Footer Placeholder 4">
            <a:extLst>
              <a:ext uri="{FF2B5EF4-FFF2-40B4-BE49-F238E27FC236}">
                <a16:creationId xmlns:a16="http://schemas.microsoft.com/office/drawing/2014/main" id="{4A6B80CB-E0FD-779D-F7F5-686BE7CB1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A2887-58FA-30E8-C9E2-BAFA13B4A4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56B47-4474-46E1-903D-B6CF1F74FAF6}" type="slidenum">
              <a:rPr lang="en-US" smtClean="0"/>
              <a:t>‹#›</a:t>
            </a:fld>
            <a:endParaRPr lang="en-US"/>
          </a:p>
        </p:txBody>
      </p:sp>
    </p:spTree>
    <p:extLst>
      <p:ext uri="{BB962C8B-B14F-4D97-AF65-F5344CB8AC3E}">
        <p14:creationId xmlns:p14="http://schemas.microsoft.com/office/powerpoint/2010/main" val="349160320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85BACF-CE3F-B22C-86BE-25DCD5EEE9C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F5B608B-A293-8B1D-4E9D-9CDB2774260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487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4F572E-C5DC-C7E1-2D4C-03C4B96F8B4A}"/>
              </a:ext>
            </a:extLst>
          </p:cNvPr>
          <p:cNvSpPr>
            <a:spLocks noGrp="1"/>
          </p:cNvSpPr>
          <p:nvPr>
            <p:ph type="title"/>
          </p:nvPr>
        </p:nvSpPr>
        <p:spPr/>
        <p:txBody>
          <a:bodyPr/>
          <a:lstStyle/>
          <a:p>
            <a:r>
              <a:rPr lang="en-US" sz="3600" b="1">
                <a:solidFill>
                  <a:srgbClr val="2746F8"/>
                </a:solidFill>
                <a:latin typeface="Poppins"/>
                <a:cs typeface="Poppins"/>
              </a:rPr>
              <a:t>Alcohol</a:t>
            </a:r>
            <a:endParaRPr lang="en-US" sz="3600" b="1" dirty="0">
              <a:solidFill>
                <a:srgbClr val="2746F8"/>
              </a:solidFill>
              <a:latin typeface="Poppins"/>
              <a:cs typeface="Poppins"/>
            </a:endParaRPr>
          </a:p>
        </p:txBody>
      </p:sp>
      <p:pic>
        <p:nvPicPr>
          <p:cNvPr id="3" name="Picture 2">
            <a:extLst>
              <a:ext uri="{FF2B5EF4-FFF2-40B4-BE49-F238E27FC236}">
                <a16:creationId xmlns:a16="http://schemas.microsoft.com/office/drawing/2014/main" id="{CC33904A-E1AF-C295-C80C-4853DE962C4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8900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6105F7-0BA4-DD88-5C9D-34C1B864417E}"/>
              </a:ext>
            </a:extLst>
          </p:cNvPr>
          <p:cNvSpPr>
            <a:spLocks noGrp="1"/>
          </p:cNvSpPr>
          <p:nvPr>
            <p:ph type="title"/>
          </p:nvPr>
        </p:nvSpPr>
        <p:spPr/>
        <p:txBody>
          <a:bodyPr>
            <a:normAutofit fontScale="90000"/>
          </a:bodyPr>
          <a:lstStyle/>
          <a:p>
            <a:pPr>
              <a:lnSpc>
                <a:spcPts val="6765"/>
              </a:lnSpc>
            </a:pPr>
            <a:r>
              <a:rPr lang="en-US" sz="6000" b="1">
                <a:solidFill>
                  <a:schemeClr val="bg1"/>
                </a:solidFill>
                <a:latin typeface="Poppins"/>
                <a:cs typeface="Poppins"/>
              </a:rPr>
              <a:t>Active Living to Reduce Cancer Risk</a:t>
            </a:r>
          </a:p>
        </p:txBody>
      </p:sp>
      <p:pic>
        <p:nvPicPr>
          <p:cNvPr id="3" name="Picture 2">
            <a:extLst>
              <a:ext uri="{FF2B5EF4-FFF2-40B4-BE49-F238E27FC236}">
                <a16:creationId xmlns:a16="http://schemas.microsoft.com/office/drawing/2014/main" id="{BC136424-A073-24CC-CB7C-FB32EDEC79F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580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A73997-A02E-CBC6-AE22-F256B026B6A2}"/>
              </a:ext>
            </a:extLst>
          </p:cNvPr>
          <p:cNvSpPr>
            <a:spLocks noGrp="1"/>
          </p:cNvSpPr>
          <p:nvPr>
            <p:ph type="title"/>
          </p:nvPr>
        </p:nvSpPr>
        <p:spPr/>
        <p:txBody>
          <a:bodyPr/>
          <a:lstStyle/>
          <a:p>
            <a:pPr algn="ctr"/>
            <a:r>
              <a:rPr lang="en-US" altLang="en-US" sz="3600" b="1">
                <a:solidFill>
                  <a:srgbClr val="2746F8"/>
                </a:solidFill>
                <a:latin typeface="Poppins" panose="00000500000000000000" pitchFamily="2" charset="0"/>
                <a:ea typeface="ＭＳ Ｐゴシック" panose="020B0600070205080204" pitchFamily="34" charset="-128"/>
                <a:cs typeface="Poppins" panose="00000500000000000000" pitchFamily="2" charset="0"/>
              </a:rPr>
              <a:t>Adopt a physically active lifestyle</a:t>
            </a:r>
            <a:endParaRPr lang="en-US" sz="3600" b="1" dirty="0">
              <a:solidFill>
                <a:srgbClr val="2746F8"/>
              </a:solidFill>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F174FD50-30DD-A9C9-882E-DFB6E753627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162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FC0493-7418-D720-836E-C1454E15EBCA}"/>
              </a:ext>
            </a:extLst>
          </p:cNvPr>
          <p:cNvSpPr>
            <a:spLocks noGrp="1"/>
          </p:cNvSpPr>
          <p:nvPr>
            <p:ph type="title"/>
          </p:nvPr>
        </p:nvSpPr>
        <p:spPr/>
        <p:txBody>
          <a:bodyPr/>
          <a:lstStyle/>
          <a:p>
            <a:r>
              <a:rPr lang="en-US" altLang="en-US" sz="3600" b="1">
                <a:solidFill>
                  <a:srgbClr val="2746F8"/>
                </a:solidFill>
                <a:latin typeface="Poppins"/>
                <a:ea typeface="ＭＳ Ｐゴシック"/>
                <a:cs typeface="Poppins"/>
              </a:rPr>
              <a:t>What does active living mean?</a:t>
            </a:r>
            <a:endParaRPr lang="en-US" dirty="0"/>
          </a:p>
        </p:txBody>
      </p:sp>
      <p:pic>
        <p:nvPicPr>
          <p:cNvPr id="3" name="Picture 2">
            <a:extLst>
              <a:ext uri="{FF2B5EF4-FFF2-40B4-BE49-F238E27FC236}">
                <a16:creationId xmlns:a16="http://schemas.microsoft.com/office/drawing/2014/main" id="{E8AC08C6-823C-F625-F948-9DF1436D02B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26625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FBEC6C-B5F9-BEE2-55F2-0BB1AF9E67B3}"/>
              </a:ext>
            </a:extLst>
          </p:cNvPr>
          <p:cNvSpPr>
            <a:spLocks noGrp="1"/>
          </p:cNvSpPr>
          <p:nvPr>
            <p:ph type="title"/>
          </p:nvPr>
        </p:nvSpPr>
        <p:spPr/>
        <p:txBody>
          <a:bodyPr/>
          <a:lstStyle/>
          <a:p>
            <a:pPr algn="ctr"/>
            <a:r>
              <a:rPr lang="en-US" sz="3600" b="1">
                <a:solidFill>
                  <a:srgbClr val="2746F8"/>
                </a:solidFill>
                <a:latin typeface="Poppins" panose="00000500000000000000" pitchFamily="2" charset="0"/>
                <a:cs typeface="Poppins" panose="00000500000000000000" pitchFamily="2" charset="0"/>
              </a:rPr>
              <a:t>Move more and sit less!</a:t>
            </a:r>
            <a:endParaRPr lang="en-US" altLang="en-US" sz="3600" dirty="0">
              <a:solidFill>
                <a:srgbClr val="2746F8"/>
              </a:solidFill>
              <a:ea typeface="ＭＳ Ｐゴシック" panose="020B0600070205080204" pitchFamily="34" charset="-128"/>
            </a:endParaRPr>
          </a:p>
        </p:txBody>
      </p:sp>
      <p:pic>
        <p:nvPicPr>
          <p:cNvPr id="3" name="Picture 2">
            <a:extLst>
              <a:ext uri="{FF2B5EF4-FFF2-40B4-BE49-F238E27FC236}">
                <a16:creationId xmlns:a16="http://schemas.microsoft.com/office/drawing/2014/main" id="{70A654D2-0C0E-9D11-2B9C-1E340E5CF01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111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AFF67C-0611-BFED-0D3E-BE4E9DDB28B5}"/>
              </a:ext>
            </a:extLst>
          </p:cNvPr>
          <p:cNvSpPr>
            <a:spLocks noGrp="1"/>
          </p:cNvSpPr>
          <p:nvPr>
            <p:ph type="title"/>
          </p:nvPr>
        </p:nvSpPr>
        <p:spPr/>
        <p:txBody>
          <a:bodyPr/>
          <a:lstStyle/>
          <a:p>
            <a:r>
              <a:rPr lang="en-US" altLang="en-US" sz="3600" b="1">
                <a:solidFill>
                  <a:srgbClr val="2746F8"/>
                </a:solidFill>
                <a:latin typeface="Poppins"/>
                <a:ea typeface="ＭＳ Ｐゴシック"/>
                <a:cs typeface="Poppins"/>
              </a:rPr>
              <a:t>Ways to Reduce Sitting Time</a:t>
            </a:r>
            <a:endParaRPr lang="en-US" sz="3600" b="1" dirty="0">
              <a:solidFill>
                <a:srgbClr val="2746F8"/>
              </a:solidFill>
              <a:latin typeface="Poppins"/>
              <a:ea typeface="ＭＳ Ｐゴシック"/>
              <a:cs typeface="Poppins"/>
            </a:endParaRPr>
          </a:p>
        </p:txBody>
      </p:sp>
      <p:pic>
        <p:nvPicPr>
          <p:cNvPr id="3" name="Picture 2">
            <a:extLst>
              <a:ext uri="{FF2B5EF4-FFF2-40B4-BE49-F238E27FC236}">
                <a16:creationId xmlns:a16="http://schemas.microsoft.com/office/drawing/2014/main" id="{E61B5418-FA3F-7381-AF4C-32F2CA9135C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541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22739C-3186-CDDB-1FF9-B2A69F5D6C6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6DA7502-770F-D478-29BA-33F1F66DF5E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3817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85F98F-38F7-AAA3-D48D-09975277EC8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D19282D-ADE3-9BA5-9218-8EAB9AFAA88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2764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7BECB4-2B47-F96B-9924-9DE7CE098B4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1F0C394-EE48-7373-2433-1D456BAF62E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3396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1394B1-6547-DCDD-A0FE-F24BC4AAD40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3338DD8-F03A-3A8A-18CC-1A2C2181439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551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21F8FF-AC0C-0C3D-46D7-B2E14FB1007E}"/>
              </a:ext>
            </a:extLst>
          </p:cNvPr>
          <p:cNvSpPr>
            <a:spLocks noGrp="1"/>
          </p:cNvSpPr>
          <p:nvPr>
            <p:ph type="title"/>
          </p:nvPr>
        </p:nvSpPr>
        <p:spPr/>
        <p:txBody>
          <a:bodyPr/>
          <a:lstStyle/>
          <a:p>
            <a:r>
              <a:rPr lang="en-US" altLang="en-US" sz="3600" b="1">
                <a:solidFill>
                  <a:srgbClr val="2746F8"/>
                </a:solidFill>
                <a:latin typeface="Poppins" panose="00000500000000000000" pitchFamily="2" charset="0"/>
                <a:ea typeface="ＭＳ Ｐゴシック" panose="020B0600070205080204" pitchFamily="34" charset="-128"/>
                <a:cs typeface="Poppins" panose="00000500000000000000" pitchFamily="2" charset="0"/>
              </a:rPr>
              <a:t>Diet, Physical Activity and Cancer Risk </a:t>
            </a:r>
            <a:endParaRPr lang="en-US" sz="3600" b="1" dirty="0">
              <a:solidFill>
                <a:srgbClr val="2746F8"/>
              </a:solidFill>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1C107F2E-504F-3FF8-EA20-9CF070C7954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2984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39FD02-7318-E8D1-FEEE-F46E17E4043E}"/>
              </a:ext>
            </a:extLst>
          </p:cNvPr>
          <p:cNvSpPr>
            <a:spLocks noGrp="1"/>
          </p:cNvSpPr>
          <p:nvPr>
            <p:ph type="title"/>
          </p:nvPr>
        </p:nvSpPr>
        <p:spPr/>
        <p:txBody>
          <a:bodyPr/>
          <a:lstStyle/>
          <a:p>
            <a:r>
              <a:rPr lang="en-US" sz="3200" b="1">
                <a:solidFill>
                  <a:srgbClr val="2746F8"/>
                </a:solidFill>
                <a:latin typeface="Poppins" panose="00000500000000000000" pitchFamily="2" charset="0"/>
                <a:cs typeface="Poppins" panose="00000500000000000000" pitchFamily="2" charset="0"/>
              </a:rPr>
              <a:t>Reducing Risk With Diet and Physical Activity</a:t>
            </a:r>
            <a:endParaRPr lang="en-US" sz="3200" b="1" dirty="0">
              <a:solidFill>
                <a:srgbClr val="2746F8"/>
              </a:solidFill>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C23BF24E-47F3-C1E6-C6AA-CA157779909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213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0015A7-144F-AE3A-57D8-1820D6340FE8}"/>
              </a:ext>
            </a:extLst>
          </p:cNvPr>
          <p:cNvSpPr>
            <a:spLocks noGrp="1"/>
          </p:cNvSpPr>
          <p:nvPr>
            <p:ph type="title"/>
          </p:nvPr>
        </p:nvSpPr>
        <p:spPr/>
        <p:txBody>
          <a:bodyPr>
            <a:normAutofit fontScale="90000"/>
          </a:bodyPr>
          <a:lstStyle/>
          <a:p>
            <a:pPr>
              <a:lnSpc>
                <a:spcPts val="6765"/>
              </a:lnSpc>
            </a:pPr>
            <a:r>
              <a:rPr lang="en-US" sz="6000" b="1">
                <a:solidFill>
                  <a:schemeClr val="bg1"/>
                </a:solidFill>
                <a:latin typeface="Poppins"/>
                <a:cs typeface="Poppins"/>
              </a:rPr>
              <a:t>Follow a Healthy Diet to Reduce Cancer Risk</a:t>
            </a:r>
            <a:endParaRPr lang="en-US" dirty="0">
              <a:solidFill>
                <a:schemeClr val="bg1"/>
              </a:solidFill>
            </a:endParaRPr>
          </a:p>
        </p:txBody>
      </p:sp>
      <p:pic>
        <p:nvPicPr>
          <p:cNvPr id="3" name="Picture 2">
            <a:extLst>
              <a:ext uri="{FF2B5EF4-FFF2-40B4-BE49-F238E27FC236}">
                <a16:creationId xmlns:a16="http://schemas.microsoft.com/office/drawing/2014/main" id="{8EA4C3D2-BF9D-6126-C78A-865BF571EE8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2822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E9C34C-2565-C696-D7BD-B1D427BA5446}"/>
              </a:ext>
            </a:extLst>
          </p:cNvPr>
          <p:cNvSpPr>
            <a:spLocks noGrp="1"/>
          </p:cNvSpPr>
          <p:nvPr>
            <p:ph type="title"/>
          </p:nvPr>
        </p:nvSpPr>
        <p:spPr/>
        <p:txBody>
          <a:bodyPr/>
          <a:lstStyle/>
          <a:p>
            <a:r>
              <a:rPr lang="en-US" altLang="en-US" sz="3600" b="1">
                <a:solidFill>
                  <a:srgbClr val="2746F8"/>
                </a:solidFill>
                <a:latin typeface="Poppins"/>
                <a:ea typeface="ＭＳ Ｐゴシック"/>
                <a:cs typeface="Poppins"/>
              </a:rPr>
              <a:t>Proteins, Fruits, and Vegetables </a:t>
            </a:r>
            <a:endParaRPr lang="en-US" dirty="0"/>
          </a:p>
        </p:txBody>
      </p:sp>
      <p:pic>
        <p:nvPicPr>
          <p:cNvPr id="3" name="Picture 2">
            <a:extLst>
              <a:ext uri="{FF2B5EF4-FFF2-40B4-BE49-F238E27FC236}">
                <a16:creationId xmlns:a16="http://schemas.microsoft.com/office/drawing/2014/main" id="{3696F267-A7EA-B2D3-8483-39C5AB89756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601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65189B-D217-9D9E-5C0A-E2AA846982A2}"/>
              </a:ext>
            </a:extLst>
          </p:cNvPr>
          <p:cNvSpPr>
            <a:spLocks noGrp="1"/>
          </p:cNvSpPr>
          <p:nvPr>
            <p:ph type="title"/>
          </p:nvPr>
        </p:nvSpPr>
        <p:spPr/>
        <p:txBody>
          <a:bodyPr/>
          <a:lstStyle/>
          <a:p>
            <a:r>
              <a:rPr lang="en-US" altLang="en-US" sz="3600" b="1">
                <a:solidFill>
                  <a:srgbClr val="2746F8"/>
                </a:solidFill>
                <a:latin typeface="Poppins"/>
                <a:ea typeface="ＭＳ Ｐゴシック"/>
                <a:cs typeface="Poppins"/>
              </a:rPr>
              <a:t>Whole Grains</a:t>
            </a:r>
            <a:endParaRPr lang="en-US" dirty="0"/>
          </a:p>
        </p:txBody>
      </p:sp>
      <p:pic>
        <p:nvPicPr>
          <p:cNvPr id="3" name="Picture 2">
            <a:extLst>
              <a:ext uri="{FF2B5EF4-FFF2-40B4-BE49-F238E27FC236}">
                <a16:creationId xmlns:a16="http://schemas.microsoft.com/office/drawing/2014/main" id="{018C33A0-E465-43D2-1673-EAC0B02DCBD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859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14B717-5E29-3CCA-7FFB-44567A9F1EB1}"/>
              </a:ext>
            </a:extLst>
          </p:cNvPr>
          <p:cNvSpPr>
            <a:spLocks noGrp="1"/>
          </p:cNvSpPr>
          <p:nvPr>
            <p:ph type="title"/>
          </p:nvPr>
        </p:nvSpPr>
        <p:spPr/>
        <p:txBody>
          <a:bodyPr/>
          <a:lstStyle/>
          <a:p>
            <a:r>
              <a:rPr lang="en-US" altLang="en-US" sz="3600" b="1">
                <a:solidFill>
                  <a:srgbClr val="2746F8"/>
                </a:solidFill>
                <a:latin typeface="Poppins"/>
                <a:ea typeface="ＭＳ Ｐゴシック"/>
                <a:cs typeface="Poppins"/>
              </a:rPr>
              <a:t>Red Meats</a:t>
            </a:r>
            <a:endParaRPr lang="en-US" dirty="0"/>
          </a:p>
        </p:txBody>
      </p:sp>
      <p:pic>
        <p:nvPicPr>
          <p:cNvPr id="3" name="Picture 2">
            <a:extLst>
              <a:ext uri="{FF2B5EF4-FFF2-40B4-BE49-F238E27FC236}">
                <a16:creationId xmlns:a16="http://schemas.microsoft.com/office/drawing/2014/main" id="{22718AD9-FD9A-BCAE-5F10-F8981F68D5E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52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DCB934C-D508-B9F7-C59C-84B285AA8167}"/>
              </a:ext>
            </a:extLst>
          </p:cNvPr>
          <p:cNvSpPr>
            <a:spLocks noGrp="1"/>
          </p:cNvSpPr>
          <p:nvPr>
            <p:ph type="title"/>
          </p:nvPr>
        </p:nvSpPr>
        <p:spPr/>
        <p:txBody>
          <a:bodyPr/>
          <a:lstStyle/>
          <a:p>
            <a:r>
              <a:rPr lang="en-US" altLang="en-US" sz="3600" b="1">
                <a:solidFill>
                  <a:srgbClr val="2746F8"/>
                </a:solidFill>
                <a:latin typeface="Poppins"/>
                <a:ea typeface="ＭＳ Ｐゴシック"/>
                <a:cs typeface="Poppins"/>
              </a:rPr>
              <a:t>Tips for Eating Healthy</a:t>
            </a:r>
            <a:endParaRPr lang="en-US" dirty="0"/>
          </a:p>
        </p:txBody>
      </p:sp>
      <p:pic>
        <p:nvPicPr>
          <p:cNvPr id="3" name="Picture 2">
            <a:extLst>
              <a:ext uri="{FF2B5EF4-FFF2-40B4-BE49-F238E27FC236}">
                <a16:creationId xmlns:a16="http://schemas.microsoft.com/office/drawing/2014/main" id="{475101DB-1B69-A6B7-A4F1-A8606B2EE6A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37854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2" ma:contentTypeDescription="Create a new document." ma:contentTypeScope="" ma:versionID="95002cb7cae1dfbde47354aead0c6c6f">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ed46921b5b203f0fd7a35390d5997578"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719957-1ae3-489c-8642-3cf1f4376828}"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4DCA52-4E4E-4FF5-8B6B-FC09DC50D7E0}">
  <ds:schemaRefs>
    <ds:schemaRef ds:uri="11ef61ff-1dc9-4ca7-b845-84ac7e98c186"/>
    <ds:schemaRef ds:uri="http://schemas.microsoft.com/office/2006/documentManagement/types"/>
    <ds:schemaRef ds:uri="http://purl.org/dc/dcmitype/"/>
    <ds:schemaRef ds:uri="e129a00c-9292-4451-9308-ea75f7972fd5"/>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70B53B7-B9E9-47B0-A35B-D1FD0C5006E8}">
  <ds:schemaRefs>
    <ds:schemaRef ds:uri="http://schemas.microsoft.com/sharepoint/v3/contenttype/forms"/>
  </ds:schemaRefs>
</ds:datastoreItem>
</file>

<file path=customXml/itemProps3.xml><?xml version="1.0" encoding="utf-8"?>
<ds:datastoreItem xmlns:ds="http://schemas.openxmlformats.org/officeDocument/2006/customXml" ds:itemID="{4E8056E1-D59C-41AF-9154-AD929CF01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9a00c-9292-4451-9308-ea75f7972fd5"/>
    <ds:schemaRef ds:uri="11ef61ff-1dc9-4ca7-b845-84ac7e98c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1298</Words>
  <Application>Microsoft Office PowerPoint</Application>
  <PresentationFormat>Widescreen</PresentationFormat>
  <Paragraphs>120</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Calibri Light</vt:lpstr>
      <vt:lpstr>Poppins</vt:lpstr>
      <vt:lpstr>Source Sans Pro</vt:lpstr>
      <vt:lpstr>Office Theme</vt:lpstr>
      <vt:lpstr>PowerPoint Presentation</vt:lpstr>
      <vt:lpstr>PowerPoint Presentation</vt:lpstr>
      <vt:lpstr>Diet, Physical Activity and Cancer Risk </vt:lpstr>
      <vt:lpstr>Reducing Risk With Diet and Physical Activity</vt:lpstr>
      <vt:lpstr>Follow a Healthy Diet to Reduce Cancer Risk</vt:lpstr>
      <vt:lpstr>Proteins, Fruits, and Vegetables </vt:lpstr>
      <vt:lpstr>Whole Grains</vt:lpstr>
      <vt:lpstr>Red Meats</vt:lpstr>
      <vt:lpstr>Tips for Eating Healthy</vt:lpstr>
      <vt:lpstr>Alcohol</vt:lpstr>
      <vt:lpstr>Active Living to Reduce Cancer Risk</vt:lpstr>
      <vt:lpstr>Adopt a physically active lifestyle</vt:lpstr>
      <vt:lpstr>What does active living mean?</vt:lpstr>
      <vt:lpstr>Move more and sit less!</vt:lpstr>
      <vt:lpstr>Ways to Reduce Sitting Time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 and Physical Activity for Cancer Prevention</dc:title>
  <dc:creator>Danielle Petri</dc:creator>
  <cp:lastModifiedBy>Talia Henkle</cp:lastModifiedBy>
  <cp:revision>1</cp:revision>
  <dcterms:created xsi:type="dcterms:W3CDTF">2024-02-23T18:04:01Z</dcterms:created>
  <dcterms:modified xsi:type="dcterms:W3CDTF">2024-03-18T16:13:37Z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