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D005B6-8415-4A9B-88CD-71BBDA412239}" v="2" dt="2024-03-18T16:12:04.8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915" autoAdjust="0"/>
  </p:normalViewPr>
  <p:slideViewPr>
    <p:cSldViewPr snapToGrid="0">
      <p:cViewPr varScale="1">
        <p:scale>
          <a:sx n="45" d="100"/>
          <a:sy n="45" d="100"/>
        </p:scale>
        <p:origin x="185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lia Henkle" userId="8358a28e-4fc0-4d4d-9e38-f7ffe2b31c0d" providerId="ADAL" clId="{63D005B6-8415-4A9B-88CD-71BBDA412239}"/>
    <pc:docChg chg="custSel modSld">
      <pc:chgData name="Talia Henkle" userId="8358a28e-4fc0-4d4d-9e38-f7ffe2b31c0d" providerId="ADAL" clId="{63D005B6-8415-4A9B-88CD-71BBDA412239}" dt="2024-03-18T16:11:34.284" v="4" actId="27636"/>
      <pc:docMkLst>
        <pc:docMk/>
      </pc:docMkLst>
      <pc:sldChg chg="modSp mod">
        <pc:chgData name="Talia Henkle" userId="8358a28e-4fc0-4d4d-9e38-f7ffe2b31c0d" providerId="ADAL" clId="{63D005B6-8415-4A9B-88CD-71BBDA412239}" dt="2024-03-18T16:11:34.247" v="0" actId="27636"/>
        <pc:sldMkLst>
          <pc:docMk/>
          <pc:sldMk cId="3338876694" sldId="263"/>
        </pc:sldMkLst>
        <pc:spChg chg="mod">
          <ac:chgData name="Talia Henkle" userId="8358a28e-4fc0-4d4d-9e38-f7ffe2b31c0d" providerId="ADAL" clId="{63D005B6-8415-4A9B-88CD-71BBDA412239}" dt="2024-03-18T16:11:34.247" v="0" actId="27636"/>
          <ac:spMkLst>
            <pc:docMk/>
            <pc:sldMk cId="3338876694" sldId="263"/>
            <ac:spMk id="2" creationId="{468DFE7E-5E2C-D793-7679-E432652514FA}"/>
          </ac:spMkLst>
        </pc:spChg>
      </pc:sldChg>
      <pc:sldChg chg="modSp mod">
        <pc:chgData name="Talia Henkle" userId="8358a28e-4fc0-4d4d-9e38-f7ffe2b31c0d" providerId="ADAL" clId="{63D005B6-8415-4A9B-88CD-71BBDA412239}" dt="2024-03-18T16:11:34.253" v="1" actId="27636"/>
        <pc:sldMkLst>
          <pc:docMk/>
          <pc:sldMk cId="3515904643" sldId="267"/>
        </pc:sldMkLst>
        <pc:spChg chg="mod">
          <ac:chgData name="Talia Henkle" userId="8358a28e-4fc0-4d4d-9e38-f7ffe2b31c0d" providerId="ADAL" clId="{63D005B6-8415-4A9B-88CD-71BBDA412239}" dt="2024-03-18T16:11:34.253" v="1" actId="27636"/>
          <ac:spMkLst>
            <pc:docMk/>
            <pc:sldMk cId="3515904643" sldId="267"/>
            <ac:spMk id="2" creationId="{B402A3F7-D42F-0E83-ED55-3C52C5D95F6B}"/>
          </ac:spMkLst>
        </pc:spChg>
      </pc:sldChg>
      <pc:sldChg chg="modSp mod">
        <pc:chgData name="Talia Henkle" userId="8358a28e-4fc0-4d4d-9e38-f7ffe2b31c0d" providerId="ADAL" clId="{63D005B6-8415-4A9B-88CD-71BBDA412239}" dt="2024-03-18T16:11:34.268" v="2" actId="27636"/>
        <pc:sldMkLst>
          <pc:docMk/>
          <pc:sldMk cId="687908545" sldId="272"/>
        </pc:sldMkLst>
        <pc:spChg chg="mod">
          <ac:chgData name="Talia Henkle" userId="8358a28e-4fc0-4d4d-9e38-f7ffe2b31c0d" providerId="ADAL" clId="{63D005B6-8415-4A9B-88CD-71BBDA412239}" dt="2024-03-18T16:11:34.268" v="2" actId="27636"/>
          <ac:spMkLst>
            <pc:docMk/>
            <pc:sldMk cId="687908545" sldId="272"/>
            <ac:spMk id="2" creationId="{31716B33-C8CF-FCFF-EDED-0786E02E31B8}"/>
          </ac:spMkLst>
        </pc:spChg>
      </pc:sldChg>
      <pc:sldChg chg="modSp mod">
        <pc:chgData name="Talia Henkle" userId="8358a28e-4fc0-4d4d-9e38-f7ffe2b31c0d" providerId="ADAL" clId="{63D005B6-8415-4A9B-88CD-71BBDA412239}" dt="2024-03-18T16:11:34.268" v="3" actId="27636"/>
        <pc:sldMkLst>
          <pc:docMk/>
          <pc:sldMk cId="49055451" sldId="273"/>
        </pc:sldMkLst>
        <pc:spChg chg="mod">
          <ac:chgData name="Talia Henkle" userId="8358a28e-4fc0-4d4d-9e38-f7ffe2b31c0d" providerId="ADAL" clId="{63D005B6-8415-4A9B-88CD-71BBDA412239}" dt="2024-03-18T16:11:34.268" v="3" actId="27636"/>
          <ac:spMkLst>
            <pc:docMk/>
            <pc:sldMk cId="49055451" sldId="273"/>
            <ac:spMk id="2" creationId="{A5D61A50-4F04-5851-BE7B-6C043BDE8AD3}"/>
          </ac:spMkLst>
        </pc:spChg>
      </pc:sldChg>
      <pc:sldChg chg="modSp mod">
        <pc:chgData name="Talia Henkle" userId="8358a28e-4fc0-4d4d-9e38-f7ffe2b31c0d" providerId="ADAL" clId="{63D005B6-8415-4A9B-88CD-71BBDA412239}" dt="2024-03-18T16:11:34.284" v="4" actId="27636"/>
        <pc:sldMkLst>
          <pc:docMk/>
          <pc:sldMk cId="4147685661" sldId="282"/>
        </pc:sldMkLst>
        <pc:spChg chg="mod">
          <ac:chgData name="Talia Henkle" userId="8358a28e-4fc0-4d4d-9e38-f7ffe2b31c0d" providerId="ADAL" clId="{63D005B6-8415-4A9B-88CD-71BBDA412239}" dt="2024-03-18T16:11:34.284" v="4" actId="27636"/>
          <ac:spMkLst>
            <pc:docMk/>
            <pc:sldMk cId="4147685661" sldId="282"/>
            <ac:spMk id="2" creationId="{5D837F7C-4631-A00B-767D-3768CA8B0FB1}"/>
          </ac:spMkLst>
        </pc:spChg>
      </pc:sldChg>
    </pc:docChg>
  </pc:docChgLst>
  <pc:docChgLst>
    <pc:chgData name="Talia Henkle" userId="8358a28e-4fc0-4d4d-9e38-f7ffe2b31c0d" providerId="ADAL" clId="{A3BC776F-741D-4CF5-B503-FC8EDDDFEF12}"/>
    <pc:docChg chg="delSld">
      <pc:chgData name="Talia Henkle" userId="8358a28e-4fc0-4d4d-9e38-f7ffe2b31c0d" providerId="ADAL" clId="{A3BC776F-741D-4CF5-B503-FC8EDDDFEF12}" dt="2024-03-08T20:12:38.588" v="0" actId="2696"/>
      <pc:docMkLst>
        <pc:docMk/>
      </pc:docMkLst>
      <pc:sldChg chg="del">
        <pc:chgData name="Talia Henkle" userId="8358a28e-4fc0-4d4d-9e38-f7ffe2b31c0d" providerId="ADAL" clId="{A3BC776F-741D-4CF5-B503-FC8EDDDFEF12}" dt="2024-03-08T20:12:38.588" v="0" actId="2696"/>
        <pc:sldMkLst>
          <pc:docMk/>
          <pc:sldMk cId="2787112805"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E63DA7-2785-4B13-83AC-CBC175FAAAB7}" type="datetimeFigureOut">
              <a:rPr lang="en-US" smtClean="0"/>
              <a:t>3/18/2024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B40B99-40B0-437E-8E0D-FFEA578C18D9}" type="slidenum">
              <a:rPr lang="en-US" smtClean="0"/>
              <a:t>‹#›</a:t>
            </a:fld>
            <a:endParaRPr lang="en-US"/>
          </a:p>
        </p:txBody>
      </p:sp>
    </p:spTree>
    <p:extLst>
      <p:ext uri="{BB962C8B-B14F-4D97-AF65-F5344CB8AC3E}">
        <p14:creationId xmlns:p14="http://schemas.microsoft.com/office/powerpoint/2010/main" val="18879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a:t>
            </a:r>
          </a:p>
          <a:p>
            <a:endParaRPr lang="en-US" b="1" dirty="0"/>
          </a:p>
          <a:p>
            <a:pPr marL="457200" indent="-457200">
              <a:lnSpc>
                <a:spcPct val="100000"/>
              </a:lnSpc>
              <a:spcBef>
                <a:spcPts val="1200"/>
              </a:spcBef>
            </a:pPr>
            <a:r>
              <a:rPr lang="en-US" sz="1200" dirty="0"/>
              <a:t>Lung cancer is the leading cause of cancer death among both men and women in the U.S. </a:t>
            </a:r>
          </a:p>
          <a:p>
            <a:pPr marL="457200" indent="-457200">
              <a:lnSpc>
                <a:spcPct val="100000"/>
              </a:lnSpc>
              <a:spcBef>
                <a:spcPts val="1200"/>
              </a:spcBef>
            </a:pPr>
            <a:r>
              <a:rPr lang="en-US" sz="1200" dirty="0"/>
              <a:t>Lung cancer accounts for more than 1 in 5 cancer deaths each year.</a:t>
            </a:r>
          </a:p>
          <a:p>
            <a:pPr marL="457200" indent="-457200">
              <a:lnSpc>
                <a:spcPct val="100000"/>
              </a:lnSpc>
              <a:spcBef>
                <a:spcPts val="1200"/>
              </a:spcBef>
            </a:pPr>
            <a:endParaRPr lang="en-US" sz="1200" dirty="0"/>
          </a:p>
          <a:p>
            <a:pPr marL="457200" indent="-457200">
              <a:lnSpc>
                <a:spcPct val="100000"/>
              </a:lnSpc>
              <a:spcBef>
                <a:spcPts val="1200"/>
              </a:spcBef>
            </a:pPr>
            <a:r>
              <a:rPr lang="en-US" sz="1200" b="0" i="0" u="none" strike="noStrike" baseline="0" dirty="0">
                <a:solidFill>
                  <a:srgbClr val="000000"/>
                </a:solidFill>
                <a:latin typeface="Source Serif Pro Light" panose="02040303050405020204" pitchFamily="18" charset="0"/>
              </a:rPr>
              <a:t>In 2024, an estimated </a:t>
            </a:r>
            <a:r>
              <a:rPr lang="en-US" sz="1200" b="1" i="0" u="none" strike="noStrike" baseline="0" dirty="0">
                <a:solidFill>
                  <a:srgbClr val="000000"/>
                </a:solidFill>
                <a:latin typeface="Source Serif Pro Light" panose="02040303050405020204" pitchFamily="18" charset="0"/>
              </a:rPr>
              <a:t>234,580 new cases of lung cancer </a:t>
            </a:r>
            <a:r>
              <a:rPr lang="en-US" sz="1200" b="0" i="0" u="none" strike="noStrike" baseline="0" dirty="0">
                <a:solidFill>
                  <a:srgbClr val="000000"/>
                </a:solidFill>
                <a:latin typeface="Source Serif Pro Light" panose="02040303050405020204" pitchFamily="18" charset="0"/>
              </a:rPr>
              <a:t>will be diagnosed in the US and </a:t>
            </a:r>
            <a:r>
              <a:rPr lang="en-US" sz="1200" b="1" i="0" u="none" strike="noStrike" baseline="0" dirty="0">
                <a:solidFill>
                  <a:srgbClr val="000000"/>
                </a:solidFill>
                <a:latin typeface="Source Serif Pro Light" panose="02040303050405020204" pitchFamily="18" charset="0"/>
              </a:rPr>
              <a:t>125,070 people will die </a:t>
            </a:r>
            <a:r>
              <a:rPr lang="en-US" sz="1200" b="0" i="0" u="none" strike="noStrike" baseline="0" dirty="0">
                <a:solidFill>
                  <a:srgbClr val="000000"/>
                </a:solidFill>
                <a:latin typeface="Source Serif Pro Light" panose="02040303050405020204" pitchFamily="18" charset="0"/>
              </a:rPr>
              <a:t>from the disease.</a:t>
            </a:r>
            <a:endParaRPr lang="en-US" sz="1200" dirty="0"/>
          </a:p>
          <a:p>
            <a:endParaRPr lang="en-US" dirty="0"/>
          </a:p>
        </p:txBody>
      </p:sp>
      <p:sp>
        <p:nvSpPr>
          <p:cNvPr id="4" name="Slide Number Placeholder 3"/>
          <p:cNvSpPr>
            <a:spLocks noGrp="1"/>
          </p:cNvSpPr>
          <p:nvPr>
            <p:ph type="sldNum" sz="quarter" idx="5"/>
          </p:nvPr>
        </p:nvSpPr>
        <p:spPr/>
        <p:txBody>
          <a:bodyPr/>
          <a:lstStyle/>
          <a:p>
            <a:fld id="{81B40B99-40B0-437E-8E0D-FFEA578C18D9}" type="slidenum">
              <a:rPr lang="en-US" smtClean="0"/>
              <a:t>2</a:t>
            </a:fld>
            <a:endParaRPr lang="en-US"/>
          </a:p>
        </p:txBody>
      </p:sp>
    </p:spTree>
    <p:extLst>
      <p:ext uri="{BB962C8B-B14F-4D97-AF65-F5344CB8AC3E}">
        <p14:creationId xmlns:p14="http://schemas.microsoft.com/office/powerpoint/2010/main" val="3349871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a:t>
            </a:r>
          </a:p>
          <a:p>
            <a:pPr algn="l" rtl="0" fontAlgn="base"/>
            <a:r>
              <a:rPr lang="en-US" b="0" i="0" u="none" strike="noStrike" dirty="0">
                <a:solidFill>
                  <a:srgbClr val="000000"/>
                </a:solidFill>
                <a:effectLst/>
                <a:latin typeface="Calibri" panose="020F0502020204030204" pitchFamily="34" charset="0"/>
              </a:rPr>
              <a:t>A risk factor is anything that affects your chance of getting a disease such as cancer. Different cancers have different risk factors. Some risk factors, like smoking and excess sun exposure, can be changed. Others, like your age or family history, can’t be changed.</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Having a risk factor, or even several risk factors, does not mean that you will get the disease. And some people who get the disease may not have any known risk factors. Even if a person with lung cancer has a risk factor, it’s often very hard to know how much that risk factor may have contributed to the cancer.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Still, researchers have found several risk factors that may increase a person’s chance of developing lung cancer. Some of these cannot be changed, but many can.</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1B40B99-40B0-437E-8E0D-FFEA578C18D9}" type="slidenum">
              <a:rPr lang="en-US" smtClean="0"/>
              <a:t>11</a:t>
            </a:fld>
            <a:endParaRPr lang="en-US"/>
          </a:p>
        </p:txBody>
      </p:sp>
    </p:spTree>
    <p:extLst>
      <p:ext uri="{BB962C8B-B14F-4D97-AF65-F5344CB8AC3E}">
        <p14:creationId xmlns:p14="http://schemas.microsoft.com/office/powerpoint/2010/main" val="1840533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kern="1200" dirty="0">
                <a:solidFill>
                  <a:schemeClr val="tx1"/>
                </a:solidFill>
                <a:latin typeface="+mn-lt"/>
                <a:ea typeface="+mn-ea"/>
                <a:cs typeface="+mn-cs"/>
              </a:rPr>
              <a:t>Speaker Notes</a:t>
            </a:r>
          </a:p>
          <a:p>
            <a:endParaRPr lang="en-US" sz="1000" b="1" kern="1200" dirty="0">
              <a:solidFill>
                <a:schemeClr val="tx1"/>
              </a:solidFill>
              <a:latin typeface="+mn-lt"/>
              <a:ea typeface="+mn-ea"/>
              <a:cs typeface="+mn-cs"/>
            </a:endParaRPr>
          </a:p>
          <a:p>
            <a:pPr algn="l" rtl="0" fontAlgn="base">
              <a:buFont typeface="Arial" panose="020B0604020202020204" pitchFamily="34" charset="0"/>
              <a:buChar char="•"/>
            </a:pPr>
            <a:r>
              <a:rPr lang="en-US" sz="1000" b="1" kern="1200" dirty="0">
                <a:solidFill>
                  <a:schemeClr val="tx1"/>
                </a:solidFill>
                <a:latin typeface="+mn-lt"/>
                <a:ea typeface="+mn-ea"/>
                <a:cs typeface="+mn-cs"/>
              </a:rPr>
              <a:t>Radon: </a:t>
            </a:r>
            <a:r>
              <a:rPr lang="en-US" sz="1200" b="0" i="0" u="none" strike="noStrike" dirty="0">
                <a:solidFill>
                  <a:srgbClr val="000000"/>
                </a:solidFill>
                <a:effectLst/>
                <a:latin typeface="Calibri" panose="020F0502020204030204" pitchFamily="34" charset="0"/>
              </a:rPr>
              <a:t>Outdoors the radon spreads out and dissipates; there’s so little radon that it’s not dangerous. But indoors, radon can become more concentrated, creating a possible risk for cancer.</a:t>
            </a:r>
            <a:r>
              <a:rPr lang="en-US" sz="1200" b="0" i="0" dirty="0">
                <a:solidFill>
                  <a:srgbClr val="000000"/>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If you are concerned about radon exposure, state and local offices of the EPA can give you the names of reliable companies that perform home radon testing and renovation to reduce your risk. For more information, see our separate document, Radon and Cancer.</a:t>
            </a:r>
            <a:r>
              <a:rPr lang="en-US" sz="1200" b="0" i="0" dirty="0">
                <a:solidFill>
                  <a:srgbClr val="000000"/>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endParaRPr lang="en-US" dirty="0"/>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US" b="1" i="0" u="sng" dirty="0">
                <a:solidFill>
                  <a:srgbClr val="000000"/>
                </a:solidFill>
                <a:effectLst/>
                <a:latin typeface="Calibri" panose="020F0502020204030204" pitchFamily="34" charset="0"/>
              </a:rPr>
              <a:t>If asked</a:t>
            </a:r>
            <a:r>
              <a:rPr lang="en-US" b="0" i="0" u="none" strike="noStrike" dirty="0">
                <a:solidFill>
                  <a:srgbClr val="000000"/>
                </a:solidFill>
                <a:effectLst/>
                <a:latin typeface="Calibri" panose="020F0502020204030204" pitchFamily="34" charset="0"/>
              </a:rPr>
              <a:t>: The radon gas emitted by soil or rock enters the buildings through cracks in floors or walls; or gaps in foundations around pipes, wires, or pumps. Without ventilation or another way of dissipating, radon can build up and reach rather high levels. Within buildings, radon levels are usually highest in the basement. This level is closest to the soil from which the radon-containing gas diffuses. That means that people who spend much of their time in basement rooms at home or at work would have a greater risk for exposure.</a:t>
            </a:r>
            <a:endParaRPr lang="en-US" b="0" i="0" dirty="0">
              <a:solidFill>
                <a:srgbClr val="444444"/>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1B40B99-40B0-437E-8E0D-FFEA578C18D9}" type="slidenum">
              <a:rPr lang="en-US" smtClean="0"/>
              <a:t>12</a:t>
            </a:fld>
            <a:endParaRPr lang="en-US"/>
          </a:p>
        </p:txBody>
      </p:sp>
    </p:spTree>
    <p:extLst>
      <p:ext uri="{BB962C8B-B14F-4D97-AF65-F5344CB8AC3E}">
        <p14:creationId xmlns:p14="http://schemas.microsoft.com/office/powerpoint/2010/main" val="2496355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Speaker Notes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Asbestos: </a:t>
            </a:r>
            <a:r>
              <a:rPr lang="en-US" sz="1200" kern="1200" dirty="0">
                <a:solidFill>
                  <a:schemeClr val="tx1"/>
                </a:solidFill>
                <a:latin typeface="+mn-lt"/>
                <a:ea typeface="+mn-ea"/>
                <a:cs typeface="+mn-cs"/>
              </a:rPr>
              <a:t>People who work with asbestos (in some mines, mills, textile plants, places where insulation is used, shipyards, etc.) are several times more likely to die of lung cancer.</a:t>
            </a:r>
          </a:p>
          <a:p>
            <a:endParaRPr lang="en-US"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In workers exposed to asbestos who also smoke, the lung cancer risk is much greater than even adding the risks from these exposures separately.</a:t>
            </a:r>
          </a:p>
          <a:p>
            <a:pPr marL="171450" indent="-171450">
              <a:buFont typeface="Arial" panose="020B0604020202020204" pitchFamily="34" charset="0"/>
              <a:buChar char="•"/>
            </a:pPr>
            <a:endParaRPr lang="en-US"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It's not clear to what extent low-level or short-term exposure to asbestos might raise lung cancer risk.</a:t>
            </a:r>
          </a:p>
          <a:p>
            <a:pPr marL="171450" indent="-171450">
              <a:buFont typeface="Arial" panose="020B0604020202020204" pitchFamily="34" charset="0"/>
              <a:buChar char="•"/>
            </a:pPr>
            <a:endParaRPr lang="en-US" sz="1200" kern="12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Source Sans Pro" panose="020B0503030403020204" pitchFamily="34" charset="0"/>
              </a:rPr>
              <a:t>Government regulations have greatly reduced the use of asbestos in commercial and industrial products in the US.</a:t>
            </a:r>
          </a:p>
          <a:p>
            <a:pPr marL="171450" indent="-171450">
              <a:buFont typeface="Arial" panose="020B0604020202020204" pitchFamily="34" charset="0"/>
              <a:buChar char="•"/>
            </a:pPr>
            <a:endParaRPr lang="en-US"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Asbestos is still present in many homes and commercial buildings but is not usually considered harmful as long as it’s not released into the air by deterioration, demolition, or renovation. For more information, see our separate document, Asbestos and Cancer.</a:t>
            </a:r>
          </a:p>
          <a:p>
            <a:endParaRPr lang="en-US" dirty="0"/>
          </a:p>
        </p:txBody>
      </p:sp>
      <p:sp>
        <p:nvSpPr>
          <p:cNvPr id="4" name="Slide Number Placeholder 3"/>
          <p:cNvSpPr>
            <a:spLocks noGrp="1"/>
          </p:cNvSpPr>
          <p:nvPr>
            <p:ph type="sldNum" sz="quarter" idx="5"/>
          </p:nvPr>
        </p:nvSpPr>
        <p:spPr/>
        <p:txBody>
          <a:bodyPr/>
          <a:lstStyle/>
          <a:p>
            <a:fld id="{81B40B99-40B0-437E-8E0D-FFEA578C18D9}" type="slidenum">
              <a:rPr lang="en-US" smtClean="0"/>
              <a:t>13</a:t>
            </a:fld>
            <a:endParaRPr lang="en-US"/>
          </a:p>
        </p:txBody>
      </p:sp>
    </p:spTree>
    <p:extLst>
      <p:ext uri="{BB962C8B-B14F-4D97-AF65-F5344CB8AC3E}">
        <p14:creationId xmlns:p14="http://schemas.microsoft.com/office/powerpoint/2010/main" val="829976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Speaker Notes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The government and industry have taken steps in recent years to protect workers. But the dangers are still present, and if you work around these agents, you should be careful to limit your exposure whenever possible.</a:t>
            </a:r>
          </a:p>
          <a:p>
            <a:endParaRPr lang="en-US" sz="1200" b="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Studies of people whose drinking water has high levels of arsenic have found a higher risk of lung cancer. For most Americans who are on public water systems, drinking water is not a major source of arsenic.</a:t>
            </a:r>
          </a:p>
          <a:p>
            <a:endParaRPr lang="en-US" sz="1200" b="0" kern="1200" dirty="0">
              <a:solidFill>
                <a:schemeClr val="tx1"/>
              </a:solidFill>
              <a:latin typeface="+mn-lt"/>
              <a:ea typeface="+mn-ea"/>
              <a:cs typeface="+mn-cs"/>
            </a:endParaRPr>
          </a:p>
          <a:p>
            <a:endParaRPr lang="en-US" sz="1200" b="0" kern="1200" dirty="0">
              <a:solidFill>
                <a:schemeClr val="tx1"/>
              </a:solidFill>
              <a:latin typeface="+mn-lt"/>
              <a:ea typeface="+mn-ea"/>
              <a:cs typeface="+mn-cs"/>
            </a:endParaRPr>
          </a:p>
          <a:p>
            <a:r>
              <a:rPr lang="en-US" sz="1200" b="0" i="0" u="none" strike="noStrike" baseline="0" dirty="0">
                <a:solidFill>
                  <a:srgbClr val="000000"/>
                </a:solidFill>
                <a:latin typeface="Source Serif Pro Light" panose="02040303050405020204" pitchFamily="18" charset="0"/>
              </a:rPr>
              <a:t>Occupational exposures that increase risk include rubber manufacturing, paving, roofing, painting, and chimney sweeping. </a:t>
            </a:r>
            <a:endParaRPr lang="en-US" dirty="0"/>
          </a:p>
          <a:p>
            <a:endParaRPr lang="en-US" dirty="0"/>
          </a:p>
        </p:txBody>
      </p:sp>
      <p:sp>
        <p:nvSpPr>
          <p:cNvPr id="4" name="Slide Number Placeholder 3"/>
          <p:cNvSpPr>
            <a:spLocks noGrp="1"/>
          </p:cNvSpPr>
          <p:nvPr>
            <p:ph type="sldNum" sz="quarter" idx="5"/>
          </p:nvPr>
        </p:nvSpPr>
        <p:spPr/>
        <p:txBody>
          <a:bodyPr/>
          <a:lstStyle/>
          <a:p>
            <a:fld id="{81B40B99-40B0-437E-8E0D-FFEA578C18D9}" type="slidenum">
              <a:rPr lang="en-US" smtClean="0"/>
              <a:t>14</a:t>
            </a:fld>
            <a:endParaRPr lang="en-US"/>
          </a:p>
        </p:txBody>
      </p:sp>
    </p:spTree>
    <p:extLst>
      <p:ext uri="{BB962C8B-B14F-4D97-AF65-F5344CB8AC3E}">
        <p14:creationId xmlns:p14="http://schemas.microsoft.com/office/powerpoint/2010/main" val="3280121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Speaker Notes</a:t>
            </a:r>
          </a:p>
          <a:p>
            <a:endParaRPr lang="en-US" sz="1200" b="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Bullet #1</a:t>
            </a:r>
            <a:r>
              <a:rPr lang="en-US" sz="1200" b="0" i="0" u="none" strike="noStrike" kern="1200" baseline="0" dirty="0">
                <a:solidFill>
                  <a:schemeClr val="tx1"/>
                </a:solidFill>
                <a:latin typeface="+mn-lt"/>
                <a:ea typeface="+mn-ea"/>
                <a:cs typeface="+mn-cs"/>
              </a:rPr>
              <a:t>:  People who have ever had radiation treatments to the chest for cancer are at higher risk for lung cancer, particularly if they smoke.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Bullet #2</a:t>
            </a:r>
            <a:r>
              <a:rPr lang="en-US" sz="1200" b="0" i="0" u="none" strike="noStrike" kern="1200" baseline="0" dirty="0">
                <a:solidFill>
                  <a:schemeClr val="tx1"/>
                </a:solidFill>
                <a:latin typeface="+mn-lt"/>
                <a:ea typeface="+mn-ea"/>
                <a:cs typeface="+mn-cs"/>
              </a:rPr>
              <a:t>:  If you have had lung cancer, you have a higher risk of developing another lung cancer. Brothers, sisters, and children of those who have had lung cancer may have a slightly higher risk of lung cancer themselves, especially if it was diagnosed at a younger age. It is not clear how much of this risk might be due to genetics and how much might be from shared exposures (such as tobacco smoke or radon).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Bullet #3: </a:t>
            </a:r>
            <a:r>
              <a:rPr lang="en-US" sz="1200" b="0" i="0" u="none" strike="noStrike" kern="1200" baseline="0" dirty="0">
                <a:solidFill>
                  <a:schemeClr val="tx1"/>
                </a:solidFill>
                <a:latin typeface="+mn-lt"/>
                <a:ea typeface="+mn-ea"/>
                <a:cs typeface="+mn-cs"/>
              </a:rPr>
              <a:t>This risk is far less than the risk caused by smoking, but some researchers estimate that worldwide about 5% of all deaths from lung cancer may be due to outdoor air pollution. </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1B40B99-40B0-437E-8E0D-FFEA578C18D9}" type="slidenum">
              <a:rPr lang="en-US" smtClean="0"/>
              <a:t>15</a:t>
            </a:fld>
            <a:endParaRPr lang="en-US"/>
          </a:p>
        </p:txBody>
      </p:sp>
    </p:spTree>
    <p:extLst>
      <p:ext uri="{BB962C8B-B14F-4D97-AF65-F5344CB8AC3E}">
        <p14:creationId xmlns:p14="http://schemas.microsoft.com/office/powerpoint/2010/main" val="1040110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a:t>
            </a:r>
          </a:p>
          <a:p>
            <a:endParaRPr lang="en-US" dirty="0"/>
          </a:p>
          <a:p>
            <a:pPr marL="0" lvl="2" indent="0">
              <a:buNone/>
            </a:pPr>
            <a:r>
              <a:rPr lang="en-US" sz="1200" dirty="0"/>
              <a:t>There is no sure way to prevent lung cancer.</a:t>
            </a:r>
          </a:p>
          <a:p>
            <a:pPr marL="0" lvl="2" indent="0">
              <a:buNone/>
            </a:pPr>
            <a:endParaRPr lang="en-US" sz="1200" dirty="0"/>
          </a:p>
          <a:p>
            <a:pPr marL="0" lvl="2" indent="0">
              <a:buNone/>
            </a:pPr>
            <a:r>
              <a:rPr lang="en-US" sz="1200" dirty="0"/>
              <a:t>But there are things </a:t>
            </a:r>
            <a:r>
              <a:rPr lang="en-US" sz="1200" u="sng" dirty="0"/>
              <a:t>everyone</a:t>
            </a:r>
            <a:r>
              <a:rPr lang="en-US" sz="1200" dirty="0"/>
              <a:t> can do to reduce their risk of both small cell and non-small cell lung cancers</a:t>
            </a:r>
            <a:endParaRPr lang="en-US" sz="900" dirty="0"/>
          </a:p>
          <a:p>
            <a:endParaRPr lang="en-US" dirty="0"/>
          </a:p>
        </p:txBody>
      </p:sp>
      <p:sp>
        <p:nvSpPr>
          <p:cNvPr id="4" name="Slide Number Placeholder 3"/>
          <p:cNvSpPr>
            <a:spLocks noGrp="1"/>
          </p:cNvSpPr>
          <p:nvPr>
            <p:ph type="sldNum" sz="quarter" idx="5"/>
          </p:nvPr>
        </p:nvSpPr>
        <p:spPr/>
        <p:txBody>
          <a:bodyPr/>
          <a:lstStyle/>
          <a:p>
            <a:fld id="{81B40B99-40B0-437E-8E0D-FFEA578C18D9}" type="slidenum">
              <a:rPr lang="en-US" smtClean="0"/>
              <a:t>16</a:t>
            </a:fld>
            <a:endParaRPr lang="en-US"/>
          </a:p>
        </p:txBody>
      </p:sp>
    </p:spTree>
    <p:extLst>
      <p:ext uri="{BB962C8B-B14F-4D97-AF65-F5344CB8AC3E}">
        <p14:creationId xmlns:p14="http://schemas.microsoft.com/office/powerpoint/2010/main" val="3009119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don't know how to prevent all cases of lung cancer.  Most important step is to avoid </a:t>
            </a:r>
            <a:r>
              <a:rPr lang="en-US" sz="1200" b="1" dirty="0"/>
              <a:t>any form of tobacco </a:t>
            </a:r>
            <a:r>
              <a:rPr lang="en-US" sz="1200" dirty="0"/>
              <a:t>and tobacco smoke.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If you stop smoking before a cancer develops, your damaged lung tissue gradually starts to repair itself. No matter what your age or how long you’ve smoked, quitting may lower your risk of lung cancer and help you live longer.</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If you or someone you care about needs help quitting, please call your American Cancer Society.</a:t>
            </a:r>
          </a:p>
          <a:p>
            <a:pPr eaLnBrk="1" hangingPunct="1">
              <a:lnSpc>
                <a:spcPct val="80000"/>
              </a:lnSpc>
              <a:spcBef>
                <a:spcPct val="0"/>
              </a:spcBef>
            </a:pPr>
            <a:r>
              <a:rPr lang="en-US" altLang="en-US" dirty="0"/>
              <a:t> </a:t>
            </a:r>
          </a:p>
          <a:p>
            <a:endParaRPr lang="en-US" dirty="0"/>
          </a:p>
        </p:txBody>
      </p:sp>
      <p:sp>
        <p:nvSpPr>
          <p:cNvPr id="4" name="Slide Number Placeholder 3"/>
          <p:cNvSpPr>
            <a:spLocks noGrp="1"/>
          </p:cNvSpPr>
          <p:nvPr>
            <p:ph type="sldNum" sz="quarter" idx="5"/>
          </p:nvPr>
        </p:nvSpPr>
        <p:spPr/>
        <p:txBody>
          <a:bodyPr/>
          <a:lstStyle/>
          <a:p>
            <a:fld id="{81B40B99-40B0-437E-8E0D-FFEA578C18D9}" type="slidenum">
              <a:rPr lang="en-US" smtClean="0"/>
              <a:t>17</a:t>
            </a:fld>
            <a:endParaRPr lang="en-US"/>
          </a:p>
        </p:txBody>
      </p:sp>
    </p:spTree>
    <p:extLst>
      <p:ext uri="{BB962C8B-B14F-4D97-AF65-F5344CB8AC3E}">
        <p14:creationId xmlns:p14="http://schemas.microsoft.com/office/powerpoint/2010/main" val="2198510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Speaker Notes</a:t>
            </a:r>
          </a:p>
          <a:p>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You can find out more about radon from the EPA, including information about having your home tested and air quality where you live, at: </a:t>
            </a:r>
            <a:r>
              <a:rPr lang="en-US" sz="1200" b="1" kern="1200" dirty="0">
                <a:solidFill>
                  <a:schemeClr val="tx1"/>
                </a:solidFill>
                <a:effectLst/>
                <a:latin typeface="+mn-lt"/>
                <a:ea typeface="+mn-ea"/>
                <a:cs typeface="+mn-cs"/>
              </a:rPr>
              <a:t>http://www.epa.gov/radon</a:t>
            </a:r>
          </a:p>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You can learn about the specific materials you are exposed to by asking for Material Safety Data Sheets (MSDS) at your workplace. The full name of the compound, known dangers, how it gets into the body, and how to limit exposures are typically in the MSDS information. At the very least, you can find out more about what to ask and contact NIOSH or the EPA for more information.</a:t>
            </a:r>
            <a:endParaRPr lang="en-US" dirty="0"/>
          </a:p>
          <a:p>
            <a:endParaRPr lang="en-US" b="1" dirty="0"/>
          </a:p>
          <a:p>
            <a:endParaRPr lang="en-US" dirty="0"/>
          </a:p>
        </p:txBody>
      </p:sp>
      <p:sp>
        <p:nvSpPr>
          <p:cNvPr id="4" name="Slide Number Placeholder 3"/>
          <p:cNvSpPr>
            <a:spLocks noGrp="1"/>
          </p:cNvSpPr>
          <p:nvPr>
            <p:ph type="sldNum" sz="quarter" idx="5"/>
          </p:nvPr>
        </p:nvSpPr>
        <p:spPr/>
        <p:txBody>
          <a:bodyPr/>
          <a:lstStyle/>
          <a:p>
            <a:fld id="{81B40B99-40B0-437E-8E0D-FFEA578C18D9}" type="slidenum">
              <a:rPr lang="en-US" smtClean="0"/>
              <a:t>18</a:t>
            </a:fld>
            <a:endParaRPr lang="en-US"/>
          </a:p>
        </p:txBody>
      </p:sp>
    </p:spTree>
    <p:extLst>
      <p:ext uri="{BB962C8B-B14F-4D97-AF65-F5344CB8AC3E}">
        <p14:creationId xmlns:p14="http://schemas.microsoft.com/office/powerpoint/2010/main" val="4069468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Speaker Notes</a:t>
            </a:r>
          </a:p>
          <a:p>
            <a:endParaRPr lang="en-US" sz="1200" b="1" kern="1200" dirty="0">
              <a:solidFill>
                <a:schemeClr val="tx1"/>
              </a:solidFill>
              <a:effectLst/>
              <a:latin typeface="+mn-lt"/>
              <a:ea typeface="+mn-ea"/>
              <a:cs typeface="+mn-cs"/>
            </a:endParaRPr>
          </a:p>
          <a:p>
            <a:pPr eaLnBrk="1" hangingPunct="1">
              <a:lnSpc>
                <a:spcPct val="80000"/>
              </a:lnSpc>
              <a:spcBef>
                <a:spcPct val="0"/>
              </a:spcBef>
            </a:pPr>
            <a:r>
              <a:rPr lang="en-US" altLang="en-US" b="1" dirty="0"/>
              <a:t>Follow a healthy eating pattern:</a:t>
            </a:r>
          </a:p>
          <a:p>
            <a:pPr algn="l"/>
            <a:r>
              <a:rPr lang="en-US" b="0" i="0" dirty="0">
                <a:solidFill>
                  <a:srgbClr val="1A1A1A"/>
                </a:solidFill>
                <a:effectLst/>
                <a:latin typeface="Source Sans Pro" panose="020B0503030403020204" pitchFamily="34" charset="0"/>
              </a:rPr>
              <a:t>Eating lots of fruits and vegetables can help reduce your cancer risk. These foods contain important vitamins, minerals, phytochemicals, and antioxidants and they’re usually low in calories. In general, those with the most color – dark green, red, yellow, and orange – have the most nutrients.</a:t>
            </a:r>
          </a:p>
          <a:p>
            <a:pPr algn="l"/>
            <a:endParaRPr lang="en-US" b="0" i="0" dirty="0">
              <a:solidFill>
                <a:srgbClr val="1A1A1A"/>
              </a:solidFill>
              <a:effectLst/>
              <a:latin typeface="Source Sans Pro" panose="020B0503030403020204" pitchFamily="34" charset="0"/>
            </a:endParaRPr>
          </a:p>
          <a:p>
            <a:pPr algn="l"/>
            <a:r>
              <a:rPr lang="en-US" b="0" i="0" dirty="0">
                <a:solidFill>
                  <a:srgbClr val="1A1A1A"/>
                </a:solidFill>
                <a:effectLst/>
                <a:latin typeface="Source Sans Pro" panose="020B0503030403020204" pitchFamily="34" charset="0"/>
              </a:rPr>
              <a:t>Think about how you can add more vegetables, fruits, and whole grains to your day while you watch your intake of refined carbohydrate and sugar.</a:t>
            </a:r>
          </a:p>
          <a:p>
            <a:pPr eaLnBrk="1" hangingPunct="1">
              <a:lnSpc>
                <a:spcPct val="80000"/>
              </a:lnSpc>
              <a:spcBef>
                <a:spcPct val="0"/>
              </a:spcBef>
            </a:pPr>
            <a:endParaRPr lang="en-US" altLang="en-US" dirty="0"/>
          </a:p>
          <a:p>
            <a:pPr eaLnBrk="1" hangingPunct="1">
              <a:lnSpc>
                <a:spcPct val="80000"/>
              </a:lnSpc>
              <a:spcBef>
                <a:spcPct val="0"/>
              </a:spcBef>
            </a:pPr>
            <a:r>
              <a:rPr lang="en-US" altLang="en-US" b="1" dirty="0"/>
              <a:t>Limiting the intake of certain foods:</a:t>
            </a:r>
          </a:p>
          <a:p>
            <a:pPr marL="0" marR="0" lvl="0" indent="0" algn="l" defTabSz="914400" rtl="0" eaLnBrk="1" fontAlgn="auto" latinLnBrk="0" hangingPunct="1">
              <a:lnSpc>
                <a:spcPct val="80000"/>
              </a:lnSpc>
              <a:spcBef>
                <a:spcPct val="0"/>
              </a:spcBef>
              <a:spcAft>
                <a:spcPts val="0"/>
              </a:spcAft>
              <a:buClrTx/>
              <a:buSzTx/>
              <a:buFontTx/>
              <a:buNone/>
              <a:tabLst/>
              <a:defRPr/>
            </a:pPr>
            <a:r>
              <a:rPr lang="en-US" b="0" i="0" dirty="0">
                <a:solidFill>
                  <a:srgbClr val="1A1A1A"/>
                </a:solidFill>
                <a:effectLst/>
                <a:latin typeface="Source Sans Pro" panose="020B0503030403020204" pitchFamily="34" charset="0"/>
              </a:rPr>
              <a:t>Limit or avoid processed and red meat consumption. Instead, choose lean protein sources like poultry, fish, beans, or tofu. If you choose to eat red meat, choose lean cuts. Look for the words “loin” or “round” in the name. Trim meat of visible fat before cooking.</a:t>
            </a:r>
          </a:p>
          <a:p>
            <a:pPr eaLnBrk="1" hangingPunct="1">
              <a:lnSpc>
                <a:spcPct val="80000"/>
              </a:lnSpc>
              <a:spcBef>
                <a:spcPct val="0"/>
              </a:spcBef>
            </a:pPr>
            <a:endParaRPr lang="en-US" altLang="en-US" dirty="0"/>
          </a:p>
          <a:p>
            <a:pPr eaLnBrk="1" hangingPunct="1">
              <a:lnSpc>
                <a:spcPct val="80000"/>
              </a:lnSpc>
              <a:spcBef>
                <a:spcPct val="0"/>
              </a:spcBef>
            </a:pPr>
            <a:r>
              <a:rPr lang="en-US" altLang="en-US" dirty="0"/>
              <a:t>Examples of red meats: beef, pork, and lamb</a:t>
            </a:r>
          </a:p>
          <a:p>
            <a:pPr eaLnBrk="1" hangingPunct="1">
              <a:lnSpc>
                <a:spcPct val="80000"/>
              </a:lnSpc>
              <a:spcBef>
                <a:spcPct val="0"/>
              </a:spcBef>
            </a:pPr>
            <a:r>
              <a:rPr lang="en-US" altLang="en-US" dirty="0"/>
              <a:t>Examples of processed meats: bacon, sausage, luncheon meats, and hot dogs</a:t>
            </a:r>
          </a:p>
          <a:p>
            <a:pPr eaLnBrk="1" hangingPunct="1">
              <a:lnSpc>
                <a:spcPct val="80000"/>
              </a:lnSpc>
              <a:spcBef>
                <a:spcPct val="0"/>
              </a:spcBef>
            </a:pPr>
            <a:endParaRPr lang="en-US" altLang="en-US" dirty="0"/>
          </a:p>
          <a:p>
            <a:pPr eaLnBrk="1" hangingPunct="1">
              <a:lnSpc>
                <a:spcPct val="80000"/>
              </a:lnSpc>
              <a:spcBef>
                <a:spcPct val="0"/>
              </a:spcBef>
            </a:pPr>
            <a:r>
              <a:rPr lang="en-US" altLang="en-US" dirty="0"/>
              <a:t>It’s also important to limit sugar-sweetened beverages and find ways to integrate whole grains rather than highly processed or refined grain products.</a:t>
            </a:r>
          </a:p>
          <a:p>
            <a:pPr eaLnBrk="1" hangingPunct="1">
              <a:lnSpc>
                <a:spcPct val="80000"/>
              </a:lnSpc>
              <a:spcBef>
                <a:spcPct val="0"/>
              </a:spcBef>
            </a:pPr>
            <a:r>
              <a:rPr lang="en-US" altLang="en-US" dirty="0"/>
              <a:t> </a:t>
            </a:r>
          </a:p>
          <a:p>
            <a:pPr eaLnBrk="1" hangingPunct="1">
              <a:lnSpc>
                <a:spcPct val="80000"/>
              </a:lnSpc>
              <a:spcBef>
                <a:spcPct val="0"/>
              </a:spcBef>
            </a:pPr>
            <a:r>
              <a:rPr lang="en-US" altLang="en-US" b="1" dirty="0"/>
              <a:t>Alcohol: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It's best not to drink alcohol. </a:t>
            </a:r>
            <a:r>
              <a:rPr lang="en-US" altLang="en-US" sz="1200" dirty="0">
                <a:ea typeface="ＭＳ Ｐゴシック" panose="020B0600070205080204" pitchFamily="34" charset="-128"/>
              </a:rPr>
              <a:t>Drinking any amount of alcohol increases your risk of colorectal cancer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People who do choose to drink alcohol should limit their consumption to 1 drink per day for women and 2 drinks per day for men.</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If asked:  </a:t>
            </a:r>
            <a:r>
              <a:rPr lang="en-US" sz="1200" b="0" kern="1200" dirty="0">
                <a:solidFill>
                  <a:schemeClr val="tx1"/>
                </a:solidFill>
                <a:latin typeface="+mn-lt"/>
                <a:ea typeface="+mn-ea"/>
                <a:cs typeface="+mn-cs"/>
              </a:rPr>
              <a:t>In the United States, a standard drink is equal to</a:t>
            </a:r>
          </a:p>
          <a:p>
            <a:r>
              <a:rPr lang="en-US" sz="1200" b="0" kern="1200" dirty="0">
                <a:solidFill>
                  <a:schemeClr val="tx1"/>
                </a:solidFill>
                <a:latin typeface="+mn-lt"/>
                <a:ea typeface="+mn-ea"/>
                <a:cs typeface="+mn-cs"/>
              </a:rPr>
              <a:t>--12 ounces of beer</a:t>
            </a:r>
          </a:p>
          <a:p>
            <a:r>
              <a:rPr lang="en-US" sz="1200" b="0" kern="1200" dirty="0">
                <a:solidFill>
                  <a:schemeClr val="tx1"/>
                </a:solidFill>
                <a:latin typeface="+mn-lt"/>
                <a:ea typeface="+mn-ea"/>
                <a:cs typeface="+mn-cs"/>
              </a:rPr>
              <a:t>--8 ounces of malt liquor</a:t>
            </a:r>
          </a:p>
          <a:p>
            <a:r>
              <a:rPr lang="en-US" sz="1200" b="0" kern="1200" dirty="0">
                <a:solidFill>
                  <a:schemeClr val="tx1"/>
                </a:solidFill>
                <a:latin typeface="+mn-lt"/>
                <a:ea typeface="+mn-ea"/>
                <a:cs typeface="+mn-cs"/>
              </a:rPr>
              <a:t>--5 ounces of wine</a:t>
            </a:r>
          </a:p>
          <a:p>
            <a:r>
              <a:rPr lang="en-US" sz="1200" b="0" kern="1200" dirty="0">
                <a:solidFill>
                  <a:schemeClr val="tx1"/>
                </a:solidFill>
                <a:latin typeface="+mn-lt"/>
                <a:ea typeface="+mn-ea"/>
                <a:cs typeface="+mn-cs"/>
              </a:rPr>
              <a:t>--1.5 ounces or a “shot” of 80-proof distilled spirits or liquor (such as gin, rum, vodka, or whiskey)</a:t>
            </a:r>
          </a:p>
          <a:p>
            <a:r>
              <a:rPr lang="en-US" sz="1200" b="0" kern="1200" dirty="0">
                <a:solidFill>
                  <a:schemeClr val="tx1"/>
                </a:solidFill>
                <a:latin typeface="+mn-lt"/>
                <a:ea typeface="+mn-ea"/>
                <a:cs typeface="+mn-cs"/>
              </a:rPr>
              <a:t>[From the Centers for Disease Control and Prevention, website: www.cdc.gov/alcohol/faqs.htm#standDrink]</a:t>
            </a:r>
            <a:endParaRPr lang="en-US" dirty="0"/>
          </a:p>
        </p:txBody>
      </p:sp>
      <p:sp>
        <p:nvSpPr>
          <p:cNvPr id="4" name="Slide Number Placeholder 3"/>
          <p:cNvSpPr>
            <a:spLocks noGrp="1"/>
          </p:cNvSpPr>
          <p:nvPr>
            <p:ph type="sldNum" sz="quarter" idx="5"/>
          </p:nvPr>
        </p:nvSpPr>
        <p:spPr/>
        <p:txBody>
          <a:bodyPr/>
          <a:lstStyle/>
          <a:p>
            <a:fld id="{81B40B99-40B0-437E-8E0D-FFEA578C18D9}" type="slidenum">
              <a:rPr lang="en-US" smtClean="0"/>
              <a:t>19</a:t>
            </a:fld>
            <a:endParaRPr lang="en-US"/>
          </a:p>
        </p:txBody>
      </p:sp>
    </p:spTree>
    <p:extLst>
      <p:ext uri="{BB962C8B-B14F-4D97-AF65-F5344CB8AC3E}">
        <p14:creationId xmlns:p14="http://schemas.microsoft.com/office/powerpoint/2010/main" val="538293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a:t>
            </a:r>
          </a:p>
          <a:p>
            <a:endParaRPr lang="en-US" dirty="0"/>
          </a:p>
          <a:p>
            <a:r>
              <a:rPr lang="en-US" dirty="0"/>
              <a:t>Some lung cancers can be found early – when it might be easier to treat. Let’s talk about screening methods and when people should be screened.</a:t>
            </a:r>
          </a:p>
          <a:p>
            <a:endParaRPr lang="en-US" dirty="0"/>
          </a:p>
        </p:txBody>
      </p:sp>
      <p:sp>
        <p:nvSpPr>
          <p:cNvPr id="4" name="Slide Number Placeholder 3"/>
          <p:cNvSpPr>
            <a:spLocks noGrp="1"/>
          </p:cNvSpPr>
          <p:nvPr>
            <p:ph type="sldNum" sz="quarter" idx="5"/>
          </p:nvPr>
        </p:nvSpPr>
        <p:spPr/>
        <p:txBody>
          <a:bodyPr/>
          <a:lstStyle/>
          <a:p>
            <a:fld id="{81B40B99-40B0-437E-8E0D-FFEA578C18D9}" type="slidenum">
              <a:rPr lang="en-US" smtClean="0"/>
              <a:t>20</a:t>
            </a:fld>
            <a:endParaRPr lang="en-US"/>
          </a:p>
        </p:txBody>
      </p:sp>
    </p:spTree>
    <p:extLst>
      <p:ext uri="{BB962C8B-B14F-4D97-AF65-F5344CB8AC3E}">
        <p14:creationId xmlns:p14="http://schemas.microsoft.com/office/powerpoint/2010/main" val="1123682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Speaker Notes</a:t>
            </a:r>
            <a:br>
              <a:rPr lang="en-US" sz="1200" b="1" kern="1200" dirty="0">
                <a:effectLst/>
                <a:cs typeface="+mn-lt"/>
              </a:rPr>
            </a:br>
            <a:br>
              <a:rPr lang="en-US" sz="1200" kern="1200" dirty="0">
                <a:effectLst/>
                <a:cs typeface="+mn-lt"/>
              </a:rPr>
            </a:br>
            <a:r>
              <a:rPr lang="en-US" dirty="0"/>
              <a:t>Let’s learn about what you can do to prevent and detect lung cancer. </a:t>
            </a:r>
            <a:r>
              <a:rPr lang="en-US" sz="1200" kern="1200" dirty="0">
                <a:solidFill>
                  <a:schemeClr val="tx1"/>
                </a:solidFill>
                <a:effectLst/>
                <a:latin typeface="+mn-lt"/>
                <a:ea typeface="+mn-ea"/>
                <a:cs typeface="+mn-cs"/>
              </a:rPr>
              <a:t>This is a summary of what we’ll be talking about today.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81B40B99-40B0-437E-8E0D-FFEA578C18D9}" type="slidenum">
              <a:rPr lang="en-US" smtClean="0"/>
              <a:t>3</a:t>
            </a:fld>
            <a:endParaRPr lang="en-US"/>
          </a:p>
        </p:txBody>
      </p:sp>
    </p:spTree>
    <p:extLst>
      <p:ext uri="{BB962C8B-B14F-4D97-AF65-F5344CB8AC3E}">
        <p14:creationId xmlns:p14="http://schemas.microsoft.com/office/powerpoint/2010/main" val="3341312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If lung cancer is found at an earlier stage, when it is small and before it has spread, it is more likely to be successfully treated.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Usually symptoms of lung cancer do not appear until the disease is already at an advanced stage when it is harder to treat.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Screening people at higher risk for lung cancer increases the chance of finding the cancer when treatment is more likely to be effective. </a:t>
            </a:r>
          </a:p>
          <a:p>
            <a:endParaRPr lang="en-US" dirty="0"/>
          </a:p>
        </p:txBody>
      </p:sp>
      <p:sp>
        <p:nvSpPr>
          <p:cNvPr id="4" name="Slide Number Placeholder 3"/>
          <p:cNvSpPr>
            <a:spLocks noGrp="1"/>
          </p:cNvSpPr>
          <p:nvPr>
            <p:ph type="sldNum" sz="quarter" idx="5"/>
          </p:nvPr>
        </p:nvSpPr>
        <p:spPr/>
        <p:txBody>
          <a:bodyPr/>
          <a:lstStyle/>
          <a:p>
            <a:fld id="{81B40B99-40B0-437E-8E0D-FFEA578C18D9}" type="slidenum">
              <a:rPr lang="en-US" smtClean="0"/>
              <a:t>21</a:t>
            </a:fld>
            <a:endParaRPr lang="en-US"/>
          </a:p>
        </p:txBody>
      </p:sp>
    </p:spTree>
    <p:extLst>
      <p:ext uri="{BB962C8B-B14F-4D97-AF65-F5344CB8AC3E}">
        <p14:creationId xmlns:p14="http://schemas.microsoft.com/office/powerpoint/2010/main" val="1944510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Speaker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Times New Roman" panose="02020603050405020304" pitchFamily="18" charset="0"/>
              </a:rPr>
              <a:t>Yearly screening for lung cancer is recommended with low-dose CT (LDCT) scan for adults aged 50 to 80 years who currently smoke or used to smoke and have a 20 or more pack-year history. We will discuss pack year calculations in the next slide. </a:t>
            </a:r>
          </a:p>
          <a:p>
            <a:endParaRPr lang="en-US" dirty="0"/>
          </a:p>
        </p:txBody>
      </p:sp>
      <p:sp>
        <p:nvSpPr>
          <p:cNvPr id="4" name="Slide Number Placeholder 3"/>
          <p:cNvSpPr>
            <a:spLocks noGrp="1"/>
          </p:cNvSpPr>
          <p:nvPr>
            <p:ph type="sldNum" sz="quarter" idx="5"/>
          </p:nvPr>
        </p:nvSpPr>
        <p:spPr/>
        <p:txBody>
          <a:bodyPr/>
          <a:lstStyle/>
          <a:p>
            <a:fld id="{81B40B99-40B0-437E-8E0D-FFEA578C18D9}" type="slidenum">
              <a:rPr lang="en-US" smtClean="0"/>
              <a:t>22</a:t>
            </a:fld>
            <a:endParaRPr lang="en-US"/>
          </a:p>
        </p:txBody>
      </p:sp>
    </p:spTree>
    <p:extLst>
      <p:ext uri="{BB962C8B-B14F-4D97-AF65-F5344CB8AC3E}">
        <p14:creationId xmlns:p14="http://schemas.microsoft.com/office/powerpoint/2010/main" val="2491563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212121"/>
                </a:solidFill>
                <a:effectLst/>
                <a:latin typeface="BlinkMacSystemFont"/>
              </a:rPr>
              <a:t>Speaker Notes</a:t>
            </a:r>
          </a:p>
          <a:p>
            <a:endParaRPr lang="en-US" b="0" i="0" dirty="0">
              <a:solidFill>
                <a:srgbClr val="212121"/>
              </a:solidFill>
              <a:effectLst/>
              <a:latin typeface="BlinkMacSystemFont"/>
            </a:endParaRPr>
          </a:p>
          <a:p>
            <a:r>
              <a:rPr lang="en-US" sz="1200" kern="1200" dirty="0">
                <a:solidFill>
                  <a:schemeClr val="tx1"/>
                </a:solidFill>
                <a:latin typeface="+mn-lt"/>
                <a:ea typeface="+mn-ea"/>
                <a:cs typeface="+mn-cs"/>
              </a:rPr>
              <a:t>Smoking history is written as pack-year history. This is the number of years you smoked multiplied by the number of packs of cigarettes per day.  For example, someone who smoked 2 packs per day for 10 years [2 x 10 = 20] has 20 pack-years of smoking. </a:t>
            </a:r>
          </a:p>
          <a:p>
            <a:endParaRPr lang="en-US" dirty="0"/>
          </a:p>
        </p:txBody>
      </p:sp>
      <p:sp>
        <p:nvSpPr>
          <p:cNvPr id="4" name="Slide Number Placeholder 3"/>
          <p:cNvSpPr>
            <a:spLocks noGrp="1"/>
          </p:cNvSpPr>
          <p:nvPr>
            <p:ph type="sldNum" sz="quarter" idx="5"/>
          </p:nvPr>
        </p:nvSpPr>
        <p:spPr/>
        <p:txBody>
          <a:bodyPr/>
          <a:lstStyle/>
          <a:p>
            <a:fld id="{81B40B99-40B0-437E-8E0D-FFEA578C18D9}" type="slidenum">
              <a:rPr lang="en-US" smtClean="0"/>
              <a:t>23</a:t>
            </a:fld>
            <a:endParaRPr lang="en-US"/>
          </a:p>
        </p:txBody>
      </p:sp>
    </p:spTree>
    <p:extLst>
      <p:ext uri="{BB962C8B-B14F-4D97-AF65-F5344CB8AC3E}">
        <p14:creationId xmlns:p14="http://schemas.microsoft.com/office/powerpoint/2010/main" val="2439900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Speaker Notes</a:t>
            </a:r>
          </a:p>
          <a:p>
            <a:pPr marL="0" indent="0">
              <a:buFont typeface="Arial" panose="020B0604020202020204" pitchFamily="34" charset="0"/>
              <a:buNone/>
            </a:pPr>
            <a:endParaRPr lang="en-US" b="1" dirty="0"/>
          </a:p>
          <a:p>
            <a:pPr marL="457200" indent="-457200">
              <a:lnSpc>
                <a:spcPct val="100000"/>
              </a:lnSpc>
              <a:spcAft>
                <a:spcPts val="600"/>
              </a:spcAft>
            </a:pPr>
            <a:r>
              <a:rPr lang="en-US" altLang="en-US" sz="1200" dirty="0">
                <a:latin typeface="Source Sans Pro" panose="020B0503030403020204" pitchFamily="34" charset="0"/>
                <a:ea typeface="ＭＳ Ｐゴシック" panose="020B0600070205080204" pitchFamily="34" charset="-128"/>
              </a:rPr>
              <a:t>Screening is testing to find cancer, or other diseases in people </a:t>
            </a:r>
            <a:r>
              <a:rPr lang="en-US" altLang="en-US" sz="1200" b="1" dirty="0">
                <a:latin typeface="Source Sans Pro" panose="020B0503030403020204" pitchFamily="34" charset="0"/>
                <a:ea typeface="ＭＳ Ｐゴシック" panose="020B0600070205080204" pitchFamily="34" charset="-128"/>
              </a:rPr>
              <a:t>who don’t have any symptoms.</a:t>
            </a:r>
          </a:p>
          <a:p>
            <a:pPr marL="457200" indent="-457200">
              <a:lnSpc>
                <a:spcPct val="100000"/>
              </a:lnSpc>
              <a:spcAft>
                <a:spcPts val="600"/>
              </a:spcAft>
            </a:pPr>
            <a:endParaRPr lang="en-US" altLang="en-US" sz="1200" b="1" dirty="0">
              <a:latin typeface="Source Sans Pro" panose="020B0503030403020204" pitchFamily="34" charset="0"/>
              <a:ea typeface="ＭＳ Ｐゴシック" panose="020B0600070205080204" pitchFamily="34" charset="-128"/>
            </a:endParaRPr>
          </a:p>
          <a:p>
            <a:pPr marL="457200" marR="0" lvl="0" indent="-457200" algn="l" defTabSz="914400" rtl="0" eaLnBrk="1" fontAlgn="auto" latinLnBrk="0" hangingPunct="1">
              <a:lnSpc>
                <a:spcPct val="100000"/>
              </a:lnSpc>
              <a:spcBef>
                <a:spcPts val="0"/>
              </a:spcBef>
              <a:spcAft>
                <a:spcPts val="600"/>
              </a:spcAft>
              <a:buClrTx/>
              <a:buSzTx/>
              <a:buFontTx/>
              <a:buNone/>
              <a:tabLst/>
              <a:defRPr/>
            </a:pPr>
            <a:r>
              <a:rPr lang="en-US" b="0" dirty="0">
                <a:solidFill>
                  <a:srgbClr val="002060"/>
                </a:solidFill>
                <a:latin typeface="Source Sans Pro" panose="020B0503030403020204" pitchFamily="34" charset="0"/>
              </a:rPr>
              <a:t>Lung cancer screening is covered by Medicare and many private health insurance plans. Your doctor or nurse can help you find out more about your coverage.</a:t>
            </a:r>
            <a:br>
              <a:rPr lang="en-US" altLang="en-US" sz="1200" b="1" dirty="0">
                <a:latin typeface="Source Sans Pro" panose="020B0503030403020204" pitchFamily="34" charset="0"/>
                <a:ea typeface="ＭＳ Ｐゴシック" panose="020B0600070205080204" pitchFamily="34" charset="-128"/>
              </a:rPr>
            </a:br>
            <a:endParaRPr lang="en-US" altLang="en-US" sz="1200" b="1" dirty="0">
              <a:latin typeface="Source Sans Pro" panose="020B0503030403020204" pitchFamily="34" charset="0"/>
              <a:ea typeface="ＭＳ Ｐゴシック" panose="020B0600070205080204" pitchFamily="34" charset="-128"/>
            </a:endParaRPr>
          </a:p>
          <a:p>
            <a:pPr marL="0" marR="0">
              <a:lnSpc>
                <a:spcPct val="115000"/>
              </a:lnSpc>
              <a:spcBef>
                <a:spcPts val="0"/>
              </a:spcBef>
              <a:spcAft>
                <a:spcPts val="0"/>
              </a:spcAft>
            </a:pPr>
            <a:r>
              <a:rPr lang="en-US" sz="1000" kern="1200" dirty="0">
                <a:solidFill>
                  <a:schemeClr val="tx1"/>
                </a:solidFill>
                <a:effectLst/>
                <a:latin typeface="+mn-lt"/>
                <a:ea typeface="+mn-ea"/>
                <a:cs typeface="+mn-cs"/>
              </a:rPr>
              <a:t>To have the most potential benefit from screening, people need to be in good health. </a:t>
            </a:r>
            <a:r>
              <a:rPr lang="en-US" sz="1200" kern="100" dirty="0">
                <a:effectLst/>
                <a:latin typeface="Times New Roman" panose="02020603050405020304" pitchFamily="18" charset="0"/>
                <a:ea typeface="Calibri" panose="020F0502020204030204" pitchFamily="34" charset="0"/>
                <a:cs typeface="Arial" panose="020B0604020202020204" pitchFamily="34" charset="0"/>
              </a:rPr>
              <a:t>People should not be screened if they have serious health problems that will likely limit how long they will live, or if they won’t be able to or won’t want to get treatment if lung cancer is found.</a:t>
            </a:r>
          </a:p>
          <a:p>
            <a:pPr marL="0" marR="0">
              <a:lnSpc>
                <a:spcPct val="115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1200" kern="100" dirty="0">
                <a:effectLst/>
                <a:latin typeface="Times New Roman" panose="02020603050405020304" pitchFamily="18" charset="0"/>
                <a:ea typeface="Calibri" panose="020F0502020204030204" pitchFamily="34" charset="0"/>
                <a:cs typeface="Arial" panose="020B0604020202020204" pitchFamily="34" charset="0"/>
              </a:rPr>
              <a:t>Talk to your doctor about:</a:t>
            </a:r>
          </a:p>
          <a:p>
            <a:pPr marL="914400" lvl="1" indent="-457200"/>
            <a:r>
              <a:rPr lang="en-US" sz="2400" b="0" dirty="0">
                <a:latin typeface="Poppins" panose="00000500000000000000" pitchFamily="2" charset="0"/>
                <a:cs typeface="Poppins" panose="00000500000000000000" pitchFamily="2" charset="0"/>
              </a:rPr>
              <a:t>Your overall health</a:t>
            </a:r>
          </a:p>
          <a:p>
            <a:pPr marL="914400" lvl="1" indent="-457200"/>
            <a:r>
              <a:rPr lang="en-US" sz="2400" b="0" dirty="0">
                <a:latin typeface="Poppins" panose="00000500000000000000" pitchFamily="2" charset="0"/>
                <a:cs typeface="Poppins" panose="00000500000000000000" pitchFamily="2" charset="0"/>
              </a:rPr>
              <a:t>Purpose of screening</a:t>
            </a:r>
          </a:p>
          <a:p>
            <a:pPr marL="914400" lvl="1" indent="-457200"/>
            <a:r>
              <a:rPr lang="en-US" sz="2400" b="0" dirty="0">
                <a:latin typeface="Poppins" panose="00000500000000000000" pitchFamily="2" charset="0"/>
                <a:cs typeface="Poppins" panose="00000500000000000000" pitchFamily="2" charset="0"/>
              </a:rPr>
              <a:t>How it is done</a:t>
            </a:r>
          </a:p>
          <a:p>
            <a:pPr marL="914400" lvl="1" indent="-457200"/>
            <a:r>
              <a:rPr lang="en-US" sz="2400" b="0" dirty="0">
                <a:latin typeface="Poppins" panose="00000500000000000000" pitchFamily="2" charset="0"/>
                <a:cs typeface="Poppins" panose="00000500000000000000" pitchFamily="2" charset="0"/>
              </a:rPr>
              <a:t>Benefits</a:t>
            </a:r>
          </a:p>
          <a:p>
            <a:pPr marL="914400" lvl="1" indent="-457200"/>
            <a:r>
              <a:rPr lang="en-US" sz="2400" b="0" dirty="0">
                <a:latin typeface="Poppins" panose="00000500000000000000" pitchFamily="2" charset="0"/>
                <a:cs typeface="Poppins" panose="00000500000000000000" pitchFamily="2" charset="0"/>
              </a:rPr>
              <a:t>Limits</a:t>
            </a:r>
          </a:p>
          <a:p>
            <a:pPr marL="914400" lvl="1" indent="-457200"/>
            <a:r>
              <a:rPr lang="en-US" sz="2400" b="0" dirty="0">
                <a:latin typeface="Poppins" panose="00000500000000000000" pitchFamily="2" charset="0"/>
                <a:cs typeface="Poppins" panose="00000500000000000000" pitchFamily="2" charset="0"/>
              </a:rPr>
              <a:t>Possible harms of screening </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1B40B99-40B0-437E-8E0D-FFEA578C18D9}" type="slidenum">
              <a:rPr lang="en-US" smtClean="0"/>
              <a:t>24</a:t>
            </a:fld>
            <a:endParaRPr lang="en-US"/>
          </a:p>
        </p:txBody>
      </p:sp>
    </p:spTree>
    <p:extLst>
      <p:ext uri="{BB962C8B-B14F-4D97-AF65-F5344CB8AC3E}">
        <p14:creationId xmlns:p14="http://schemas.microsoft.com/office/powerpoint/2010/main" val="30245679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Speaker Notes</a:t>
            </a:r>
          </a:p>
          <a:p>
            <a:endParaRPr lang="en-US" altLang="en-US" b="0" dirty="0"/>
          </a:p>
          <a:p>
            <a:r>
              <a:rPr lang="en-US" altLang="en-US" b="0" dirty="0"/>
              <a:t>Screening does not replace stopping smoking. If you need resources to help you or a loved one on their quitting journey, visit cancer.org or call today.</a:t>
            </a:r>
          </a:p>
          <a:p>
            <a:endParaRPr lang="en-US" dirty="0"/>
          </a:p>
        </p:txBody>
      </p:sp>
      <p:sp>
        <p:nvSpPr>
          <p:cNvPr id="4" name="Slide Number Placeholder 3"/>
          <p:cNvSpPr>
            <a:spLocks noGrp="1"/>
          </p:cNvSpPr>
          <p:nvPr>
            <p:ph type="sldNum" sz="quarter" idx="5"/>
          </p:nvPr>
        </p:nvSpPr>
        <p:spPr/>
        <p:txBody>
          <a:bodyPr/>
          <a:lstStyle/>
          <a:p>
            <a:fld id="{81B40B99-40B0-437E-8E0D-FFEA578C18D9}" type="slidenum">
              <a:rPr lang="en-US" smtClean="0"/>
              <a:t>25</a:t>
            </a:fld>
            <a:endParaRPr lang="en-US"/>
          </a:p>
        </p:txBody>
      </p:sp>
    </p:spTree>
    <p:extLst>
      <p:ext uri="{BB962C8B-B14F-4D97-AF65-F5344CB8AC3E}">
        <p14:creationId xmlns:p14="http://schemas.microsoft.com/office/powerpoint/2010/main" val="1593451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 understand lung cancer, it helps to know about the normal structure of the lungs and how they work. Then we will discuss </a:t>
            </a:r>
            <a:r>
              <a:rPr lang="en-US" b="0" dirty="0"/>
              <a:t>where lung cancers commonly develop and the types of lung cancer.</a:t>
            </a:r>
          </a:p>
          <a:p>
            <a:endParaRPr lang="en-US" dirty="0"/>
          </a:p>
        </p:txBody>
      </p:sp>
      <p:sp>
        <p:nvSpPr>
          <p:cNvPr id="4" name="Slide Number Placeholder 3"/>
          <p:cNvSpPr>
            <a:spLocks noGrp="1"/>
          </p:cNvSpPr>
          <p:nvPr>
            <p:ph type="sldNum" sz="quarter" idx="5"/>
          </p:nvPr>
        </p:nvSpPr>
        <p:spPr/>
        <p:txBody>
          <a:bodyPr/>
          <a:lstStyle/>
          <a:p>
            <a:fld id="{81B40B99-40B0-437E-8E0D-FFEA578C18D9}" type="slidenum">
              <a:rPr lang="en-US" smtClean="0"/>
              <a:t>4</a:t>
            </a:fld>
            <a:endParaRPr lang="en-US"/>
          </a:p>
        </p:txBody>
      </p:sp>
    </p:spTree>
    <p:extLst>
      <p:ext uri="{BB962C8B-B14F-4D97-AF65-F5344CB8AC3E}">
        <p14:creationId xmlns:p14="http://schemas.microsoft.com/office/powerpoint/2010/main" val="3244678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dirty="0">
                <a:solidFill>
                  <a:srgbClr val="000000"/>
                </a:solidFill>
                <a:effectLst/>
                <a:latin typeface="Calibri" panose="020F0502020204030204" pitchFamily="34" charset="0"/>
              </a:rPr>
              <a:t>Speaker notes:</a:t>
            </a:r>
            <a:endParaRPr lang="en-US" b="0" i="0" dirty="0">
              <a:solidFill>
                <a:srgbClr val="444444"/>
              </a:solidFill>
              <a:effectLst/>
              <a:latin typeface="Calibri" panose="020F0502020204030204" pitchFamily="34" charset="0"/>
            </a:endParaRPr>
          </a:p>
          <a:p>
            <a:pPr fontAlgn="base">
              <a:defRPr/>
            </a:pPr>
            <a:r>
              <a:rPr lang="en-US" b="0" i="0" dirty="0">
                <a:solidFill>
                  <a:srgbClr val="000000"/>
                </a:solidFill>
                <a:effectLst/>
                <a:latin typeface="Calibri"/>
                <a:cs typeface="Calibri"/>
              </a:rPr>
              <a:t>​</a:t>
            </a:r>
            <a:endParaRPr lang="en-US" dirty="0">
              <a:solidFill>
                <a:srgbClr val="000000"/>
              </a:solidFill>
              <a:latin typeface="Calibri"/>
              <a:cs typeface="Calibri"/>
            </a:endParaRPr>
          </a:p>
          <a:p>
            <a:pPr marL="0" marR="0" lvl="0" indent="0" algn="l" defTabSz="914400">
              <a:lnSpc>
                <a:spcPct val="100000"/>
              </a:lnSpc>
              <a:spcBef>
                <a:spcPts val="0"/>
              </a:spcBef>
              <a:spcAft>
                <a:spcPts val="0"/>
              </a:spcAft>
              <a:buClrTx/>
              <a:buSzTx/>
              <a:buFontTx/>
              <a:buNone/>
              <a:tabLst/>
              <a:defRPr/>
            </a:pPr>
            <a:r>
              <a:rPr lang="en-US" b="0" i="0" dirty="0">
                <a:solidFill>
                  <a:srgbClr val="000000"/>
                </a:solidFill>
                <a:effectLst/>
                <a:latin typeface="Calibri"/>
                <a:cs typeface="Calibri"/>
              </a:rPr>
              <a:t>The lungs are two sponge-like organs in the chest. </a:t>
            </a:r>
            <a:r>
              <a:rPr lang="en-US" sz="1200" b="0" i="0" dirty="0">
                <a:solidFill>
                  <a:srgbClr val="1A1A1A"/>
                </a:solidFill>
                <a:effectLst/>
                <a:latin typeface="Source Sans Pro"/>
                <a:ea typeface="Source Sans Pro"/>
              </a:rPr>
              <a:t>Taking in oxygen and getting rid of carbon dioxide are your lungs’ main functions.</a:t>
            </a:r>
            <a:endParaRPr lang="en-US" dirty="0">
              <a:latin typeface="Source Sans Pro"/>
              <a:ea typeface="Source Sans Pro"/>
            </a:endParaRPr>
          </a:p>
          <a:p>
            <a:pPr algn="l" rtl="0" fontAlgn="base"/>
            <a:endParaRPr lang="en-US" b="0" i="0" dirty="0">
              <a:solidFill>
                <a:srgbClr val="000000"/>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Let’s discuss the key parts of the lungs in this process.</a:t>
            </a:r>
          </a:p>
          <a:p>
            <a:pPr algn="l" rtl="0" fontAlgn="base"/>
            <a:endParaRPr lang="en-US" b="0" i="0" dirty="0">
              <a:solidFill>
                <a:srgbClr val="000000"/>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dirty="0">
                <a:latin typeface="Source Sans Pro" panose="020B0503030403020204" pitchFamily="34" charset="0"/>
              </a:rPr>
              <a:t>When you breathe in (inhale), air enters through your mouth or nose and goes into your lungs through the windpipe also called the </a:t>
            </a:r>
            <a:r>
              <a:rPr lang="en-US" sz="1200" b="1" dirty="0">
                <a:latin typeface="Source Sans Pro" panose="020B0503030403020204" pitchFamily="34" charset="0"/>
              </a:rPr>
              <a:t>trachea </a:t>
            </a:r>
            <a:r>
              <a:rPr lang="en-US" b="1" i="0" u="none" strike="noStrike" dirty="0">
                <a:solidFill>
                  <a:srgbClr val="000000"/>
                </a:solidFill>
                <a:effectLst/>
                <a:latin typeface="Calibri" panose="020F0502020204030204" pitchFamily="34" charset="0"/>
              </a:rPr>
              <a:t>(tray-key-uh).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The trachea divides into two tubes called the </a:t>
            </a:r>
            <a:r>
              <a:rPr lang="en-US" b="1" i="0" u="none" strike="noStrike" dirty="0">
                <a:solidFill>
                  <a:srgbClr val="000000"/>
                </a:solidFill>
                <a:effectLst/>
                <a:latin typeface="Calibri" panose="020F0502020204030204" pitchFamily="34" charset="0"/>
              </a:rPr>
              <a:t>bronchi (</a:t>
            </a:r>
            <a:r>
              <a:rPr lang="en-US" b="1" i="0" u="none" strike="noStrike" dirty="0" err="1">
                <a:solidFill>
                  <a:srgbClr val="000000"/>
                </a:solidFill>
                <a:effectLst/>
                <a:latin typeface="Calibri" panose="020F0502020204030204" pitchFamily="34" charset="0"/>
              </a:rPr>
              <a:t>brong</a:t>
            </a:r>
            <a:r>
              <a:rPr lang="en-US" b="1" i="0" u="none" strike="noStrike" dirty="0">
                <a:solidFill>
                  <a:srgbClr val="000000"/>
                </a:solidFill>
                <a:effectLst/>
                <a:latin typeface="Calibri" panose="020F0502020204030204" pitchFamily="34" charset="0"/>
              </a:rPr>
              <a:t>-ki) </a:t>
            </a:r>
            <a:r>
              <a:rPr lang="en-US" b="0" i="0" u="none" strike="noStrike" dirty="0">
                <a:solidFill>
                  <a:srgbClr val="000000"/>
                </a:solidFill>
                <a:effectLst/>
                <a:latin typeface="Calibri" panose="020F0502020204030204" pitchFamily="34" charset="0"/>
              </a:rPr>
              <a:t>which are tubes that takes air from the windpipe to the lungs.</a:t>
            </a: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dirty="0">
                <a:solidFill>
                  <a:srgbClr val="1A1A1A"/>
                </a:solidFill>
                <a:effectLst/>
                <a:latin typeface="Source Sans Pro" panose="020B0503030403020204" pitchFamily="34" charset="0"/>
              </a:rPr>
              <a:t>At the end of the branches of the bronchi are the </a:t>
            </a:r>
            <a:r>
              <a:rPr lang="en-US" sz="1200" b="1" i="0" u="none" strike="noStrike" dirty="0">
                <a:solidFill>
                  <a:srgbClr val="000000"/>
                </a:solidFill>
                <a:effectLst/>
                <a:latin typeface="Calibri" panose="020F0502020204030204" pitchFamily="34" charset="0"/>
              </a:rPr>
              <a:t>a</a:t>
            </a:r>
            <a:r>
              <a:rPr lang="en-US" b="1" i="0" u="none" strike="noStrike" dirty="0">
                <a:solidFill>
                  <a:srgbClr val="000000"/>
                </a:solidFill>
                <a:effectLst/>
                <a:latin typeface="Calibri" panose="020F0502020204030204" pitchFamily="34" charset="0"/>
              </a:rPr>
              <a:t>lveoli </a:t>
            </a:r>
            <a:r>
              <a:rPr lang="en-US" b="0" i="0" u="none" strike="noStrike" dirty="0">
                <a:solidFill>
                  <a:srgbClr val="000000"/>
                </a:solidFill>
                <a:effectLst/>
                <a:latin typeface="Calibri" panose="020F0502020204030204" pitchFamily="34" charset="0"/>
              </a:rPr>
              <a:t>(al-vee-uh-lie)</a:t>
            </a:r>
            <a:r>
              <a:rPr lang="en-US" b="0" i="0" dirty="0">
                <a:solidFill>
                  <a:srgbClr val="000000"/>
                </a:solidFill>
                <a:effectLst/>
                <a:latin typeface="Calibri" panose="020F0502020204030204" pitchFamily="34" charset="0"/>
              </a:rPr>
              <a:t>​</a:t>
            </a:r>
            <a:r>
              <a:rPr lang="en-US" sz="1200" b="0" i="0" dirty="0">
                <a:solidFill>
                  <a:srgbClr val="1A1A1A"/>
                </a:solidFill>
                <a:effectLst/>
                <a:latin typeface="Source Sans Pro" panose="020B0503030403020204" pitchFamily="34" charset="0"/>
              </a:rPr>
              <a:t> which absorb oxygen into your blood from the inhaled air and remove carbon dioxide from the blood when you exhale. </a:t>
            </a:r>
          </a:p>
          <a:p>
            <a:pPr algn="l" rtl="0" fontAlgn="base"/>
            <a:endParaRPr lang="en-US" sz="1200" b="0" i="0" dirty="0">
              <a:solidFill>
                <a:srgbClr val="1A1A1A"/>
              </a:solidFill>
              <a:effectLst/>
              <a:latin typeface="Source Sans Pro" panose="020B0503030403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b="0" i="0" dirty="0">
                <a:solidFill>
                  <a:srgbClr val="1A1A1A"/>
                </a:solidFill>
                <a:effectLst/>
                <a:latin typeface="Source Sans Pro" panose="020B0503030403020204" pitchFamily="34" charset="0"/>
              </a:rPr>
              <a:t>Lung cancers typically start in the cells lining the bronchi and parts of the lung such as the bronchioles or alveoli</a:t>
            </a:r>
            <a:endParaRPr lang="en-US" dirty="0">
              <a:latin typeface="Source Sans Pro" panose="020B0503030403020204" pitchFamily="34" charset="0"/>
            </a:endParaRPr>
          </a:p>
          <a:p>
            <a:pPr algn="l" rtl="0" fontAlgn="base"/>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1B40B99-40B0-437E-8E0D-FFEA578C18D9}" type="slidenum">
              <a:rPr lang="en-US" smtClean="0"/>
              <a:t>5</a:t>
            </a:fld>
            <a:endParaRPr lang="en-US"/>
          </a:p>
        </p:txBody>
      </p:sp>
    </p:spTree>
    <p:extLst>
      <p:ext uri="{BB962C8B-B14F-4D97-AF65-F5344CB8AC3E}">
        <p14:creationId xmlns:p14="http://schemas.microsoft.com/office/powerpoint/2010/main" val="3223120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a:t>
            </a:r>
          </a:p>
          <a:p>
            <a:endParaRPr lang="en-US" b="1" dirty="0"/>
          </a:p>
          <a:p>
            <a:pPr marL="457200" indent="-457200">
              <a:lnSpc>
                <a:spcPct val="100000"/>
              </a:lnSpc>
              <a:spcBef>
                <a:spcPts val="1200"/>
              </a:spcBef>
            </a:pPr>
            <a:r>
              <a:rPr lang="en-US" sz="1200" dirty="0"/>
              <a:t>Lung cancer is a cancer that starts in the lungs.</a:t>
            </a:r>
          </a:p>
          <a:p>
            <a:pPr marL="457200" indent="-457200">
              <a:lnSpc>
                <a:spcPct val="100000"/>
              </a:lnSpc>
              <a:spcBef>
                <a:spcPts val="1200"/>
              </a:spcBef>
            </a:pPr>
            <a:endParaRPr lang="en-US" sz="1200" dirty="0"/>
          </a:p>
          <a:p>
            <a:pPr marL="457200" indent="-457200">
              <a:lnSpc>
                <a:spcPct val="100000"/>
              </a:lnSpc>
              <a:spcBef>
                <a:spcPts val="1200"/>
              </a:spcBef>
            </a:pPr>
            <a:r>
              <a:rPr lang="en-US" sz="1200" dirty="0"/>
              <a:t>Lung cancers are thought to develop over many years.</a:t>
            </a:r>
          </a:p>
          <a:p>
            <a:pPr marL="457200" indent="-457200">
              <a:lnSpc>
                <a:spcPct val="100000"/>
              </a:lnSpc>
              <a:spcBef>
                <a:spcPts val="1200"/>
              </a:spcBef>
            </a:pPr>
            <a:endParaRPr lang="en-US" sz="1200" dirty="0"/>
          </a:p>
          <a:p>
            <a:pPr algn="l" rtl="0" fontAlgn="base"/>
            <a:r>
              <a:rPr lang="en-US" b="0" i="0" u="none" strike="noStrike" dirty="0">
                <a:solidFill>
                  <a:srgbClr val="000000"/>
                </a:solidFill>
                <a:effectLst/>
                <a:latin typeface="Calibri" panose="020F0502020204030204" pitchFamily="34" charset="0"/>
              </a:rPr>
              <a:t>The 2 types of lung cancer are treated differently and have a different outlook. We will not be discussing them separately here.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There are other types of lung cancer but they are much rarer.</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1" i="0" u="sng" dirty="0">
                <a:solidFill>
                  <a:srgbClr val="000000"/>
                </a:solidFill>
                <a:effectLst/>
                <a:latin typeface="Calibri" panose="020F0502020204030204" pitchFamily="34" charset="0"/>
              </a:rPr>
              <a:t>If asked</a:t>
            </a:r>
            <a:r>
              <a:rPr lang="en-US" b="0" i="0" u="none" strike="noStrike" dirty="0">
                <a:solidFill>
                  <a:srgbClr val="000000"/>
                </a:solidFill>
                <a:effectLst/>
                <a:latin typeface="Calibri" panose="020F0502020204030204" pitchFamily="34" charset="0"/>
              </a:rPr>
              <a:t>: Lung Carcinoid tumor and Malignant Mesothelioma are other rare cancers that start in the chest. More information on each of these is available on our website, but they are not discussed here.</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1B40B99-40B0-437E-8E0D-FFEA578C18D9}" type="slidenum">
              <a:rPr lang="en-US" smtClean="0"/>
              <a:t>6</a:t>
            </a:fld>
            <a:endParaRPr lang="en-US"/>
          </a:p>
        </p:txBody>
      </p:sp>
    </p:spTree>
    <p:extLst>
      <p:ext uri="{BB962C8B-B14F-4D97-AF65-F5344CB8AC3E}">
        <p14:creationId xmlns:p14="http://schemas.microsoft.com/office/powerpoint/2010/main" val="460981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a:t>
            </a:r>
            <a:br>
              <a:rPr lang="en-US" b="1" dirty="0"/>
            </a:br>
            <a:endParaRPr lang="en-US" b="1" dirty="0"/>
          </a:p>
          <a:p>
            <a:r>
              <a:rPr lang="en-US" b="0" i="0" dirty="0">
                <a:solidFill>
                  <a:srgbClr val="0726D9"/>
                </a:solidFill>
                <a:effectLst/>
                <a:latin typeface="Source Sans Pro" panose="020B0503030403020204" pitchFamily="34" charset="0"/>
              </a:rPr>
              <a:t>Smoking</a:t>
            </a:r>
            <a:r>
              <a:rPr lang="en-US" b="0" i="0" dirty="0">
                <a:solidFill>
                  <a:srgbClr val="1A1A1A"/>
                </a:solidFill>
                <a:effectLst/>
                <a:latin typeface="Source Sans Pro" panose="020B0503030403020204" pitchFamily="34" charset="0"/>
              </a:rPr>
              <a:t> is by far the leading risk factor for lung cancer. Let’s review different types of tobacco use and exposure and the role they play in lung cancer.</a:t>
            </a:r>
            <a:endParaRPr lang="en-US" dirty="0"/>
          </a:p>
          <a:p>
            <a:endParaRPr lang="en-US" dirty="0"/>
          </a:p>
        </p:txBody>
      </p:sp>
      <p:sp>
        <p:nvSpPr>
          <p:cNvPr id="4" name="Slide Number Placeholder 3"/>
          <p:cNvSpPr>
            <a:spLocks noGrp="1"/>
          </p:cNvSpPr>
          <p:nvPr>
            <p:ph type="sldNum" sz="quarter" idx="5"/>
          </p:nvPr>
        </p:nvSpPr>
        <p:spPr/>
        <p:txBody>
          <a:bodyPr/>
          <a:lstStyle/>
          <a:p>
            <a:fld id="{81B40B99-40B0-437E-8E0D-FFEA578C18D9}" type="slidenum">
              <a:rPr lang="en-US" smtClean="0"/>
              <a:t>7</a:t>
            </a:fld>
            <a:endParaRPr lang="en-US"/>
          </a:p>
        </p:txBody>
      </p:sp>
    </p:spTree>
    <p:extLst>
      <p:ext uri="{BB962C8B-B14F-4D97-AF65-F5344CB8AC3E}">
        <p14:creationId xmlns:p14="http://schemas.microsoft.com/office/powerpoint/2010/main" val="1453080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1A1A1A"/>
                </a:solidFill>
                <a:effectLst/>
                <a:latin typeface="Source Sans Pro" panose="020B0503030403020204" pitchFamily="34" charset="0"/>
              </a:rPr>
              <a:t>Speaker Notes</a:t>
            </a:r>
          </a:p>
          <a:p>
            <a:endParaRPr lang="en-US" dirty="0">
              <a:solidFill>
                <a:srgbClr val="1A1A1A"/>
              </a:solidFill>
              <a:latin typeface="Source Sans Pro"/>
              <a:ea typeface="Source Sans Pro"/>
            </a:endParaRPr>
          </a:p>
          <a:p>
            <a:pPr algn="l"/>
            <a:r>
              <a:rPr lang="en-US" b="0" i="0" dirty="0">
                <a:solidFill>
                  <a:srgbClr val="1A1A1A"/>
                </a:solidFill>
                <a:effectLst/>
                <a:latin typeface="Source Sans Pro"/>
                <a:ea typeface="Source Sans Pro"/>
              </a:rPr>
              <a:t>Smoking is by far the leading risk factor for lung cancer. About 80% of lung cancer deaths are thought to result from smoking, and this number is probably even higher for SCLC. It’s very rare for someone who has never smoked to have SCLC. </a:t>
            </a:r>
            <a:endParaRPr lang="en-US" dirty="0">
              <a:latin typeface="Source Sans Pro"/>
              <a:ea typeface="Source Sans Pro"/>
            </a:endParaRPr>
          </a:p>
          <a:p>
            <a:pPr algn="l"/>
            <a:endParaRPr lang="en-US" b="0" i="0" dirty="0">
              <a:solidFill>
                <a:srgbClr val="1A1A1A"/>
              </a:solidFill>
              <a:effectLst/>
              <a:latin typeface="Source Sans Pro" panose="020B0503030403020204" pitchFamily="34" charset="0"/>
            </a:endParaRPr>
          </a:p>
          <a:p>
            <a:r>
              <a:rPr lang="en-US" b="0" i="0" dirty="0">
                <a:solidFill>
                  <a:srgbClr val="1A1A1A"/>
                </a:solidFill>
                <a:effectLst/>
                <a:latin typeface="Source Sans Pro" panose="020B0503030403020204" pitchFamily="34" charset="0"/>
              </a:rPr>
              <a:t>The risk of lung cancer for people who smoke is many times higher than for people who don't smoke. </a:t>
            </a:r>
            <a:r>
              <a:rPr lang="en-US" sz="1200" b="0" i="0" kern="1200" dirty="0">
                <a:solidFill>
                  <a:schemeClr val="tx1"/>
                </a:solidFill>
                <a:effectLst/>
                <a:latin typeface="+mn-lt"/>
                <a:ea typeface="+mn-ea"/>
                <a:cs typeface="+mn-cs"/>
              </a:rPr>
              <a:t>It’s important to note that 2 out of 20 people who have never smoked can get lung cancer. </a:t>
            </a:r>
            <a:endParaRPr lang="en-US" dirty="0"/>
          </a:p>
          <a:p>
            <a:pPr algn="l"/>
            <a:endParaRPr lang="en-US" b="0" i="0" dirty="0">
              <a:solidFill>
                <a:srgbClr val="1A1A1A"/>
              </a:solidFill>
              <a:effectLst/>
              <a:latin typeface="Source Sans Pro" panose="020B0503030403020204" pitchFamily="34" charset="0"/>
            </a:endParaRPr>
          </a:p>
          <a:p>
            <a:pPr algn="l"/>
            <a:r>
              <a:rPr lang="en-US" b="0" i="0" dirty="0">
                <a:solidFill>
                  <a:srgbClr val="1A1A1A"/>
                </a:solidFill>
                <a:effectLst/>
                <a:latin typeface="Source Sans Pro" panose="020B0503030403020204" pitchFamily="34" charset="0"/>
              </a:rPr>
              <a:t>Secondhand smoke is the third most common cause of lung cancer in the US.</a:t>
            </a:r>
          </a:p>
          <a:p>
            <a:pPr algn="l"/>
            <a:endParaRPr lang="en-US" b="0" i="0" dirty="0">
              <a:solidFill>
                <a:srgbClr val="1A1A1A"/>
              </a:solidFill>
              <a:effectLst/>
              <a:latin typeface="Source Sans Pro" panose="020B0503030403020204" pitchFamily="34" charset="0"/>
            </a:endParaRPr>
          </a:p>
          <a:p>
            <a:pPr algn="l"/>
            <a:r>
              <a:rPr lang="en-US" b="0" i="0" dirty="0">
                <a:solidFill>
                  <a:srgbClr val="1A1A1A"/>
                </a:solidFill>
                <a:effectLst/>
                <a:latin typeface="Source Sans Pro" panose="020B0503030403020204" pitchFamily="34" charset="0"/>
              </a:rPr>
              <a:t>Let’s talk about different types of tobacco exposure in the next few slides.</a:t>
            </a:r>
          </a:p>
          <a:p>
            <a:endParaRPr lang="en-US" dirty="0"/>
          </a:p>
        </p:txBody>
      </p:sp>
      <p:sp>
        <p:nvSpPr>
          <p:cNvPr id="4" name="Slide Number Placeholder 3"/>
          <p:cNvSpPr>
            <a:spLocks noGrp="1"/>
          </p:cNvSpPr>
          <p:nvPr>
            <p:ph type="sldNum" sz="quarter" idx="5"/>
          </p:nvPr>
        </p:nvSpPr>
        <p:spPr/>
        <p:txBody>
          <a:bodyPr/>
          <a:lstStyle/>
          <a:p>
            <a:fld id="{81B40B99-40B0-437E-8E0D-FFEA578C18D9}" type="slidenum">
              <a:rPr lang="en-US" smtClean="0"/>
              <a:t>8</a:t>
            </a:fld>
            <a:endParaRPr lang="en-US"/>
          </a:p>
        </p:txBody>
      </p:sp>
    </p:spTree>
    <p:extLst>
      <p:ext uri="{BB962C8B-B14F-4D97-AF65-F5344CB8AC3E}">
        <p14:creationId xmlns:p14="http://schemas.microsoft.com/office/powerpoint/2010/main" val="3279782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The longer you smoke and the more packs per day you smoke, the greater your risk.</a:t>
            </a:r>
            <a:r>
              <a:rPr lang="en-US" sz="1200" b="0" i="0" dirty="0">
                <a:solidFill>
                  <a:srgbClr val="000000"/>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Low tar or "light" cigarettes increase lung cancer risk as much as regular cigarettes.</a:t>
            </a:r>
            <a:r>
              <a:rPr lang="en-US" sz="1200" b="0" i="0" dirty="0">
                <a:solidFill>
                  <a:srgbClr val="000000"/>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Menthol cigarettes may increase the risk even more since the menthol lets smokers inhale more deeply</a:t>
            </a:r>
            <a:r>
              <a:rPr lang="en-US" sz="1200" b="0" i="0" dirty="0">
                <a:solidFill>
                  <a:srgbClr val="000000"/>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US" sz="1200" b="1" i="0" u="none" strike="noStrike" dirty="0">
                <a:solidFill>
                  <a:srgbClr val="000000"/>
                </a:solidFill>
                <a:effectLst/>
                <a:latin typeface="Calibri" panose="020F0502020204030204" pitchFamily="34" charset="0"/>
              </a:rPr>
              <a:t>Hookah</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hoo-kuh</a:t>
            </a:r>
            <a:r>
              <a:rPr lang="en-US" sz="1200" b="0" i="0" u="none" strike="noStrike" dirty="0">
                <a:solidFill>
                  <a:srgbClr val="000000"/>
                </a:solidFill>
                <a:effectLst/>
                <a:latin typeface="Calibri" panose="020F0502020204030204" pitchFamily="34" charset="0"/>
              </a:rPr>
              <a:t>) is often marketed as being safer than cigarettes because the percent of tobacco in the product smoked is low and the smoke is filtered through water. But it’s not true that hookah smoking is safe. And even though the smoke is run through water, the water can’t actually filter it.</a:t>
            </a:r>
            <a:r>
              <a:rPr lang="en-US" sz="1200" b="0" i="0" dirty="0">
                <a:solidFill>
                  <a:srgbClr val="000000"/>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US" b="1" i="0" u="sng" dirty="0">
                <a:solidFill>
                  <a:srgbClr val="000000"/>
                </a:solidFill>
                <a:effectLst/>
                <a:latin typeface="Calibri" panose="020F0502020204030204" pitchFamily="34" charset="0"/>
              </a:rPr>
              <a:t>If asked</a:t>
            </a:r>
            <a:r>
              <a:rPr lang="en-US" b="0" i="0" u="none" strike="noStrike" dirty="0">
                <a:solidFill>
                  <a:srgbClr val="000000"/>
                </a:solidFill>
                <a:effectLst/>
                <a:latin typeface="Calibri" panose="020F0502020204030204" pitchFamily="34" charset="0"/>
              </a:rPr>
              <a:t>: Hookah involves burning tobacco in a water pipe and inhaling the flavored smoke through a long hose.</a:t>
            </a:r>
            <a:r>
              <a:rPr lang="en-US" b="0" i="0" dirty="0">
                <a:solidFill>
                  <a:srgbClr val="000000"/>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US" b="0" i="0" u="none" strike="noStrike" dirty="0">
                <a:solidFill>
                  <a:srgbClr val="000000"/>
                </a:solidFill>
                <a:effectLst/>
                <a:latin typeface="Calibri" panose="020F0502020204030204" pitchFamily="34" charset="0"/>
              </a:rPr>
              <a:t>If you stop smoking before a cancer develops, your damaged lung tissue can gradually start repairing itself. No matter what your age or how long you've smoked, quitting may help you live longer.  </a:t>
            </a:r>
            <a:endParaRPr lang="en-US" b="0" i="0" dirty="0">
              <a:solidFill>
                <a:srgbClr val="444444"/>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1B40B99-40B0-437E-8E0D-FFEA578C18D9}" type="slidenum">
              <a:rPr lang="en-US" smtClean="0"/>
              <a:t>9</a:t>
            </a:fld>
            <a:endParaRPr lang="en-US"/>
          </a:p>
        </p:txBody>
      </p:sp>
    </p:spTree>
    <p:extLst>
      <p:ext uri="{BB962C8B-B14F-4D97-AF65-F5344CB8AC3E}">
        <p14:creationId xmlns:p14="http://schemas.microsoft.com/office/powerpoint/2010/main" val="4005839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dirty="0">
                <a:solidFill>
                  <a:srgbClr val="000000"/>
                </a:solidFill>
                <a:effectLst/>
                <a:latin typeface="Calibri" panose="020F0502020204030204" pitchFamily="34" charset="0"/>
              </a:rPr>
              <a:t>Speaker Notes</a:t>
            </a:r>
          </a:p>
          <a:p>
            <a:pPr algn="l" rtl="0" fontAlgn="base"/>
            <a:endParaRPr lang="en-US" b="1" i="0" u="none" strike="noStrike" dirty="0">
              <a:solidFill>
                <a:srgbClr val="000000"/>
              </a:solidFill>
              <a:effectLst/>
              <a:latin typeface="Calibri" panose="020F0502020204030204" pitchFamily="34" charset="0"/>
            </a:endParaRPr>
          </a:p>
          <a:p>
            <a:pPr algn="l"/>
            <a:r>
              <a:rPr lang="en-US" b="0" i="0" dirty="0">
                <a:solidFill>
                  <a:srgbClr val="1A1A1A"/>
                </a:solidFill>
                <a:effectLst/>
                <a:latin typeface="Source Sans Pro" panose="020B0503030403020204" pitchFamily="34" charset="0"/>
              </a:rPr>
              <a:t>Secondhand smoke (SHS) is also called </a:t>
            </a:r>
            <a:r>
              <a:rPr lang="en-US" b="0" i="1" dirty="0">
                <a:solidFill>
                  <a:srgbClr val="1A1A1A"/>
                </a:solidFill>
                <a:effectLst/>
                <a:latin typeface="Source Sans Pro" panose="020B0503030403020204" pitchFamily="34" charset="0"/>
              </a:rPr>
              <a:t>environmental tobacco smoke</a:t>
            </a:r>
            <a:r>
              <a:rPr lang="en-US" b="0" i="0" dirty="0">
                <a:solidFill>
                  <a:srgbClr val="1A1A1A"/>
                </a:solidFill>
                <a:effectLst/>
                <a:latin typeface="Source Sans Pro" panose="020B0503030403020204" pitchFamily="34" charset="0"/>
              </a:rPr>
              <a:t> (ETS). It’s a mixture of 2 forms of smoke that come from burning tobacco:</a:t>
            </a:r>
          </a:p>
          <a:p>
            <a:pPr algn="l"/>
            <a:endParaRPr lang="en-US" b="0" i="0" dirty="0">
              <a:solidFill>
                <a:srgbClr val="1A1A1A"/>
              </a:solidFill>
              <a:effectLst/>
              <a:latin typeface="Source Sans Pro" panose="020B0503030403020204" pitchFamily="34" charset="0"/>
            </a:endParaRPr>
          </a:p>
          <a:p>
            <a:pPr algn="l">
              <a:buFont typeface="Arial" panose="020B0604020202020204" pitchFamily="34" charset="0"/>
              <a:buChar char="•"/>
            </a:pPr>
            <a:r>
              <a:rPr lang="en-US" b="1" i="0" dirty="0">
                <a:solidFill>
                  <a:srgbClr val="1A1A1A"/>
                </a:solidFill>
                <a:effectLst/>
                <a:latin typeface="Source Sans Pro" panose="020B0503030403020204" pitchFamily="34" charset="0"/>
              </a:rPr>
              <a:t>Mainstream smoke:</a:t>
            </a:r>
            <a:r>
              <a:rPr lang="en-US" b="0" i="0" dirty="0">
                <a:solidFill>
                  <a:srgbClr val="1A1A1A"/>
                </a:solidFill>
                <a:effectLst/>
                <a:latin typeface="Source Sans Pro" panose="020B0503030403020204" pitchFamily="34" charset="0"/>
              </a:rPr>
              <a:t> The smoke exhaled by a person who smokes.</a:t>
            </a:r>
          </a:p>
          <a:p>
            <a:pPr algn="l">
              <a:buFont typeface="Arial" panose="020B0604020202020204" pitchFamily="34" charset="0"/>
              <a:buChar char="•"/>
            </a:pPr>
            <a:r>
              <a:rPr lang="en-US" b="1" i="0" dirty="0" err="1">
                <a:solidFill>
                  <a:srgbClr val="1A1A1A"/>
                </a:solidFill>
                <a:effectLst/>
                <a:latin typeface="Source Sans Pro" panose="020B0503030403020204" pitchFamily="34" charset="0"/>
              </a:rPr>
              <a:t>Sidestream</a:t>
            </a:r>
            <a:r>
              <a:rPr lang="en-US" b="1" i="0" dirty="0">
                <a:solidFill>
                  <a:srgbClr val="1A1A1A"/>
                </a:solidFill>
                <a:effectLst/>
                <a:latin typeface="Source Sans Pro" panose="020B0503030403020204" pitchFamily="34" charset="0"/>
              </a:rPr>
              <a:t> smoke:</a:t>
            </a:r>
            <a:r>
              <a:rPr lang="en-US" b="0" i="0" dirty="0">
                <a:solidFill>
                  <a:srgbClr val="1A1A1A"/>
                </a:solidFill>
                <a:effectLst/>
                <a:latin typeface="Source Sans Pro" panose="020B0503030403020204" pitchFamily="34" charset="0"/>
              </a:rPr>
              <a:t> Smoke from the lighted end of a cigarette, pipe, or cigar, or tobacco burning in a hookah. This type of smoke has higher concentrations of nicotine and cancer-causing agents (carcinogens) than mainstream smoke.</a:t>
            </a:r>
          </a:p>
          <a:p>
            <a:pPr algn="l">
              <a:buFont typeface="Arial" panose="020B0604020202020204" pitchFamily="34" charset="0"/>
              <a:buChar char="•"/>
            </a:pPr>
            <a:endParaRPr lang="en-US" b="0" i="0" dirty="0">
              <a:solidFill>
                <a:srgbClr val="1A1A1A"/>
              </a:solidFill>
              <a:effectLst/>
              <a:latin typeface="Source Sans Pro" panose="020B0503030403020204" pitchFamily="34" charset="0"/>
            </a:endParaRPr>
          </a:p>
          <a:p>
            <a:pPr algn="l"/>
            <a:r>
              <a:rPr lang="en-US" b="0" i="0" dirty="0">
                <a:solidFill>
                  <a:srgbClr val="1A1A1A"/>
                </a:solidFill>
                <a:effectLst/>
                <a:latin typeface="Source Sans Pro" panose="020B0503030403020204" pitchFamily="34" charset="0"/>
              </a:rPr>
              <a:t>When people who don't smoke are exposed to SHS it’s called</a:t>
            </a:r>
            <a:r>
              <a:rPr lang="en-US" b="0" i="1" dirty="0">
                <a:solidFill>
                  <a:srgbClr val="1A1A1A"/>
                </a:solidFill>
                <a:effectLst/>
                <a:latin typeface="Source Sans Pro" panose="020B0503030403020204" pitchFamily="34" charset="0"/>
              </a:rPr>
              <a:t> involuntary smoking</a:t>
            </a:r>
            <a:r>
              <a:rPr lang="en-US" b="0" i="0" dirty="0">
                <a:solidFill>
                  <a:srgbClr val="1A1A1A"/>
                </a:solidFill>
                <a:effectLst/>
                <a:latin typeface="Source Sans Pro" panose="020B0503030403020204" pitchFamily="34" charset="0"/>
              </a:rPr>
              <a:t> or</a:t>
            </a:r>
            <a:r>
              <a:rPr lang="en-US" b="0" i="1" dirty="0">
                <a:solidFill>
                  <a:srgbClr val="1A1A1A"/>
                </a:solidFill>
                <a:effectLst/>
                <a:latin typeface="Source Sans Pro" panose="020B0503030403020204" pitchFamily="34" charset="0"/>
              </a:rPr>
              <a:t> passive smoking</a:t>
            </a:r>
            <a:r>
              <a:rPr lang="en-US" b="0" i="0" dirty="0">
                <a:solidFill>
                  <a:srgbClr val="1A1A1A"/>
                </a:solidFill>
                <a:effectLst/>
                <a:latin typeface="Source Sans Pro" panose="020B0503030403020204" pitchFamily="34" charset="0"/>
              </a:rPr>
              <a:t>.</a:t>
            </a:r>
            <a:r>
              <a:rPr lang="en-US" b="0" i="1" dirty="0">
                <a:solidFill>
                  <a:srgbClr val="1A1A1A"/>
                </a:solidFill>
                <a:effectLst/>
                <a:latin typeface="Source Sans Pro" panose="020B0503030403020204" pitchFamily="34" charset="0"/>
              </a:rPr>
              <a:t> </a:t>
            </a:r>
            <a:r>
              <a:rPr lang="en-US" b="0" i="0" dirty="0">
                <a:solidFill>
                  <a:srgbClr val="1A1A1A"/>
                </a:solidFill>
                <a:effectLst/>
                <a:latin typeface="Source Sans Pro" panose="020B0503030403020204" pitchFamily="34" charset="0"/>
              </a:rPr>
              <a:t>When you breathe in SHS, you take in nicotine and toxic chemicals the same way people who smoke do. The more SHS you breathe, the higher the levels of these harmful chemicals in your body.</a:t>
            </a:r>
          </a:p>
          <a:p>
            <a:pPr algn="l" rtl="0" fontAlgn="base"/>
            <a:endParaRPr lang="en-US" b="1" i="0" u="none" strike="noStrike" dirty="0">
              <a:solidFill>
                <a:srgbClr val="000000"/>
              </a:solidFill>
              <a:effectLst/>
              <a:latin typeface="Calibri" panose="020F0502020204030204" pitchFamily="34" charset="0"/>
            </a:endParaRPr>
          </a:p>
          <a:p>
            <a:pPr algn="l" rtl="0" fontAlgn="base"/>
            <a:r>
              <a:rPr lang="en-US" b="1" i="0" u="none" strike="noStrike" dirty="0">
                <a:solidFill>
                  <a:srgbClr val="000000"/>
                </a:solidFill>
                <a:effectLst/>
                <a:latin typeface="Calibri" panose="020F0502020204030204" pitchFamily="34" charset="0"/>
              </a:rPr>
              <a:t>E-cigarettes </a:t>
            </a:r>
            <a:r>
              <a:rPr lang="en-US" b="0" i="0" u="none" strike="noStrike" dirty="0">
                <a:solidFill>
                  <a:srgbClr val="000000"/>
                </a:solidFill>
                <a:effectLst/>
                <a:latin typeface="Calibri" panose="020F0502020204030204" pitchFamily="34" charset="0"/>
              </a:rPr>
              <a:t>are also known as vapes (such as JUUL), electronic nicotine delivery systems (ENDS), e-hookahs, among others.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It is not known at this point whether e-cigarettes increase the risk of cancer.</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e-cigarettes contain nicotine which may harm the developing brains of teenagers. </a:t>
            </a:r>
            <a:r>
              <a:rPr lang="en-US" b="0" i="0" dirty="0">
                <a:solidFill>
                  <a:srgbClr val="000000"/>
                </a:solidFill>
                <a:effectLst/>
                <a:latin typeface="Calibri" panose="020F0502020204030204" pitchFamily="34" charset="0"/>
              </a:rPr>
              <a:t>​</a:t>
            </a:r>
          </a:p>
          <a:p>
            <a:pPr algn="l" rtl="0" fontAlgn="base"/>
            <a:endParaRPr lang="en-US" b="0" i="0" dirty="0">
              <a:solidFill>
                <a:srgbClr val="000000"/>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The Food and Drug Administration has not approved e-cigarettes as aids to help quit smoking.</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1B40B99-40B0-437E-8E0D-FFEA578C18D9}" type="slidenum">
              <a:rPr lang="en-US" smtClean="0"/>
              <a:t>10</a:t>
            </a:fld>
            <a:endParaRPr lang="en-US"/>
          </a:p>
        </p:txBody>
      </p:sp>
    </p:spTree>
    <p:extLst>
      <p:ext uri="{BB962C8B-B14F-4D97-AF65-F5344CB8AC3E}">
        <p14:creationId xmlns:p14="http://schemas.microsoft.com/office/powerpoint/2010/main" val="4212211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FB305-6405-813B-24D6-3565625BCE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9F5CB7-D6DE-95F2-CA44-9A14FAB31632}"/>
              </a:ext>
            </a:extLst>
          </p:cNvPr>
          <p:cNvSpPr>
            <a:spLocks noGrp="1"/>
          </p:cNvSpPr>
          <p:nvPr>
            <p:ph type="dt" sz="half" idx="10"/>
          </p:nvPr>
        </p:nvSpPr>
        <p:spPr/>
        <p:txBody>
          <a:bodyPr/>
          <a:lstStyle/>
          <a:p>
            <a:fld id="{1EAE9E9B-E7C3-4FEA-99EE-7576C68901A5}" type="datetimeFigureOut">
              <a:rPr lang="en-US" smtClean="0"/>
              <a:t>3/18/2024</a:t>
            </a:fld>
            <a:endParaRPr lang="en-US"/>
          </a:p>
        </p:txBody>
      </p:sp>
      <p:sp>
        <p:nvSpPr>
          <p:cNvPr id="4" name="Footer Placeholder 3">
            <a:extLst>
              <a:ext uri="{FF2B5EF4-FFF2-40B4-BE49-F238E27FC236}">
                <a16:creationId xmlns:a16="http://schemas.microsoft.com/office/drawing/2014/main" id="{532A15E7-B802-4D94-2841-6874897B14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28FAB0-8AE6-8803-4FC4-86087388D002}"/>
              </a:ext>
            </a:extLst>
          </p:cNvPr>
          <p:cNvSpPr>
            <a:spLocks noGrp="1"/>
          </p:cNvSpPr>
          <p:nvPr>
            <p:ph type="sldNum" sz="quarter" idx="12"/>
          </p:nvPr>
        </p:nvSpPr>
        <p:spPr/>
        <p:txBody>
          <a:bodyPr/>
          <a:lstStyle/>
          <a:p>
            <a:fld id="{B429CA5D-C68F-42FB-BB8D-41A6C4362A05}" type="slidenum">
              <a:rPr lang="en-US" smtClean="0"/>
              <a:t>‹#›</a:t>
            </a:fld>
            <a:endParaRPr lang="en-US"/>
          </a:p>
        </p:txBody>
      </p:sp>
    </p:spTree>
    <p:extLst>
      <p:ext uri="{BB962C8B-B14F-4D97-AF65-F5344CB8AC3E}">
        <p14:creationId xmlns:p14="http://schemas.microsoft.com/office/powerpoint/2010/main" val="344104974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5233B9-7E90-A3D5-D98B-A1C34EC348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BB3815-6FBF-4DF5-151B-8D39DBE6A8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A51788-8130-0AA4-80F4-50AC016E54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AE9E9B-E7C3-4FEA-99EE-7576C68901A5}" type="datetimeFigureOut">
              <a:rPr lang="en-US" smtClean="0"/>
              <a:t>3/18/2024</a:t>
            </a:fld>
            <a:endParaRPr lang="en-US"/>
          </a:p>
        </p:txBody>
      </p:sp>
      <p:sp>
        <p:nvSpPr>
          <p:cNvPr id="5" name="Footer Placeholder 4">
            <a:extLst>
              <a:ext uri="{FF2B5EF4-FFF2-40B4-BE49-F238E27FC236}">
                <a16:creationId xmlns:a16="http://schemas.microsoft.com/office/drawing/2014/main" id="{B96DCBD1-F583-24FC-8C6B-50A2AED03A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1CC97D-1777-6623-60D5-5FB26FF94B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29CA5D-C68F-42FB-BB8D-41A6C4362A05}" type="slidenum">
              <a:rPr lang="en-US" smtClean="0"/>
              <a:t>‹#›</a:t>
            </a:fld>
            <a:endParaRPr lang="en-US"/>
          </a:p>
        </p:txBody>
      </p:sp>
    </p:spTree>
    <p:extLst>
      <p:ext uri="{BB962C8B-B14F-4D97-AF65-F5344CB8AC3E}">
        <p14:creationId xmlns:p14="http://schemas.microsoft.com/office/powerpoint/2010/main" val="283050413"/>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DFC732-CE20-CE3B-1B8F-16CA943A3C65}"/>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82F1FDE4-D8CD-602B-20D8-E3B2216E317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02454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317E06E-2A23-8709-D684-2F7885864CBF}"/>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FBF342F5-F740-260B-EAA9-D5BDCDF6D52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35547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402A3F7-D42F-0E83-ED55-3C52C5D95F6B}"/>
              </a:ext>
            </a:extLst>
          </p:cNvPr>
          <p:cNvSpPr>
            <a:spLocks noGrp="1"/>
          </p:cNvSpPr>
          <p:nvPr>
            <p:ph type="title"/>
          </p:nvPr>
        </p:nvSpPr>
        <p:spPr/>
        <p:txBody>
          <a:bodyPr>
            <a:normAutofit fontScale="90000"/>
          </a:bodyPr>
          <a:lstStyle/>
          <a:p>
            <a:pPr>
              <a:lnSpc>
                <a:spcPts val="6765"/>
              </a:lnSpc>
            </a:pPr>
            <a:r>
              <a:rPr lang="en-US" sz="6000"/>
              <a:t>Other risk factors for </a:t>
            </a:r>
            <a:br>
              <a:rPr lang="en-US" sz="6000"/>
            </a:br>
            <a:r>
              <a:rPr lang="en-US" sz="6000"/>
              <a:t>lung cancer</a:t>
            </a:r>
            <a:endParaRPr lang="en-US" sz="6000" dirty="0"/>
          </a:p>
        </p:txBody>
      </p:sp>
      <p:pic>
        <p:nvPicPr>
          <p:cNvPr id="3" name="Picture 2">
            <a:extLst>
              <a:ext uri="{FF2B5EF4-FFF2-40B4-BE49-F238E27FC236}">
                <a16:creationId xmlns:a16="http://schemas.microsoft.com/office/drawing/2014/main" id="{EA2C8674-92E9-A688-4EFF-A69894683D7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15904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6168371-1150-D0D1-A27A-62D6A11EA39A}"/>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BBAF41E3-6B01-CFF5-D3F9-C84072C3ED9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06092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DE915D1-CC42-A13E-C343-994F4F0DC03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C1BACEF2-2947-97FD-335D-D3A7597620F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16108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0FE52F4-3F1D-BA95-A509-DA4C4642EC1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A5D84DD-2770-CAC6-3A26-8793AD25EC7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9128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ACFA871-9DAD-F2CC-8143-E3DAB6DBE455}"/>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8A8A9603-2F21-BA84-5E16-66C9B58A92D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0407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1716B33-C8CF-FCFF-EDED-0786E02E31B8}"/>
              </a:ext>
            </a:extLst>
          </p:cNvPr>
          <p:cNvSpPr>
            <a:spLocks noGrp="1"/>
          </p:cNvSpPr>
          <p:nvPr>
            <p:ph type="title"/>
          </p:nvPr>
        </p:nvSpPr>
        <p:spPr/>
        <p:txBody>
          <a:bodyPr>
            <a:normAutofit fontScale="90000"/>
          </a:bodyPr>
          <a:lstStyle/>
          <a:p>
            <a:pPr>
              <a:lnSpc>
                <a:spcPts val="6765"/>
              </a:lnSpc>
            </a:pPr>
            <a:r>
              <a:rPr lang="en-US" sz="6000"/>
              <a:t>Ways to lower the risk of lung cancer</a:t>
            </a:r>
            <a:endParaRPr lang="en-US" sz="6000" dirty="0"/>
          </a:p>
        </p:txBody>
      </p:sp>
      <p:pic>
        <p:nvPicPr>
          <p:cNvPr id="3" name="Picture 2">
            <a:extLst>
              <a:ext uri="{FF2B5EF4-FFF2-40B4-BE49-F238E27FC236}">
                <a16:creationId xmlns:a16="http://schemas.microsoft.com/office/drawing/2014/main" id="{E986181C-F7AF-0EDF-2ABF-CC5B7ED1F13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87908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5D61A50-4F04-5851-BE7B-6C043BDE8AD3}"/>
              </a:ext>
            </a:extLst>
          </p:cNvPr>
          <p:cNvSpPr>
            <a:spLocks noGrp="1"/>
          </p:cNvSpPr>
          <p:nvPr>
            <p:ph type="title"/>
          </p:nvPr>
        </p:nvSpPr>
        <p:spPr/>
        <p:txBody>
          <a:bodyPr>
            <a:normAutofit fontScale="90000"/>
          </a:bodyPr>
          <a:lstStyle/>
          <a:p>
            <a:pPr algn="l"/>
            <a:r>
              <a:rPr lang="en-US" sz="3200" kern="1200">
                <a:solidFill>
                  <a:srgbClr val="FFFFFF"/>
                </a:solidFill>
                <a:latin typeface="Poppins"/>
                <a:cs typeface="Poppins"/>
              </a:rPr>
              <a:t>The best way for most people to reduce their risk of lung cancer is to </a:t>
            </a:r>
            <a:r>
              <a:rPr lang="en-US" sz="3200" b="1" u="sng" kern="1200">
                <a:solidFill>
                  <a:srgbClr val="FFFFFF"/>
                </a:solidFill>
                <a:latin typeface="Poppins"/>
                <a:cs typeface="Poppins"/>
              </a:rPr>
              <a:t>not </a:t>
            </a:r>
            <a:r>
              <a:rPr lang="en-US" sz="3200" u="sng">
                <a:solidFill>
                  <a:srgbClr val="FFFFFF"/>
                </a:solidFill>
                <a:latin typeface="Poppins"/>
                <a:cs typeface="Poppins"/>
              </a:rPr>
              <a:t>smoke </a:t>
            </a:r>
            <a:r>
              <a:rPr lang="en-US" sz="3200" kern="1200">
                <a:solidFill>
                  <a:srgbClr val="FFFFFF"/>
                </a:solidFill>
                <a:latin typeface="Poppins"/>
                <a:cs typeface="Poppins"/>
              </a:rPr>
              <a:t>and to avoid breathing in other people’s smoke.</a:t>
            </a:r>
            <a:br>
              <a:rPr lang="en-US" sz="3200" kern="1200">
                <a:latin typeface="Poppins" panose="00000500000000000000" pitchFamily="2" charset="0"/>
                <a:cs typeface="Poppins" panose="00000500000000000000" pitchFamily="2" charset="0"/>
              </a:rPr>
            </a:br>
            <a:endParaRPr lang="en-US" sz="3200" kern="1200" dirty="0">
              <a:solidFill>
                <a:schemeClr val="bg1"/>
              </a:solidFill>
              <a:latin typeface="Poppins" panose="00000500000000000000" pitchFamily="2" charset="0"/>
              <a:cs typeface="Poppins" panose="00000500000000000000" pitchFamily="2" charset="0"/>
            </a:endParaRPr>
          </a:p>
        </p:txBody>
      </p:sp>
      <p:pic>
        <p:nvPicPr>
          <p:cNvPr id="3" name="Picture 2">
            <a:extLst>
              <a:ext uri="{FF2B5EF4-FFF2-40B4-BE49-F238E27FC236}">
                <a16:creationId xmlns:a16="http://schemas.microsoft.com/office/drawing/2014/main" id="{3C854E73-A160-831C-6619-BDAF2670F9C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9055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9865746-2BF4-669A-D340-16BF4BADE556}"/>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E1C7F368-79E7-E744-E9B4-F6804069FA7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21160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06700D4-141D-B8A4-DBF0-AC47526198CC}"/>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DE926E5D-35DB-1DDD-BA78-08E4EB0ECAD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37435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7143884-1E25-6823-6F06-A181B44EB8FD}"/>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4D742EC8-60B2-4F98-B0F5-6BACE4BA4E4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37287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779618F-0E3D-AC36-D8BC-F72C02930624}"/>
              </a:ext>
            </a:extLst>
          </p:cNvPr>
          <p:cNvSpPr>
            <a:spLocks noGrp="1"/>
          </p:cNvSpPr>
          <p:nvPr>
            <p:ph type="title"/>
          </p:nvPr>
        </p:nvSpPr>
        <p:spPr/>
        <p:txBody>
          <a:bodyPr/>
          <a:lstStyle/>
          <a:p>
            <a:pPr>
              <a:lnSpc>
                <a:spcPts val="6765"/>
              </a:lnSpc>
            </a:pPr>
            <a:r>
              <a:rPr lang="en-US" sz="6000"/>
              <a:t>Detecting lung cancer early</a:t>
            </a:r>
            <a:endParaRPr lang="en-US" sz="6000" dirty="0"/>
          </a:p>
        </p:txBody>
      </p:sp>
      <p:pic>
        <p:nvPicPr>
          <p:cNvPr id="3" name="Picture 2">
            <a:extLst>
              <a:ext uri="{FF2B5EF4-FFF2-40B4-BE49-F238E27FC236}">
                <a16:creationId xmlns:a16="http://schemas.microsoft.com/office/drawing/2014/main" id="{D26EC4E7-FADE-36F0-932E-A03E20443E4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23529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1679F0B-DD68-8C24-2A11-64213EE01945}"/>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A41C3B3D-FB0A-3969-5FB2-DE89150A227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83224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2CA2418-E3EF-61CF-A96B-FEDF7ABADFCE}"/>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D2A7556F-A954-170C-C337-E612E5CECEB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89939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A632ACC-22A3-4BDC-FCE3-4D3283A894ED}"/>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0E7421CD-A5FC-5CB5-FD48-4CDC00519C6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08281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FE5F282-F98E-BB25-33C7-617CF5BDA6D1}"/>
              </a:ext>
            </a:extLst>
          </p:cNvPr>
          <p:cNvSpPr>
            <a:spLocks noGrp="1"/>
          </p:cNvSpPr>
          <p:nvPr>
            <p:ph type="title"/>
          </p:nvPr>
        </p:nvSpPr>
        <p:spPr/>
        <p:txBody>
          <a:bodyPr/>
          <a:lstStyle/>
          <a:p>
            <a:r>
              <a:rPr lang="en-US" sz="3600"/>
              <a:t>Discuss lung cancer screening with your doctor</a:t>
            </a:r>
            <a:endParaRPr lang="en-US" sz="3600" dirty="0"/>
          </a:p>
        </p:txBody>
      </p:sp>
      <p:pic>
        <p:nvPicPr>
          <p:cNvPr id="3" name="Picture 2">
            <a:extLst>
              <a:ext uri="{FF2B5EF4-FFF2-40B4-BE49-F238E27FC236}">
                <a16:creationId xmlns:a16="http://schemas.microsoft.com/office/drawing/2014/main" id="{3D35AE80-C797-8C46-020C-40D90729EB7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26278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56299F8-A882-2CD0-37A0-0D7DA1F4DFF3}"/>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29A4563-C5DD-9276-0E64-8A9D7970D0E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67304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D837F7C-4631-A00B-767D-3768CA8B0FB1}"/>
              </a:ext>
            </a:extLst>
          </p:cNvPr>
          <p:cNvSpPr>
            <a:spLocks noGrp="1"/>
          </p:cNvSpPr>
          <p:nvPr>
            <p:ph type="title"/>
          </p:nvPr>
        </p:nvSpPr>
        <p:spPr/>
        <p:txBody>
          <a:bodyPr>
            <a:normAutofit fontScale="90000"/>
          </a:bodyPr>
          <a:lstStyle/>
          <a:p>
            <a:pPr lvl="2" algn="l" defTabSz="457189" rtl="0">
              <a:spcBef>
                <a:spcPts val="1000"/>
              </a:spcBef>
              <a:spcAft>
                <a:spcPts val="1000"/>
              </a:spcAft>
              <a:defRPr/>
            </a:pPr>
            <a:r>
              <a:rPr lang="en-US" sz="2400" kern="1200">
                <a:solidFill>
                  <a:srgbClr val="FFFFFF"/>
                </a:solidFill>
                <a:latin typeface="Poppins" panose="00000500000000000000" pitchFamily="2" charset="0"/>
                <a:cs typeface="Poppins" panose="00000500000000000000" pitchFamily="2" charset="0"/>
              </a:rPr>
              <a:t>You can get more information on </a:t>
            </a:r>
            <a:br>
              <a:rPr lang="en-US" sz="2400" kern="1200">
                <a:solidFill>
                  <a:srgbClr val="FFFFFF"/>
                </a:solidFill>
                <a:latin typeface="Poppins" panose="00000500000000000000" pitchFamily="2" charset="0"/>
                <a:cs typeface="Poppins" panose="00000500000000000000" pitchFamily="2" charset="0"/>
              </a:rPr>
            </a:br>
            <a:r>
              <a:rPr lang="en-US" sz="2400" kern="1200">
                <a:solidFill>
                  <a:srgbClr val="FFFFFF"/>
                </a:solidFill>
                <a:latin typeface="Poppins" panose="00000500000000000000" pitchFamily="2" charset="0"/>
                <a:cs typeface="Poppins" panose="00000500000000000000" pitchFamily="2" charset="0"/>
              </a:rPr>
              <a:t>lung cancer and lung cancer screening on our website, </a:t>
            </a:r>
            <a:r>
              <a:rPr lang="en-US" sz="2400" b="1" u="sng" kern="1200">
                <a:solidFill>
                  <a:srgbClr val="FFFFFF"/>
                </a:solidFill>
                <a:latin typeface="Poppins" panose="00000500000000000000" pitchFamily="2" charset="0"/>
                <a:cs typeface="Poppins" panose="00000500000000000000" pitchFamily="2" charset="0"/>
              </a:rPr>
              <a:t>cancer.org</a:t>
            </a:r>
            <a:r>
              <a:rPr lang="en-US" sz="2400" b="1" kern="1200">
                <a:solidFill>
                  <a:srgbClr val="FFFFFF"/>
                </a:solidFill>
                <a:latin typeface="Poppins" panose="00000500000000000000" pitchFamily="2" charset="0"/>
                <a:cs typeface="Poppins" panose="00000500000000000000" pitchFamily="2" charset="0"/>
              </a:rPr>
              <a:t>, </a:t>
            </a:r>
            <a:r>
              <a:rPr lang="en-US" sz="2400" kern="1200">
                <a:solidFill>
                  <a:srgbClr val="FFFFFF"/>
                </a:solidFill>
                <a:latin typeface="Poppins" panose="00000500000000000000" pitchFamily="2" charset="0"/>
                <a:cs typeface="Poppins" panose="00000500000000000000" pitchFamily="2" charset="0"/>
              </a:rPr>
              <a:t>or call </a:t>
            </a:r>
            <a:r>
              <a:rPr lang="en-US" sz="2400" b="1" kern="1200">
                <a:solidFill>
                  <a:srgbClr val="FFFFFF"/>
                </a:solidFill>
                <a:latin typeface="Poppins" panose="00000500000000000000" pitchFamily="2" charset="0"/>
                <a:cs typeface="Poppins" panose="00000500000000000000" pitchFamily="2" charset="0"/>
              </a:rPr>
              <a:t>1-800-227-2345</a:t>
            </a:r>
            <a:r>
              <a:rPr lang="en-US" sz="2400" kern="1200">
                <a:solidFill>
                  <a:srgbClr val="FFFFFF"/>
                </a:solidFill>
                <a:latin typeface="Poppins" panose="00000500000000000000" pitchFamily="2" charset="0"/>
                <a:cs typeface="Poppins" panose="00000500000000000000" pitchFamily="2" charset="0"/>
              </a:rPr>
              <a:t> and talk with one of our Cancer Information Specialists. </a:t>
            </a:r>
            <a:endParaRPr lang="en-US" sz="2400" kern="1200" dirty="0">
              <a:solidFill>
                <a:srgbClr val="FFFFFF"/>
              </a:solidFill>
              <a:latin typeface="Poppins" panose="00000500000000000000" pitchFamily="2" charset="0"/>
              <a:cs typeface="Poppins" panose="00000500000000000000" pitchFamily="2" charset="0"/>
            </a:endParaRPr>
          </a:p>
        </p:txBody>
      </p:sp>
      <p:pic>
        <p:nvPicPr>
          <p:cNvPr id="3" name="Picture 2">
            <a:extLst>
              <a:ext uri="{FF2B5EF4-FFF2-40B4-BE49-F238E27FC236}">
                <a16:creationId xmlns:a16="http://schemas.microsoft.com/office/drawing/2014/main" id="{1A751C62-3705-DFA1-3A63-DE338DE2506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47685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3CEA7E2-CF2A-2F97-71F1-8CBB165FA43A}"/>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118CCD00-B189-AECC-099F-301432644AD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64801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6A77A56-B38D-1517-1EE4-7F840AF3E15F}"/>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4F738DA8-32DB-9C6F-48A1-B263EABE546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82512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38F4BC7-C6B6-21C8-B847-1988F5342F86}"/>
              </a:ext>
            </a:extLst>
          </p:cNvPr>
          <p:cNvSpPr>
            <a:spLocks noGrp="1"/>
          </p:cNvSpPr>
          <p:nvPr>
            <p:ph type="title"/>
          </p:nvPr>
        </p:nvSpPr>
        <p:spPr/>
        <p:txBody>
          <a:bodyPr/>
          <a:lstStyle/>
          <a:p>
            <a:pPr>
              <a:lnSpc>
                <a:spcPts val="6765"/>
              </a:lnSpc>
            </a:pPr>
            <a:r>
              <a:rPr lang="en-US" sz="6000"/>
              <a:t>Types of lung cancer</a:t>
            </a:r>
            <a:endParaRPr lang="en-US" sz="6000" dirty="0"/>
          </a:p>
        </p:txBody>
      </p:sp>
      <p:pic>
        <p:nvPicPr>
          <p:cNvPr id="3" name="Picture 2">
            <a:extLst>
              <a:ext uri="{FF2B5EF4-FFF2-40B4-BE49-F238E27FC236}">
                <a16:creationId xmlns:a16="http://schemas.microsoft.com/office/drawing/2014/main" id="{86138BED-ECB2-9F2A-C562-281EB8EC670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11012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BBC58B4-79B6-A5A5-C2A6-C3288FFF07EE}"/>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462C0622-8B47-4011-84E4-9934E903BE2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16950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7B5D4D4-C01A-ECD6-C5E3-880E9198D8A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A1C9491E-35E7-D692-409A-E0F90F5CE53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96392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68DFE7E-5E2C-D793-7679-E432652514FA}"/>
              </a:ext>
            </a:extLst>
          </p:cNvPr>
          <p:cNvSpPr>
            <a:spLocks noGrp="1"/>
          </p:cNvSpPr>
          <p:nvPr>
            <p:ph type="title"/>
          </p:nvPr>
        </p:nvSpPr>
        <p:spPr/>
        <p:txBody>
          <a:bodyPr>
            <a:normAutofit fontScale="90000"/>
          </a:bodyPr>
          <a:lstStyle/>
          <a:p>
            <a:pPr>
              <a:lnSpc>
                <a:spcPts val="6765"/>
              </a:lnSpc>
            </a:pPr>
            <a:r>
              <a:rPr lang="en-US" sz="6000"/>
              <a:t>Tobacco use and</a:t>
            </a:r>
            <a:br>
              <a:rPr lang="en-US" sz="6000"/>
            </a:br>
            <a:r>
              <a:rPr lang="en-US" sz="6000"/>
              <a:t> lung cancer</a:t>
            </a:r>
            <a:endParaRPr lang="en-US" sz="6000" dirty="0"/>
          </a:p>
        </p:txBody>
      </p:sp>
      <p:pic>
        <p:nvPicPr>
          <p:cNvPr id="3" name="Picture 2">
            <a:extLst>
              <a:ext uri="{FF2B5EF4-FFF2-40B4-BE49-F238E27FC236}">
                <a16:creationId xmlns:a16="http://schemas.microsoft.com/office/drawing/2014/main" id="{5EE49F3C-4041-6BEB-3546-D3EA7EB005B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38876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11A3A2C-D6FD-8BF8-799D-1C3105DDB227}"/>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569442DB-C629-D858-DBB5-C3C9758DEC6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4756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9C6EC3A-DC1F-FE80-4995-B1AD581C52C8}"/>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0CD1B1F9-3A6B-3A3B-0F43-3394B27609A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58121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1ef61ff-1dc9-4ca7-b845-84ac7e98c186" xsi:nil="true"/>
    <lcf76f155ced4ddcb4097134ff3c332f xmlns="e129a00c-9292-4451-9308-ea75f7972fd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B09572A5A76944878447A7D97D9235" ma:contentTypeVersion="12" ma:contentTypeDescription="Create a new document." ma:contentTypeScope="" ma:versionID="95002cb7cae1dfbde47354aead0c6c6f">
  <xsd:schema xmlns:xsd="http://www.w3.org/2001/XMLSchema" xmlns:xs="http://www.w3.org/2001/XMLSchema" xmlns:p="http://schemas.microsoft.com/office/2006/metadata/properties" xmlns:ns2="e129a00c-9292-4451-9308-ea75f7972fd5" xmlns:ns3="11ef61ff-1dc9-4ca7-b845-84ac7e98c186" targetNamespace="http://schemas.microsoft.com/office/2006/metadata/properties" ma:root="true" ma:fieldsID="ed46921b5b203f0fd7a35390d5997578" ns2:_="" ns3:_="">
    <xsd:import namespace="e129a00c-9292-4451-9308-ea75f7972fd5"/>
    <xsd:import namespace="11ef61ff-1dc9-4ca7-b845-84ac7e98c18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29a00c-9292-4451-9308-ea75f7972f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0a09e083-f52d-4221-b916-d53bc4fb30bc"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ef61ff-1dc9-4ca7-b845-84ac7e98c18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6719957-1ae3-489c-8642-3cf1f4376828}" ma:internalName="TaxCatchAll" ma:showField="CatchAllData" ma:web="11ef61ff-1dc9-4ca7-b845-84ac7e98c1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D18A5A-8CEF-4C08-9DF9-21B5FF3DF1CB}">
  <ds:schemaRefs>
    <ds:schemaRef ds:uri="e129a00c-9292-4451-9308-ea75f7972fd5"/>
    <ds:schemaRef ds:uri="http://schemas.microsoft.com/office/2006/documentManagement/types"/>
    <ds:schemaRef ds:uri="http://purl.org/dc/terms/"/>
    <ds:schemaRef ds:uri="http://purl.org/dc/elements/1.1/"/>
    <ds:schemaRef ds:uri="http://schemas.microsoft.com/office/infopath/2007/PartnerControls"/>
    <ds:schemaRef ds:uri="http://purl.org/dc/dcmitype/"/>
    <ds:schemaRef ds:uri="http://schemas.openxmlformats.org/package/2006/metadata/core-properties"/>
    <ds:schemaRef ds:uri="11ef61ff-1dc9-4ca7-b845-84ac7e98c186"/>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3BE06510-4927-4571-89FD-7CFCD3CCF4CC}">
  <ds:schemaRefs>
    <ds:schemaRef ds:uri="http://schemas.microsoft.com/sharepoint/v3/contenttype/forms"/>
  </ds:schemaRefs>
</ds:datastoreItem>
</file>

<file path=customXml/itemProps3.xml><?xml version="1.0" encoding="utf-8"?>
<ds:datastoreItem xmlns:ds="http://schemas.openxmlformats.org/officeDocument/2006/customXml" ds:itemID="{8FB15C8E-B530-4911-BAE0-CF26AC376A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29a00c-9292-4451-9308-ea75f7972fd5"/>
    <ds:schemaRef ds:uri="11ef61ff-1dc9-4ca7-b845-84ac7e98c1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TotalTime>
  <Words>2753</Words>
  <Application>Microsoft Office PowerPoint</Application>
  <PresentationFormat>Widescreen</PresentationFormat>
  <Paragraphs>216</Paragraphs>
  <Slides>27</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ＭＳ Ｐゴシック</vt:lpstr>
      <vt:lpstr>Arial</vt:lpstr>
      <vt:lpstr>BlinkMacSystemFont</vt:lpstr>
      <vt:lpstr>Calibri</vt:lpstr>
      <vt:lpstr>Calibri Light</vt:lpstr>
      <vt:lpstr>Poppins</vt:lpstr>
      <vt:lpstr>Source Sans Pro</vt:lpstr>
      <vt:lpstr>Source Serif Pro Light</vt:lpstr>
      <vt:lpstr>Times New Roman</vt:lpstr>
      <vt:lpstr>Office Theme</vt:lpstr>
      <vt:lpstr>PowerPoint Presentation</vt:lpstr>
      <vt:lpstr>PowerPoint Presentation</vt:lpstr>
      <vt:lpstr>PowerPoint Presentation</vt:lpstr>
      <vt:lpstr>Types of lung cancer</vt:lpstr>
      <vt:lpstr>PowerPoint Presentation</vt:lpstr>
      <vt:lpstr>PowerPoint Presentation</vt:lpstr>
      <vt:lpstr>Tobacco use and  lung cancer</vt:lpstr>
      <vt:lpstr>PowerPoint Presentation</vt:lpstr>
      <vt:lpstr>PowerPoint Presentation</vt:lpstr>
      <vt:lpstr>PowerPoint Presentation</vt:lpstr>
      <vt:lpstr>Other risk factors for  lung cancer</vt:lpstr>
      <vt:lpstr>PowerPoint Presentation</vt:lpstr>
      <vt:lpstr>PowerPoint Presentation</vt:lpstr>
      <vt:lpstr>PowerPoint Presentation</vt:lpstr>
      <vt:lpstr>PowerPoint Presentation</vt:lpstr>
      <vt:lpstr>Ways to lower the risk of lung cancer</vt:lpstr>
      <vt:lpstr>The best way for most people to reduce their risk of lung cancer is to not smoke and to avoid breathing in other people’s smoke. </vt:lpstr>
      <vt:lpstr>PowerPoint Presentation</vt:lpstr>
      <vt:lpstr>PowerPoint Presentation</vt:lpstr>
      <vt:lpstr>Detecting lung cancer early</vt:lpstr>
      <vt:lpstr>PowerPoint Presentation</vt:lpstr>
      <vt:lpstr>PowerPoint Presentation</vt:lpstr>
      <vt:lpstr>PowerPoint Presentation</vt:lpstr>
      <vt:lpstr>Discuss lung cancer screening with your doctor</vt:lpstr>
      <vt:lpstr>PowerPoint Presentation</vt:lpstr>
      <vt:lpstr>You can get more information on  lung cancer and lung cancer screening on our website, cancer.org, or call 1-800-227-2345 and talk with one of our Cancer Information Specialists.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Lung Cancer: Risks, Prevention and Early Detection</dc:title>
  <dc:creator>Danielle Petri</dc:creator>
  <cp:lastModifiedBy>Talia Henkle</cp:lastModifiedBy>
  <cp:revision>2</cp:revision>
  <dcterms:created xsi:type="dcterms:W3CDTF">2024-02-23T17:39:12Z</dcterms:created>
  <dcterms:modified xsi:type="dcterms:W3CDTF">2024-03-18T16:12:05Z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0x01010012B09572A5A76944878447A7D97D9235</vt:lpwstr>
  </property>
  <property fmtid="{D5CDD505-2E9C-101B-9397-08002B2CF9AE}" pid="3" name="MediaServiceImageTags">
    <vt:lpwstr/>
  </property>
</Properties>
</file>