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8A971-C015-49CF-9673-A272727B7F5C}" v="1" dt="2024-03-18T16:19:35.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13086-545B-45ED-8855-9E0E3ECC7A35}" type="datetimeFigureOut">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7AE5C-077F-43B5-AA5E-F0932CFEF41B}" type="slidenum">
              <a:t>‹#›</a:t>
            </a:fld>
            <a:endParaRPr lang="en-US"/>
          </a:p>
        </p:txBody>
      </p:sp>
    </p:spTree>
    <p:extLst>
      <p:ext uri="{BB962C8B-B14F-4D97-AF65-F5344CB8AC3E}">
        <p14:creationId xmlns:p14="http://schemas.microsoft.com/office/powerpoint/2010/main" val="227615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ncer.org/cancer/cancer-causes/infectious-agents/hiv-infection-aid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pa.gov/sunwise/uv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ancer.org/healthy/be-safe-in-sun/skin-exam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Skin cancer is the most commonly diagnosed cancer in the US. About </a:t>
            </a:r>
            <a:r>
              <a:rPr lang="en-US" b="1"/>
              <a:t>5.4 million </a:t>
            </a:r>
            <a:r>
              <a:rPr lang="en-US"/>
              <a:t>basal and squamous cell skin cancers, or nonmelanoma skin cancers, are diagnosed each year. However, the actual number of these most common types – basal cell and squamous cell – is unknown because these cases are not required to be reported to cancer registries. In 2024, an estimated 100,640 new cases of invasive and 99,700 cases of in situ, or stage 0 melanoma will be diagnosed. We will talk more about these cancers later. For now, let's see what we'll cover in today's talk.</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a:t>
            </a:fld>
            <a:endParaRPr lang="en-US"/>
          </a:p>
        </p:txBody>
      </p:sp>
    </p:spTree>
    <p:extLst>
      <p:ext uri="{BB962C8B-B14F-4D97-AF65-F5344CB8AC3E}">
        <p14:creationId xmlns:p14="http://schemas.microsoft.com/office/powerpoint/2010/main" val="23019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Remember, the squamous cell layer is the upper (outer) part of the epidermis.</a:t>
            </a:r>
          </a:p>
          <a:p>
            <a:r>
              <a:rPr lang="en-US"/>
              <a:t>Squamous cell skin cancers account for 2 out of 10 of nonmelanoma skin cancers. They tend to grow slowly and can almost always be cured if found and treated early. But if not treated, these cancers can grow into nearby areas or even spread to other parts of the body, where they can be much harder to treat.</a:t>
            </a:r>
          </a:p>
          <a:p>
            <a:r>
              <a:rPr lang="en-US" b="1"/>
              <a:t>Bullet 1</a:t>
            </a:r>
            <a:r>
              <a:rPr lang="en-US"/>
              <a:t>: Squamous cell skin cancers commonly appear on sun-exposed areas of the body such as the face, ears, neck, lips, and back of the hands. </a:t>
            </a:r>
            <a:endParaRPr lang="en-US">
              <a:ea typeface="Calibri"/>
              <a:cs typeface="Calibri"/>
            </a:endParaRPr>
          </a:p>
          <a:p>
            <a:r>
              <a:rPr lang="en-US" b="1"/>
              <a:t>Bullet 2: </a:t>
            </a:r>
            <a:r>
              <a:rPr lang="en-US"/>
              <a:t>However, they can also develop in scars, chronic skin sores, or actinic keratoses (Actinic keratosis = Ak</a:t>
            </a:r>
            <a:r>
              <a:rPr lang="en-US" b="1"/>
              <a:t>-tin-</a:t>
            </a:r>
            <a:r>
              <a:rPr lang="en-US"/>
              <a:t>ick</a:t>
            </a:r>
            <a:r>
              <a:rPr lang="en-US" b="1"/>
              <a:t> </a:t>
            </a:r>
            <a:r>
              <a:rPr lang="en-US" b="1" err="1"/>
              <a:t>kair</a:t>
            </a:r>
            <a:r>
              <a:rPr lang="en-US" b="1"/>
              <a:t>-</a:t>
            </a:r>
            <a:r>
              <a:rPr lang="en-US"/>
              <a:t>uh</a:t>
            </a:r>
            <a:r>
              <a:rPr lang="en-US" b="1"/>
              <a:t>-TOE-</a:t>
            </a:r>
            <a:r>
              <a:rPr lang="en-US"/>
              <a:t>sis. Actinic keratosis (AK), also known as </a:t>
            </a:r>
            <a:r>
              <a:rPr lang="en-US" i="1"/>
              <a:t>solar keratosis</a:t>
            </a:r>
            <a:r>
              <a:rPr lang="en-US"/>
              <a:t>, is a pre-cancerous skin condition caused by too much exposure to the sun.) Squamous cell skin cancers less often form in skin of the genital area. </a:t>
            </a:r>
          </a:p>
          <a:p>
            <a:r>
              <a:rPr lang="en-US" b="1"/>
              <a:t>Bullet 3:</a:t>
            </a:r>
            <a:r>
              <a:rPr lang="en-US"/>
              <a:t> Squamous cell skin cancers can usually be removed completely or treated in other ways. However, these cancers are more likely to grow into deeper layers of the skin and spread. Because deeper and more extensive procedures are needed to remove those that have grown into the skin, early treatment can help minimize disfigurement.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11</a:t>
            </a:fld>
            <a:endParaRPr lang="en-US"/>
          </a:p>
        </p:txBody>
      </p:sp>
    </p:spTree>
    <p:extLst>
      <p:ext uri="{BB962C8B-B14F-4D97-AF65-F5344CB8AC3E}">
        <p14:creationId xmlns:p14="http://schemas.microsoft.com/office/powerpoint/2010/main" val="259924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Take a look at the pictures on the left. They demonstrate some of the most common characteristics of squamous cell skin cancers. </a:t>
            </a:r>
            <a:endParaRPr lang="en-US">
              <a:ea typeface="Calibri"/>
              <a:cs typeface="Calibri"/>
            </a:endParaRPr>
          </a:p>
          <a:p>
            <a:r>
              <a:rPr lang="en-US"/>
              <a:t>The Skin Cancer Image Gallery on cancer.org has more image resources.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12</a:t>
            </a:fld>
            <a:endParaRPr lang="en-US"/>
          </a:p>
        </p:txBody>
      </p:sp>
    </p:spTree>
    <p:extLst>
      <p:ext uri="{BB962C8B-B14F-4D97-AF65-F5344CB8AC3E}">
        <p14:creationId xmlns:p14="http://schemas.microsoft.com/office/powerpoint/2010/main" val="235452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r>
              <a:rPr lang="en-US"/>
              <a:t> </a:t>
            </a:r>
          </a:p>
          <a:p>
            <a:r>
              <a:rPr lang="en-US"/>
              <a:t>•Melanoma is less common than basal and squamous cell skin cancers. It accounts for 1% of skin cancers.</a:t>
            </a:r>
            <a:endParaRPr lang="en-US">
              <a:ea typeface="Calibri"/>
              <a:cs typeface="Calibri"/>
            </a:endParaRPr>
          </a:p>
          <a:p>
            <a:r>
              <a:rPr lang="en-US"/>
              <a:t>•It is less common than basal or squamous cell skin cancers but is far more dangerous.</a:t>
            </a:r>
            <a:endParaRPr lang="en-US">
              <a:ea typeface="Calibri"/>
              <a:cs typeface="Calibri"/>
            </a:endParaRPr>
          </a:p>
          <a:p>
            <a:r>
              <a:rPr lang="en-US"/>
              <a:t>•Melanoma is more dangerous because it’s much more likely to spread to other parts of the body if not caught and treated early.</a:t>
            </a:r>
            <a:endParaRPr lang="en-US">
              <a:ea typeface="Calibri"/>
              <a:cs typeface="Calibri"/>
            </a:endParaRPr>
          </a:p>
          <a:p>
            <a:r>
              <a:rPr lang="en-US"/>
              <a:t>•Melanomas are not common in people with darker skin.</a:t>
            </a:r>
            <a:endParaRPr lang="en-US">
              <a:ea typeface="Calibri"/>
              <a:cs typeface="Calibri"/>
            </a:endParaRPr>
          </a:p>
          <a:p>
            <a:r>
              <a:rPr lang="en-US"/>
              <a:t>•Sometimes melanomas can start in places that can be hard to spot, like this one on the heel of the foot.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13</a:t>
            </a:fld>
            <a:endParaRPr lang="en-US"/>
          </a:p>
        </p:txBody>
      </p:sp>
    </p:spTree>
    <p:extLst>
      <p:ext uri="{BB962C8B-B14F-4D97-AF65-F5344CB8AC3E}">
        <p14:creationId xmlns:p14="http://schemas.microsoft.com/office/powerpoint/2010/main" val="371549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Take a look at the pictures on the left. They demonstrate some of the most common characteristics of melanoma skin cancers. .</a:t>
            </a:r>
            <a:endParaRPr lang="en-US">
              <a:ea typeface="Calibri"/>
              <a:cs typeface="Calibri"/>
            </a:endParaRPr>
          </a:p>
          <a:p>
            <a:r>
              <a:rPr lang="en-US"/>
              <a:t>Sometimes melanomas can start in places that can be hard to spot, like on the heel of the foot. [refer to top picture in the right]</a:t>
            </a:r>
            <a:endParaRPr lang="en-US">
              <a:ea typeface="Calibri"/>
              <a:cs typeface="Calibri"/>
            </a:endParaRPr>
          </a:p>
          <a:p>
            <a:r>
              <a:rPr lang="en-US"/>
              <a:t>The Skin Cancer Image Gallery on cancer.org has more image 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14</a:t>
            </a:fld>
            <a:endParaRPr lang="en-US"/>
          </a:p>
        </p:txBody>
      </p:sp>
    </p:spTree>
    <p:extLst>
      <p:ext uri="{BB962C8B-B14F-4D97-AF65-F5344CB8AC3E}">
        <p14:creationId xmlns:p14="http://schemas.microsoft.com/office/powerpoint/2010/main" val="366480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Let’s talk about some of the causes of skin and the risk factors that can and cannot be changed for different types of skin cancer.</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15</a:t>
            </a:fld>
            <a:endParaRPr lang="en-US"/>
          </a:p>
        </p:txBody>
      </p:sp>
    </p:spTree>
    <p:extLst>
      <p:ext uri="{BB962C8B-B14F-4D97-AF65-F5344CB8AC3E}">
        <p14:creationId xmlns:p14="http://schemas.microsoft.com/office/powerpoint/2010/main" val="176643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Most skin cancers are caused by repeated and unprotected skin exposure to ultraviolet (UV) radiation. Most of this radiation comes from </a:t>
            </a:r>
            <a:r>
              <a:rPr lang="en-US" b="1"/>
              <a:t>sunlight</a:t>
            </a:r>
            <a:r>
              <a:rPr lang="en-US"/>
              <a:t>, but it can also come from man-made sources such as tanning booths/sun lamps. </a:t>
            </a:r>
            <a:endParaRPr lang="en-US">
              <a:ea typeface="Calibri"/>
              <a:cs typeface="Calibri"/>
            </a:endParaRPr>
          </a:p>
          <a:p>
            <a:r>
              <a:rPr lang="en-US"/>
              <a:t>The amount of UV exposure depends on the intensity of the radiation, length of time the skin was exposed, and whether the skin was protected with clothing and sunscreen. </a:t>
            </a:r>
          </a:p>
          <a:p>
            <a:r>
              <a:rPr lang="en-US"/>
              <a:t> </a:t>
            </a:r>
            <a:endParaRPr lang="en-US">
              <a:ea typeface="Calibri"/>
              <a:cs typeface="Calibri"/>
            </a:endParaRPr>
          </a:p>
          <a:p>
            <a:r>
              <a:rPr lang="en-US"/>
              <a:t>It is not clear exactly when UV exposure causes DNA damage that might eventually lead to cancer. Some of this exposure may have occurred within the few years of the development of the cancer, but it can stem from increased sun exposure as children and young adults.</a:t>
            </a:r>
          </a:p>
          <a:p>
            <a:r>
              <a:rPr lang="en-US"/>
              <a:t> </a:t>
            </a:r>
            <a:endParaRPr lang="en-US">
              <a:ea typeface="Calibri"/>
              <a:cs typeface="Calibri"/>
            </a:endParaRPr>
          </a:p>
          <a:p>
            <a:r>
              <a:rPr lang="en-US"/>
              <a:t>In some families with inherited melanomas, gene changes that increase the risk of melanoma are passed from one generation to the next. We’ll discuss that more in a few moments.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16</a:t>
            </a:fld>
            <a:endParaRPr lang="en-US"/>
          </a:p>
        </p:txBody>
      </p:sp>
    </p:spTree>
    <p:extLst>
      <p:ext uri="{BB962C8B-B14F-4D97-AF65-F5344CB8AC3E}">
        <p14:creationId xmlns:p14="http://schemas.microsoft.com/office/powerpoint/2010/main" val="134185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These risk factors increase your chance of skin cancers.</a:t>
            </a:r>
            <a:endParaRPr lang="en-US">
              <a:ea typeface="Calibri"/>
              <a:cs typeface="Calibri"/>
            </a:endParaRPr>
          </a:p>
          <a:p>
            <a:r>
              <a:rPr lang="en-US"/>
              <a:t>People with fair skin, freckling, and light hair are at a higher risk for skin cancer than people with darker skin color. This is due to the protective effect of melanin (skin pigment). Whites with fair (light-colored) skin that freckles or burns easily, blue or green eyes, and naturally red or blonde hair are at especially high risk.</a:t>
            </a:r>
            <a:endParaRPr lang="en-US">
              <a:ea typeface="Calibri"/>
              <a:cs typeface="Calibri"/>
            </a:endParaRPr>
          </a:p>
          <a:p>
            <a:r>
              <a:rPr lang="en-US" b="1"/>
              <a:t>Albinism</a:t>
            </a:r>
            <a:r>
              <a:rPr lang="en-US"/>
              <a:t> is an inherited lack of protective skin pigment. People with this condition may have pink-white skin and white hair. They have a very high risk of getting sunburns and skin cancer, so they need to be careful to protect their skin.</a:t>
            </a:r>
            <a:endParaRPr lang="en-US">
              <a:ea typeface="Calibri"/>
              <a:cs typeface="Calibri"/>
            </a:endParaRPr>
          </a:p>
          <a:p>
            <a:r>
              <a:rPr lang="en-US"/>
              <a:t>Although people with lighter skin are more likely to get sun burns, people of any ethnicity or skin color can have skin damage from sun exposure.</a:t>
            </a:r>
            <a:endParaRPr lang="en-US">
              <a:ea typeface="Calibri"/>
              <a:cs typeface="Calibri"/>
            </a:endParaRPr>
          </a:p>
          <a:p>
            <a:endParaRPr lang="en-US" b="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17</a:t>
            </a:fld>
            <a:endParaRPr lang="en-US"/>
          </a:p>
        </p:txBody>
      </p:sp>
    </p:spTree>
    <p:extLst>
      <p:ext uri="{BB962C8B-B14F-4D97-AF65-F5344CB8AC3E}">
        <p14:creationId xmlns:p14="http://schemas.microsoft.com/office/powerpoint/2010/main" val="3429760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The nonmelanoma skin cancers, called basal cell and squamous cell carcinomas, have similar risk factors. Recall that basal cells, the lower part of the epidermis, constantly divide to form new cells to replace squamous cells.</a:t>
            </a:r>
          </a:p>
          <a:p>
            <a:r>
              <a:rPr lang="en-US" b="1"/>
              <a:t>AGE:</a:t>
            </a:r>
            <a:r>
              <a:rPr lang="en-US"/>
              <a:t>  This is likely due to the accumulation of sun exposure over time. Still, these cancers are now being seen in younger people as well, probably because they are spending more time in the sun with their skin exposed and unprotected. </a:t>
            </a:r>
            <a:endParaRPr lang="en-US">
              <a:ea typeface="Calibri"/>
              <a:cs typeface="Calibri"/>
            </a:endParaRPr>
          </a:p>
          <a:p>
            <a:endParaRPr lang="en-US" b="1"/>
          </a:p>
          <a:p>
            <a:r>
              <a:rPr lang="en-US" b="1"/>
              <a:t>PRIOR SKIN CANCER:  </a:t>
            </a:r>
            <a:r>
              <a:rPr lang="en-US"/>
              <a:t>Anyone who has had a basal or squamous cell skin cancer has a higher chance of developing another one. </a:t>
            </a:r>
          </a:p>
          <a:p>
            <a:endParaRPr lang="en-US" b="1"/>
          </a:p>
          <a:p>
            <a:r>
              <a:rPr lang="en-US" b="1"/>
              <a:t>LONG-TERM INJURY: </a:t>
            </a:r>
            <a:r>
              <a:rPr lang="en-US"/>
              <a:t>Scars from severe burns, areas of skin over severe bone infections, and skin damaged by some severe inflammatory skin diseases are more likely to develop basal and squamous cell skin cancers, although this risk is generally small. </a:t>
            </a:r>
          </a:p>
          <a:p>
            <a:endParaRPr lang="en-US" b="1"/>
          </a:p>
          <a:p>
            <a:r>
              <a:rPr lang="en-US" b="1"/>
              <a:t>PSORIASIS TREATMENT: </a:t>
            </a:r>
            <a:r>
              <a:rPr lang="en-US"/>
              <a:t>Psoralen and ultraviolet light treatments (PUVA) given to some patients with psoriasis (pronounced soar-</a:t>
            </a:r>
            <a:r>
              <a:rPr lang="en-US" b="1"/>
              <a:t>eye</a:t>
            </a:r>
            <a:r>
              <a:rPr lang="en-US"/>
              <a:t>-uh-sis, it’s a long-lasting inflammatory skin disease) can increase the risk of developing squamous cell skin cancer and probably other skin cancers too. </a:t>
            </a:r>
          </a:p>
          <a:p>
            <a:endParaRPr lang="en-US" b="1"/>
          </a:p>
          <a:p>
            <a:r>
              <a:rPr lang="en-US" b="1"/>
              <a:t>SMOKING: </a:t>
            </a:r>
            <a:r>
              <a:rPr lang="en-US"/>
              <a:t>People who smoke are more likely to develop squamous cell skin cancer, especially on the lips. Smoking is only a risk for squamous cell cancer; it’s not a known risk factor for basal cell cancer. </a:t>
            </a:r>
          </a:p>
          <a:p>
            <a:endParaRPr lang="en-US" b="1"/>
          </a:p>
          <a:p>
            <a:r>
              <a:rPr lang="en-US" b="1"/>
              <a:t>HPV:  </a:t>
            </a:r>
            <a:r>
              <a:rPr lang="en-US"/>
              <a:t>Human papilloma viruses (HPVs) are a group of more than 150 viruses that can cause </a:t>
            </a:r>
            <a:r>
              <a:rPr lang="en-US" err="1"/>
              <a:t>papillomas</a:t>
            </a:r>
            <a:r>
              <a:rPr lang="en-US"/>
              <a:t>, or warts. Some of the HPV types, especially those that people get in their genital and anal area and the fingernails, seem to be related to skin cancers in these areas.</a:t>
            </a:r>
          </a:p>
          <a:p>
            <a:endParaRPr lang="en-US" b="1"/>
          </a:p>
          <a:p>
            <a:r>
              <a:rPr lang="en-US" b="1"/>
              <a:t>IMMUNE SYSTEM: </a:t>
            </a:r>
            <a:r>
              <a:rPr lang="en-US"/>
              <a:t>The immune system helps the body fight cancers of the skin and other organs. People with weakened immune systems (because of certain diseases or medical treatments) are more likely to develop squamous cell cancer. </a:t>
            </a:r>
          </a:p>
          <a:p>
            <a:r>
              <a:rPr lang="en-US"/>
              <a:t>Skin cancers in people with weakened immune systems grow faster and are more likely to be fatal. </a:t>
            </a:r>
            <a:endParaRPr lang="en-US">
              <a:ea typeface="Calibri"/>
              <a:cs typeface="Calibri"/>
            </a:endParaRPr>
          </a:p>
          <a:p>
            <a:r>
              <a:rPr lang="en-US"/>
              <a:t>For example, people who get organ transplants are usually given medicines that weaken their immune system to help prevent their body from rejecting the new organ. This increases their risk of developing skin cancer.</a:t>
            </a:r>
            <a:endParaRPr lang="en-US">
              <a:ea typeface="Calibri"/>
              <a:cs typeface="Calibri"/>
            </a:endParaRPr>
          </a:p>
          <a:p>
            <a:r>
              <a:rPr lang="en-US"/>
              <a:t>Treatment with corticosteroid drugs can also depress the immune system. This may also increase a person’s risk of skin cancer. </a:t>
            </a:r>
            <a:endParaRPr lang="en-US">
              <a:ea typeface="Calibri"/>
              <a:cs typeface="Calibri"/>
            </a:endParaRPr>
          </a:p>
          <a:p>
            <a:r>
              <a:rPr lang="en-US"/>
              <a:t>People infected with </a:t>
            </a:r>
            <a:r>
              <a:rPr lang="en-US" u="sng">
                <a:hlinkClick r:id="rId3"/>
              </a:rPr>
              <a:t>HIV</a:t>
            </a:r>
            <a:r>
              <a:rPr lang="en-US"/>
              <a:t>, the virus that causes AIDS, often have weakened immune systems and also are at increased risk for basal and squamous cell cancers.</a:t>
            </a:r>
            <a:endParaRPr lang="en-US">
              <a:ea typeface="Calibri"/>
              <a:cs typeface="Calibri"/>
            </a:endParaRPr>
          </a:p>
          <a:p>
            <a:r>
              <a:rPr lang="en-US"/>
              <a:t> </a:t>
            </a:r>
            <a:endParaRPr lang="en-US">
              <a:ea typeface="Calibri"/>
              <a:cs typeface="Calibri"/>
            </a:endParaRPr>
          </a:p>
          <a:p>
            <a:r>
              <a:rPr lang="en-US" b="1"/>
              <a:t>RADIATION:</a:t>
            </a:r>
            <a:r>
              <a:rPr lang="en-US"/>
              <a:t>  This is particularly a concern in children who have had cancer treatment.</a:t>
            </a:r>
            <a:endParaRPr lang="en-US">
              <a:ea typeface="Calibri"/>
              <a:cs typeface="Calibri"/>
            </a:endParaRPr>
          </a:p>
          <a:p>
            <a:endParaRPr lang="en-US" b="1"/>
          </a:p>
          <a:p>
            <a:r>
              <a:rPr lang="en-US" b="1"/>
              <a:t>GENDER:</a:t>
            </a:r>
            <a:r>
              <a:rPr lang="en-US"/>
              <a:t>  This is thought to be due mainly to higher levels of sun exposure. Rates are </a:t>
            </a:r>
            <a:r>
              <a:rPr lang="en-US" i="1"/>
              <a:t>higher for </a:t>
            </a:r>
            <a:r>
              <a:rPr lang="en-US" b="1" i="1"/>
              <a:t>women</a:t>
            </a:r>
            <a:r>
              <a:rPr lang="en-US" i="1"/>
              <a:t> younger than 50 years</a:t>
            </a:r>
            <a:r>
              <a:rPr lang="en-US"/>
              <a:t>, and </a:t>
            </a:r>
            <a:r>
              <a:rPr lang="en-US" i="1"/>
              <a:t>higher in </a:t>
            </a:r>
            <a:r>
              <a:rPr lang="en-US" b="1" i="1"/>
              <a:t>men</a:t>
            </a:r>
            <a:r>
              <a:rPr lang="en-US" i="1"/>
              <a:t> aged 50 and older</a:t>
            </a:r>
            <a:endParaRPr lang="en-US">
              <a:ea typeface="Calibri"/>
              <a:cs typeface="Calibri"/>
            </a:endParaRPr>
          </a:p>
          <a:p>
            <a:endParaRPr lang="en-US" b="1"/>
          </a:p>
          <a:p>
            <a:r>
              <a:rPr lang="en-US" b="1"/>
              <a:t>EXPOSURE:  </a:t>
            </a:r>
            <a:r>
              <a:rPr lang="en-US"/>
              <a:t>Certain chemicals (like arsenic) or industrial tar, coal, paraffin, and certain types of petroleum products.</a:t>
            </a:r>
          </a:p>
          <a:p>
            <a:r>
              <a:rPr lang="en-US"/>
              <a:t> </a:t>
            </a:r>
            <a:endParaRPr lang="en-US">
              <a:ea typeface="Calibri"/>
              <a:cs typeface="Calibri"/>
            </a:endParaRPr>
          </a:p>
          <a:p>
            <a:r>
              <a:rPr lang="en-US" b="1"/>
              <a:t>RARE SKIN CONDITIONS</a:t>
            </a:r>
            <a:endParaRPr lang="en-US"/>
          </a:p>
          <a:p>
            <a:r>
              <a:rPr lang="en-US" b="1"/>
              <a:t>Xeroderma pigmentosum (XP) </a:t>
            </a:r>
            <a:r>
              <a:rPr lang="en-US"/>
              <a:t>(</a:t>
            </a:r>
            <a:r>
              <a:rPr lang="en-US" err="1"/>
              <a:t>zer</a:t>
            </a:r>
            <a:r>
              <a:rPr lang="en-US"/>
              <a:t>-oh-</a:t>
            </a:r>
            <a:r>
              <a:rPr lang="en-US" b="1"/>
              <a:t>der</a:t>
            </a:r>
            <a:r>
              <a:rPr lang="en-US"/>
              <a:t>-</a:t>
            </a:r>
            <a:r>
              <a:rPr lang="en-US" err="1"/>
              <a:t>muh</a:t>
            </a:r>
            <a:r>
              <a:rPr lang="en-US"/>
              <a:t> pig-men-</a:t>
            </a:r>
            <a:r>
              <a:rPr lang="en-US" b="1"/>
              <a:t>toe</a:t>
            </a:r>
            <a:r>
              <a:rPr lang="en-US"/>
              <a:t>-sum)</a:t>
            </a:r>
            <a:endParaRPr lang="en-US">
              <a:ea typeface="Calibri"/>
              <a:cs typeface="Calibri"/>
            </a:endParaRPr>
          </a:p>
          <a:p>
            <a:r>
              <a:rPr lang="en-US"/>
              <a:t>This very rare inherited condition reduces the skin’s ability to repair damage to DNA caused by sun exposure. People with this disorder often develop many skin cancers, sometimes starting in childhood. </a:t>
            </a:r>
            <a:endParaRPr lang="en-US">
              <a:ea typeface="Calibri"/>
              <a:cs typeface="Calibri"/>
            </a:endParaRPr>
          </a:p>
          <a:p>
            <a:r>
              <a:rPr lang="en-US" b="1"/>
              <a:t>Basal cell nevus syndrome</a:t>
            </a:r>
            <a:endParaRPr lang="en-US"/>
          </a:p>
          <a:p>
            <a:r>
              <a:rPr lang="en-US"/>
              <a:t>This rare condition is present at birth, and causes multiple basal cell cancers. Affected people may also have abnormalities of the jaw and other bones, eyes, and nervous tissue. Most of the time this condition is inherited from a parent. In families with this syndrome, those affected often start to develop basal cell cancers as children or teens. Exposure to UV rays can increase the number of tumors these people get. </a:t>
            </a:r>
            <a:endParaRPr lang="en-US">
              <a:ea typeface="Calibri"/>
              <a:cs typeface="Calibri"/>
            </a:endParaRPr>
          </a:p>
          <a:p>
            <a:r>
              <a:rPr lang="en-US" b="1"/>
              <a:t>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18</a:t>
            </a:fld>
            <a:endParaRPr lang="en-US"/>
          </a:p>
        </p:txBody>
      </p:sp>
    </p:spTree>
    <p:extLst>
      <p:ext uri="{BB962C8B-B14F-4D97-AF65-F5344CB8AC3E}">
        <p14:creationId xmlns:p14="http://schemas.microsoft.com/office/powerpoint/2010/main" val="1034879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Let’s discuss the risk factors of melanoma now. Some of these factors are similar to basal and squamous skin cancers, but others are unique.</a:t>
            </a:r>
          </a:p>
          <a:p>
            <a:endParaRPr lang="en-US" b="1"/>
          </a:p>
          <a:p>
            <a:r>
              <a:rPr lang="en-US" b="1"/>
              <a:t>WEAKENED IMMUNE SYSTEM</a:t>
            </a:r>
            <a:r>
              <a:rPr lang="en-US"/>
              <a:t>: For example, people who get organ transplants are usually given medicines that weaken their immune system to help prevent them from rejecting the new organ. This increases their risk of melanoma.</a:t>
            </a:r>
          </a:p>
          <a:p>
            <a:r>
              <a:rPr lang="en-US"/>
              <a:t>People infected with HIV, the virus that causes AIDS, often have weakened immune systems and are also at increased risk for melanoma.</a:t>
            </a:r>
            <a:endParaRPr lang="en-US">
              <a:ea typeface="Calibri"/>
              <a:cs typeface="Calibri"/>
            </a:endParaRPr>
          </a:p>
          <a:p>
            <a:endParaRPr lang="en-US" b="1"/>
          </a:p>
          <a:p>
            <a:r>
              <a:rPr lang="en-US" b="1"/>
              <a:t>GENDER: </a:t>
            </a:r>
            <a:r>
              <a:rPr lang="en-US"/>
              <a:t>In the United States, men have a higher rate of melanoma than women overall, although this varies by age, as noted here.</a:t>
            </a:r>
          </a:p>
          <a:p>
            <a:endParaRPr lang="en-US" b="1"/>
          </a:p>
          <a:p>
            <a:r>
              <a:rPr lang="en-US" b="1"/>
              <a:t>AGE: </a:t>
            </a:r>
            <a:r>
              <a:rPr lang="en-US"/>
              <a:t>More likely in older people, but one of the more common cancers in people younger than 30 (especially women). Melanoma that runs in families may occur at a younger age.</a:t>
            </a:r>
          </a:p>
          <a:p>
            <a:endParaRPr lang="en-US" b="1"/>
          </a:p>
          <a:p>
            <a:r>
              <a:rPr lang="en-US" b="1"/>
              <a:t>MOLES:  </a:t>
            </a:r>
            <a:r>
              <a:rPr lang="en-US"/>
              <a:t>Moles are not usually present at birth but begin to appear in children and young adults. Most moles don’t cause problems, but a person who has many moles is more likely to develop melanoma</a:t>
            </a:r>
          </a:p>
          <a:p>
            <a:r>
              <a:rPr lang="en-US"/>
              <a:t> A dysplastic nevus (dis-</a:t>
            </a:r>
            <a:r>
              <a:rPr lang="en-US" b="1" err="1"/>
              <a:t>plas</a:t>
            </a:r>
            <a:r>
              <a:rPr lang="en-US"/>
              <a:t>-tick </a:t>
            </a:r>
            <a:r>
              <a:rPr lang="en-US" b="1"/>
              <a:t>nee</a:t>
            </a:r>
            <a:r>
              <a:rPr lang="en-US"/>
              <a:t>-</a:t>
            </a:r>
            <a:r>
              <a:rPr lang="en-US" err="1"/>
              <a:t>vus</a:t>
            </a:r>
            <a:r>
              <a:rPr lang="en-US"/>
              <a:t>), or atypical mole, is a type of mole that particularly increases a person’s risk of melanoma. Dysplastic nevi (</a:t>
            </a:r>
            <a:r>
              <a:rPr lang="en-US" b="1" err="1"/>
              <a:t>neev</a:t>
            </a:r>
            <a:r>
              <a:rPr lang="en-US"/>
              <a:t>-eye) – nevi is the plural of nevus, the medical term for a mole – often look a little like normal moles but also look a little like melanoma. They can appear in areas that are exposed to the sun as well as those areas that are usually covered, such as the buttocks and scalp. They are often larger than other moles and have an abnormal shape or color. </a:t>
            </a:r>
            <a:endParaRPr lang="en-US">
              <a:ea typeface="Calibri"/>
              <a:cs typeface="Calibri"/>
            </a:endParaRPr>
          </a:p>
          <a:p>
            <a:endParaRPr lang="en-US" b="1"/>
          </a:p>
          <a:p>
            <a:r>
              <a:rPr lang="en-US" b="1"/>
              <a:t>INHERITED SKIN CONDITIONS</a:t>
            </a:r>
            <a:r>
              <a:rPr lang="en-US"/>
              <a:t>: </a:t>
            </a:r>
            <a:r>
              <a:rPr lang="en-US" b="1"/>
              <a:t>Xeroderma pigmentosum (XP) </a:t>
            </a:r>
            <a:r>
              <a:rPr lang="en-US"/>
              <a:t>(</a:t>
            </a:r>
            <a:r>
              <a:rPr lang="en-US" err="1"/>
              <a:t>zer</a:t>
            </a:r>
            <a:r>
              <a:rPr lang="en-US"/>
              <a:t>-oh-</a:t>
            </a:r>
            <a:r>
              <a:rPr lang="en-US" b="1"/>
              <a:t>der</a:t>
            </a:r>
            <a:r>
              <a:rPr lang="en-US"/>
              <a:t>-</a:t>
            </a:r>
            <a:r>
              <a:rPr lang="en-US" err="1"/>
              <a:t>muh</a:t>
            </a:r>
            <a:r>
              <a:rPr lang="en-US"/>
              <a:t> pig-men-</a:t>
            </a:r>
            <a:r>
              <a:rPr lang="en-US" b="1"/>
              <a:t>toe</a:t>
            </a:r>
            <a:r>
              <a:rPr lang="en-US"/>
              <a:t>-sum)</a:t>
            </a:r>
          </a:p>
          <a:p>
            <a:r>
              <a:rPr lang="en-US"/>
              <a:t>This very rare inherited condition reduces the skin’s ability to repair damage to DNA caused by sun exposure. People with this disorder often develop many skin cancers, sometimes starting in childhood.  In fact, people with XP have a high risk of developing melanoma when they are young, especially on sun-exposed areas of their skin.</a:t>
            </a:r>
            <a:endParaRPr lang="en-US">
              <a:ea typeface="Calibri"/>
              <a:cs typeface="Calibri"/>
            </a:endParaRPr>
          </a:p>
          <a:p>
            <a:endParaRPr lang="en-US" b="1"/>
          </a:p>
          <a:p>
            <a:r>
              <a:rPr lang="en-US" b="1"/>
              <a:t>PERSONAL HISTORY</a:t>
            </a:r>
            <a:r>
              <a:rPr lang="en-US"/>
              <a:t>: A person who has already had melanoma has an increased risk of getting it again. Plus, people who have had basal or squamous cell skin cancers are also at increased risk of getting melanoma.</a:t>
            </a:r>
          </a:p>
          <a:p>
            <a:endParaRPr lang="en-US" b="1"/>
          </a:p>
          <a:p>
            <a:r>
              <a:rPr lang="en-US" b="1"/>
              <a:t>FAMILY HISTORY:  </a:t>
            </a:r>
            <a:r>
              <a:rPr lang="en-US"/>
              <a:t>The increased risk may be due to a shared family lifestyle of frequent sun exposure, a family tendency to have fair skin, or a combination of both factors. </a:t>
            </a:r>
          </a:p>
          <a:p>
            <a:r>
              <a:rPr lang="en-US"/>
              <a:t> </a:t>
            </a:r>
            <a:endParaRPr lang="en-US">
              <a:ea typeface="Calibri"/>
              <a:cs typeface="Calibri"/>
            </a:endParaRPr>
          </a:p>
          <a:p>
            <a:r>
              <a:rPr lang="en-US"/>
              <a:t>It may also be due to inherited gene changes (mutations) in a family. Most experts do not recommend genetic testing in these families. Rather, they advise that people with a strong family history of melanoma do the following: </a:t>
            </a:r>
            <a:endParaRPr lang="en-US">
              <a:ea typeface="Calibri"/>
              <a:cs typeface="Calibri"/>
            </a:endParaRPr>
          </a:p>
          <a:p>
            <a:r>
              <a:rPr lang="en-US"/>
              <a:t>•Have regular skin exams by a dermatologist </a:t>
            </a:r>
            <a:endParaRPr lang="en-US">
              <a:ea typeface="Calibri"/>
              <a:cs typeface="Calibri"/>
            </a:endParaRPr>
          </a:p>
          <a:p>
            <a:r>
              <a:rPr lang="en-US"/>
              <a:t>•Do thorough skin self-exams once a month so they know what’s normal and can quickly notice changes</a:t>
            </a:r>
            <a:endParaRPr lang="en-US">
              <a:ea typeface="Calibri"/>
              <a:cs typeface="Calibri"/>
            </a:endParaRPr>
          </a:p>
          <a:p>
            <a:r>
              <a:rPr lang="en-US"/>
              <a:t>•Be particularly careful about sun protection and avoid manmade UV rays (such as those from tanning beds)</a:t>
            </a:r>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19</a:t>
            </a:fld>
            <a:endParaRPr lang="en-US"/>
          </a:p>
        </p:txBody>
      </p:sp>
    </p:spTree>
    <p:extLst>
      <p:ext uri="{BB962C8B-B14F-4D97-AF65-F5344CB8AC3E}">
        <p14:creationId xmlns:p14="http://schemas.microsoft.com/office/powerpoint/2010/main" val="306061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There is no sure way to prevent skin cancer. </a:t>
            </a:r>
            <a:endParaRPr lang="en-US">
              <a:ea typeface="Calibri"/>
              <a:cs typeface="Calibri"/>
            </a:endParaRPr>
          </a:p>
          <a:p>
            <a:r>
              <a:rPr lang="en-US"/>
              <a:t>But there are things everyone can do to help reduce their risk of both melanoma and basal and squamous cell skin cancers.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20</a:t>
            </a:fld>
            <a:endParaRPr lang="en-US"/>
          </a:p>
        </p:txBody>
      </p:sp>
    </p:spTree>
    <p:extLst>
      <p:ext uri="{BB962C8B-B14F-4D97-AF65-F5344CB8AC3E}">
        <p14:creationId xmlns:p14="http://schemas.microsoft.com/office/powerpoint/2010/main" val="2898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br>
              <a:rPr lang="en-US" b="1">
                <a:cs typeface="+mn-lt"/>
              </a:rPr>
            </a:br>
            <a:r>
              <a:rPr lang="en-US" b="1"/>
              <a:t> </a:t>
            </a:r>
            <a:br>
              <a:rPr lang="en-US" b="1">
                <a:cs typeface="+mn-lt"/>
              </a:rPr>
            </a:br>
            <a:r>
              <a:rPr lang="en-US" b="1"/>
              <a:t>This is a summary of what we’ll be talking about today.</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3</a:t>
            </a:fld>
            <a:endParaRPr lang="en-US"/>
          </a:p>
        </p:txBody>
      </p:sp>
    </p:spTree>
    <p:extLst>
      <p:ext uri="{BB962C8B-B14F-4D97-AF65-F5344CB8AC3E}">
        <p14:creationId xmlns:p14="http://schemas.microsoft.com/office/powerpoint/2010/main" val="276535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b="1"/>
              <a:t>Bullet #1: </a:t>
            </a:r>
            <a:r>
              <a:rPr lang="en-US"/>
              <a:t>The most important way to lower your risk of skin cancer is to protect yourself from exposure to ultraviolet radiation. First, seek shade. Plan activities out of the sun during these times. If you must be outdoors, protect your skin. Keep in mind that sunlight (and UV rays) can come through clouds, can reflect off water, sand, concrete, and snow, and can reach below the water's surface.</a:t>
            </a:r>
            <a:endParaRPr lang="en-US">
              <a:ea typeface="Calibri"/>
              <a:cs typeface="Calibri"/>
            </a:endParaRPr>
          </a:p>
          <a:p>
            <a:r>
              <a:rPr lang="en-US"/>
              <a:t>Practice sun safety when you are outdoors and avoid being in sunlight too long.</a:t>
            </a:r>
            <a:endParaRPr lang="en-US">
              <a:ea typeface="Calibri"/>
              <a:cs typeface="Calibri"/>
            </a:endParaRPr>
          </a:p>
          <a:p>
            <a:r>
              <a:rPr lang="en-US"/>
              <a:t>Do the shadow test: If your shadow is shorter than you, the sun’s rays are the strongest. </a:t>
            </a:r>
            <a:endParaRPr lang="en-US">
              <a:ea typeface="Calibri"/>
              <a:cs typeface="Calibri"/>
            </a:endParaRPr>
          </a:p>
          <a:p>
            <a:r>
              <a:rPr lang="en-US" b="1"/>
              <a:t>Bullet #2:</a:t>
            </a:r>
            <a:endParaRPr lang="en-US"/>
          </a:p>
          <a:p>
            <a:r>
              <a:rPr lang="en-US" b="1"/>
              <a:t>The UV index:</a:t>
            </a:r>
            <a:r>
              <a:rPr lang="en-US"/>
              <a:t> The amount of UV light reaching the ground in any given place depends on a number of factors, including the time of day, time of year, elevation, and cloud cover. To help people better understand the intensity of UV light in their area on a given day, the National Weather Service and the US Environmental Protection Agency have developed the UV Index. It gives people an idea of how strong the UV light is in their area, on a scale from 1 to 11+. A higher number means a higher chance of sunburn, skin damage, and ultimately skin cancers of all kinds. The UV Index is part of many weather forecasts throughout the country. (</a:t>
            </a:r>
            <a:r>
              <a:rPr lang="en-US">
                <a:hlinkClick r:id="rId3"/>
              </a:rPr>
              <a:t>www.epa.gov/sunwise/uvindex.html</a:t>
            </a:r>
            <a:r>
              <a:rPr lang="en-US"/>
              <a:t>).]</a:t>
            </a:r>
            <a:endParaRPr lang="en-US">
              <a:ea typeface="Calibri"/>
              <a:cs typeface="Calibri"/>
            </a:endParaRPr>
          </a:p>
          <a:p>
            <a:r>
              <a:rPr lang="en-US"/>
              <a:t> </a:t>
            </a:r>
            <a:endParaRPr lang="en-US">
              <a:ea typeface="Calibri"/>
              <a:cs typeface="Calibri"/>
            </a:endParaRPr>
          </a:p>
          <a:p>
            <a:r>
              <a:rPr lang="en-US" b="1"/>
              <a:t>Bullet 3: </a:t>
            </a:r>
            <a:r>
              <a:rPr lang="en-US"/>
              <a:t>Many people believe the UV rays of tanning beds are harmless. This is not true. Tanning lamps give out UVA and usually UVB rays as well, both of which can cause long-term skin damage and can contribute to skin cancer. People who use tanning beds are more likely to get skin cancer.</a:t>
            </a:r>
            <a:endParaRPr lang="en-US">
              <a:ea typeface="Calibri"/>
              <a:cs typeface="Calibri"/>
            </a:endParaRPr>
          </a:p>
          <a:p>
            <a:endParaRPr lang="en-US">
              <a:ea typeface="Calibri"/>
              <a:cs typeface="Calibri"/>
            </a:endParaRPr>
          </a:p>
          <a:p>
            <a:r>
              <a:rPr lang="en-US" b="1"/>
              <a:t>Bullet #4:  </a:t>
            </a:r>
            <a:r>
              <a:rPr lang="en-US"/>
              <a:t>Children need special attention, since they tend to spend more time outdoors and can burn more easily. </a:t>
            </a:r>
            <a:endParaRPr lang="en-US">
              <a:ea typeface="Calibri"/>
              <a:cs typeface="Calibri"/>
            </a:endParaRPr>
          </a:p>
          <a:p>
            <a:r>
              <a:rPr lang="en-US"/>
              <a:t> </a:t>
            </a:r>
            <a:endParaRPr lang="en-US">
              <a:ea typeface="Calibri"/>
              <a:cs typeface="Calibri"/>
            </a:endParaRPr>
          </a:p>
          <a:p>
            <a:r>
              <a:rPr lang="en-US"/>
              <a:t>Parents and other caregivers should protect children from excess sun. children need to be cautioned about sun exposure as they become more independent. It’s important, particularly in parts of the world where it’s sunnier, to cover your children as fully as is reasonable. You should develop the habit of using sunscreen on exposed skin for yourself and your children whenever you go outdoors and may be exposed to large amounts of sunlight. (Remember that most sunscreens are not recommended for children under 6 months old. Keep babies out of the sun!)</a:t>
            </a:r>
            <a:endParaRPr lang="en-US">
              <a:ea typeface="Calibri"/>
              <a:cs typeface="Calibri"/>
            </a:endParaRP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21</a:t>
            </a:fld>
            <a:endParaRPr lang="en-US"/>
          </a:p>
        </p:txBody>
      </p:sp>
    </p:spTree>
    <p:extLst>
      <p:ext uri="{BB962C8B-B14F-4D97-AF65-F5344CB8AC3E}">
        <p14:creationId xmlns:p14="http://schemas.microsoft.com/office/powerpoint/2010/main" val="994731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Use broad-spectrum sunscreens and lip balms (which protect against UVA and UVB rays) with an SPF factor of 30 or more on areas of skin exposed to the sun, especially when the sunlight is strong (for example, in hot or high-altitude locations or between the hours of 10 am and 4 pm). Use sunscreen even on hazy days or days with light or broken cloud cover because the UV light still comes through. </a:t>
            </a:r>
          </a:p>
          <a:p>
            <a:r>
              <a:rPr lang="en-US"/>
              <a:t> </a:t>
            </a:r>
            <a:endParaRPr lang="en-US">
              <a:ea typeface="Calibri"/>
              <a:cs typeface="Calibri"/>
            </a:endParaRPr>
          </a:p>
          <a:p>
            <a:r>
              <a:rPr lang="en-US"/>
              <a:t>Always follow directions when applying sunscreen. A 1-ounce application (a palm full of sunscreen) is recommended to cover the arms, legs, neck and face of the average adult. Protection is greatest when sunscreen is used thickly on all sun-exposed skin. </a:t>
            </a:r>
          </a:p>
          <a:p>
            <a:r>
              <a:rPr lang="en-US"/>
              <a:t> </a:t>
            </a:r>
            <a:endParaRPr lang="en-US">
              <a:ea typeface="Calibri"/>
              <a:cs typeface="Calibri"/>
            </a:endParaRPr>
          </a:p>
          <a:p>
            <a:r>
              <a:rPr lang="en-US"/>
              <a:t>Many sunscreens wash off when you sweat or swim and must be reapplied for maximum effectiveness. And don’t forget your lips; use a lip balm with sunscreen.</a:t>
            </a:r>
          </a:p>
          <a:p>
            <a:r>
              <a:rPr lang="en-US" b="1"/>
              <a:t> </a:t>
            </a:r>
            <a:endParaRPr lang="en-US"/>
          </a:p>
          <a:p>
            <a:r>
              <a:rPr lang="en-US"/>
              <a:t>Some people use sunscreens in order to stay out in the sun longer without getting sunburned. Sunscreen should not be used to gain extra time in the sun, as you will still end up with damage to your skin.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22</a:t>
            </a:fld>
            <a:endParaRPr lang="en-US"/>
          </a:p>
        </p:txBody>
      </p:sp>
    </p:spTree>
    <p:extLst>
      <p:ext uri="{BB962C8B-B14F-4D97-AF65-F5344CB8AC3E}">
        <p14:creationId xmlns:p14="http://schemas.microsoft.com/office/powerpoint/2010/main" val="1136968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b="1"/>
              <a:t>Clothing Image #1: </a:t>
            </a:r>
            <a:r>
              <a:rPr lang="en-US"/>
              <a:t>Clothes provide different levels of protection, depending on many factors. </a:t>
            </a:r>
            <a:endParaRPr lang="en-US">
              <a:ea typeface="Calibri"/>
              <a:cs typeface="Calibri"/>
            </a:endParaRPr>
          </a:p>
          <a:p>
            <a:r>
              <a:rPr lang="en-US"/>
              <a:t>  </a:t>
            </a:r>
            <a:endParaRPr lang="en-US">
              <a:ea typeface="Calibri"/>
              <a:cs typeface="Calibri"/>
            </a:endParaRPr>
          </a:p>
          <a:p>
            <a:r>
              <a:rPr lang="en-US"/>
              <a:t>A typical light T-shirt worn in the summer usually provides little protection. Long-sleeved shirts, long pants, or long skirts are the most protective. Dark colors generally provide more protection than light colors. A tightly woven fabric protects better than loosely woven clothing. Dry fabric is generally more protective than wet fabric. If you can see light through a fabric, UV rays can get through, too.</a:t>
            </a:r>
            <a:endParaRPr lang="en-US">
              <a:ea typeface="Calibri"/>
              <a:cs typeface="Calibri"/>
            </a:endParaRPr>
          </a:p>
          <a:p>
            <a:r>
              <a:rPr lang="en-US"/>
              <a:t>Some companies now make clothing that is lightweight, comfortable, and protects against UV exposure even when wet. The level of protection the garment provides from the sun's UV rays is on a scale from 15 to 50+. </a:t>
            </a:r>
            <a:endParaRPr lang="en-US">
              <a:ea typeface="Calibri"/>
              <a:cs typeface="Calibri"/>
            </a:endParaRPr>
          </a:p>
          <a:p>
            <a:r>
              <a:rPr lang="en-US"/>
              <a:t>  </a:t>
            </a:r>
            <a:endParaRPr lang="en-US">
              <a:ea typeface="Calibri"/>
              <a:cs typeface="Calibri"/>
            </a:endParaRPr>
          </a:p>
          <a:p>
            <a:r>
              <a:rPr lang="en-US"/>
              <a:t>Newer products are also available to increase the UPF value of clothes you already own. Used like laundry detergents, they add a layer of UV protection to your clothes without changing the color or texture. </a:t>
            </a:r>
            <a:endParaRPr lang="en-US">
              <a:ea typeface="Calibri"/>
              <a:cs typeface="Calibri"/>
            </a:endParaRPr>
          </a:p>
          <a:p>
            <a:r>
              <a:rPr lang="en-US" b="1"/>
              <a:t>Hat image #2: </a:t>
            </a:r>
            <a:r>
              <a:rPr lang="en-US"/>
              <a:t>A hat with at least a 2- to 3-inch brim all around is ideal because it protects areas often exposed to the sun, such as the neck, ears, eyes, forehead, nose, and scalp. A shade cap (which looks like a baseball cap with about 7 inches of fabric draping down the sides and back, as in the second picture from the left) is also good. These are often sold in sports and outdoor supply stores.</a:t>
            </a:r>
            <a:endParaRPr lang="en-US">
              <a:ea typeface="Calibri"/>
              <a:cs typeface="Calibri"/>
            </a:endParaRPr>
          </a:p>
          <a:p>
            <a:r>
              <a:rPr lang="en-US"/>
              <a:t> </a:t>
            </a:r>
            <a:endParaRPr lang="en-US">
              <a:ea typeface="Calibri"/>
              <a:cs typeface="Calibri"/>
            </a:endParaRPr>
          </a:p>
          <a:p>
            <a:r>
              <a:rPr lang="en-US"/>
              <a:t>A baseball cap can protect the front and top of the head but not the back of the neck or the ears, where skin cancers commonly develop. Straw hats are not recommended unless they are tightly woven. </a:t>
            </a:r>
            <a:endParaRPr lang="en-US">
              <a:ea typeface="Calibri"/>
              <a:cs typeface="Calibri"/>
            </a:endParaRPr>
          </a:p>
          <a:p>
            <a:r>
              <a:rPr lang="en-US" b="1"/>
              <a:t> </a:t>
            </a:r>
            <a:endParaRPr lang="en-US"/>
          </a:p>
          <a:p>
            <a:r>
              <a:rPr lang="en-US" b="1"/>
              <a:t>Sunglasses image #3:  </a:t>
            </a:r>
            <a:r>
              <a:rPr lang="en-US"/>
              <a:t>Wrap-around sunglasses with at least 99% UV absorption provide the best protection for the eyes and the skin area around the eyes.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23</a:t>
            </a:fld>
            <a:endParaRPr lang="en-US"/>
          </a:p>
        </p:txBody>
      </p:sp>
    </p:spTree>
    <p:extLst>
      <p:ext uri="{BB962C8B-B14F-4D97-AF65-F5344CB8AC3E}">
        <p14:creationId xmlns:p14="http://schemas.microsoft.com/office/powerpoint/2010/main" val="2645766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Skin cancer can often be found early – when it’s small, has not spread, and might be easier to treat.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24</a:t>
            </a:fld>
            <a:endParaRPr lang="en-US"/>
          </a:p>
        </p:txBody>
      </p:sp>
    </p:spTree>
    <p:extLst>
      <p:ext uri="{BB962C8B-B14F-4D97-AF65-F5344CB8AC3E}">
        <p14:creationId xmlns:p14="http://schemas.microsoft.com/office/powerpoint/2010/main" val="153350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Having regular skin exams is especially important for people who are at high risk of skin cancer. </a:t>
            </a:r>
          </a:p>
          <a:p>
            <a:r>
              <a:rPr lang="en-US"/>
              <a:t>Don’t hesitate to ask your doctor to look at areas that may be hard for you to see. </a:t>
            </a:r>
          </a:p>
          <a:p>
            <a:r>
              <a:rPr lang="en-US"/>
              <a:t> </a:t>
            </a:r>
          </a:p>
          <a:p>
            <a:r>
              <a:rPr lang="en-US"/>
              <a:t>Talk to your doctor about how often you should have your skin examined. Doctors, such as dermatologists, who are doctors who specialize in skin problems, may do skin exams as part of routine health check-ups.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25</a:t>
            </a:fld>
            <a:endParaRPr lang="en-US"/>
          </a:p>
        </p:txBody>
      </p:sp>
    </p:spTree>
    <p:extLst>
      <p:ext uri="{BB962C8B-B14F-4D97-AF65-F5344CB8AC3E}">
        <p14:creationId xmlns:p14="http://schemas.microsoft.com/office/powerpoint/2010/main" val="1791863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Everyone can play an important role in finding skin cancer early. It’s good to do a self-exam monthly.</a:t>
            </a:r>
          </a:p>
          <a:p>
            <a:r>
              <a:rPr lang="en-US" b="1"/>
              <a:t>Know you own skin </a:t>
            </a:r>
            <a:endParaRPr lang="en-US"/>
          </a:p>
          <a:p>
            <a:r>
              <a:rPr lang="en-US"/>
              <a:t>Patterns of moles, blemishes, freckles, and other marks on your skin so you can pick out any changes</a:t>
            </a:r>
            <a:br>
              <a:rPr lang="en-US">
                <a:cs typeface="+mn-lt"/>
              </a:rPr>
            </a:br>
            <a:r>
              <a:rPr lang="en-US"/>
              <a:t> </a:t>
            </a:r>
          </a:p>
          <a:p>
            <a:r>
              <a:rPr lang="en-US" b="1"/>
              <a:t>Perform in an optimal environment</a:t>
            </a:r>
            <a:endParaRPr lang="en-US"/>
          </a:p>
          <a:p>
            <a:r>
              <a:rPr lang="en-US"/>
              <a:t>Well-lit room in front of a full-length mirror and using a hand-held mirror for areas that are hard to see. </a:t>
            </a:r>
            <a:br>
              <a:rPr lang="en-US"/>
            </a:br>
            <a:endParaRPr lang="en-US"/>
          </a:p>
          <a:p>
            <a:r>
              <a:rPr lang="en-US" b="1"/>
              <a:t>Be thorough</a:t>
            </a:r>
            <a:endParaRPr lang="en-US"/>
          </a:p>
          <a:p>
            <a:r>
              <a:rPr lang="en-US"/>
              <a:t>Examine all areas, including skin on the palms and soles, scalp, ears, nails, and back. Friends and family members can also help you with these exams, especially for those hard-to-see areas, such as the lower back, scalp, or the back of your thighs. </a:t>
            </a:r>
          </a:p>
          <a:p>
            <a:r>
              <a:rPr lang="en-US"/>
              <a:t> </a:t>
            </a:r>
            <a:endParaRPr lang="en-US">
              <a:ea typeface="Calibri"/>
              <a:cs typeface="Calibri"/>
            </a:endParaRPr>
          </a:p>
          <a:p>
            <a:r>
              <a:rPr lang="en-US"/>
              <a:t>For instructions on how to do a skin self-exam, see the American Cancer Society’s Skin Self-exam Gallery at </a:t>
            </a:r>
            <a:r>
              <a:rPr lang="en-US">
                <a:hlinkClick r:id="rId3"/>
              </a:rPr>
              <a:t>https://www.cancer.org/healthy/be-safe-in-sun/skin-exams.html</a:t>
            </a:r>
            <a:r>
              <a:rPr lang="en-US" i="1"/>
              <a:t>.</a:t>
            </a:r>
            <a:r>
              <a:rPr lang="en-US"/>
              <a:t>  </a:t>
            </a:r>
            <a:endParaRPr lang="en-US">
              <a:ea typeface="Calibri"/>
              <a:cs typeface="Calibri"/>
            </a:endParaRP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26</a:t>
            </a:fld>
            <a:endParaRPr lang="en-US"/>
          </a:p>
        </p:txBody>
      </p:sp>
    </p:spTree>
    <p:extLst>
      <p:ext uri="{BB962C8B-B14F-4D97-AF65-F5344CB8AC3E}">
        <p14:creationId xmlns:p14="http://schemas.microsoft.com/office/powerpoint/2010/main" val="87936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Skin cancers or precancerous changes can look like a variety of marks on the skin.</a:t>
            </a:r>
            <a:endParaRPr lang="en-US">
              <a:ea typeface="Calibri"/>
              <a:cs typeface="Calibri"/>
            </a:endParaRPr>
          </a:p>
          <a:p>
            <a:r>
              <a:rPr lang="en-US"/>
              <a:t>Spots on the skin that are new or changing in size, shape, feel, or color should be evaluated promptly. </a:t>
            </a:r>
          </a:p>
          <a:p>
            <a:r>
              <a:rPr lang="en-US"/>
              <a:t> </a:t>
            </a:r>
          </a:p>
          <a:p>
            <a:r>
              <a:rPr lang="en-US"/>
              <a:t>Any unusual sore, lump, blemish, marking, or change in the way an area of the skin looks or feels may be a sign of skin cancer or a warning that it might occur. The skin might become scaly or crusty or begin oozing or bleeding. It may feel itchy, tender, or painful. </a:t>
            </a:r>
            <a:endParaRPr lang="en-US">
              <a:ea typeface="Calibri"/>
              <a:cs typeface="Calibri"/>
            </a:endParaRPr>
          </a:p>
          <a:p>
            <a:r>
              <a:rPr lang="en-US"/>
              <a:t>To help track of changes, circling the area and/or taking a picture can help watch for changes and can be shared with the doctor and dermatologist.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27</a:t>
            </a:fld>
            <a:endParaRPr lang="en-US"/>
          </a:p>
        </p:txBody>
      </p:sp>
    </p:spTree>
    <p:extLst>
      <p:ext uri="{BB962C8B-B14F-4D97-AF65-F5344CB8AC3E}">
        <p14:creationId xmlns:p14="http://schemas.microsoft.com/office/powerpoint/2010/main" val="365712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Since moles may develop into melanoma or indicate an increased risk for melanoma, it’s important to know the difference between melanoma and an ordinary mole. Sometimes this may be hard to tell, so show your doctor any mole that you are unsure of.</a:t>
            </a:r>
            <a:endParaRPr lang="en-US">
              <a:ea typeface="Calibri"/>
              <a:cs typeface="Calibri"/>
            </a:endParaRPr>
          </a:p>
          <a:p>
            <a:endParaRPr lang="en-US"/>
          </a:p>
          <a:p>
            <a:r>
              <a:rPr lang="en-US"/>
              <a:t>It’s important to recognize any changes in a mole and see a doctor right away to have it checked out. Here is a list of characteristics of normal moles.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28</a:t>
            </a:fld>
            <a:endParaRPr lang="en-US"/>
          </a:p>
        </p:txBody>
      </p:sp>
    </p:spTree>
    <p:extLst>
      <p:ext uri="{BB962C8B-B14F-4D97-AF65-F5344CB8AC3E}">
        <p14:creationId xmlns:p14="http://schemas.microsoft.com/office/powerpoint/2010/main" val="2754441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Another very important warning of melanoma is that a mole has been growing or changing its shape or color. The ABCDE rule can help tell a normal mole from an abnormal mole or a melanoma. Moles that have any of these traits should be checked by a doctor. </a:t>
            </a:r>
          </a:p>
          <a:p>
            <a:r>
              <a:rPr lang="en-US"/>
              <a:t>Some melanomas do not fit the ABCDE rule, so it’s important to report changes in skin lesions (</a:t>
            </a:r>
            <a:r>
              <a:rPr lang="en-US" b="1"/>
              <a:t>lee</a:t>
            </a:r>
            <a:r>
              <a:rPr lang="en-US"/>
              <a:t>-</a:t>
            </a:r>
            <a:r>
              <a:rPr lang="en-US" err="1"/>
              <a:t>zhunz</a:t>
            </a:r>
            <a:r>
              <a:rPr lang="en-US"/>
              <a:t>), new skin lesions, any growths that look different from the rest of your moles, and any sores that don’t heal. </a:t>
            </a:r>
            <a:endParaRPr lang="en-US">
              <a:ea typeface="Calibri"/>
              <a:cs typeface="Calibri"/>
            </a:endParaRPr>
          </a:p>
          <a:p>
            <a:r>
              <a:rPr lang="en-US"/>
              <a:t> </a:t>
            </a:r>
            <a:endParaRPr lang="en-US">
              <a:ea typeface="Calibri"/>
              <a:cs typeface="Calibri"/>
            </a:endParaRPr>
          </a:p>
          <a:p>
            <a:r>
              <a:rPr lang="en-US"/>
              <a:t>Other warning signs are:</a:t>
            </a:r>
            <a:endParaRPr lang="en-US">
              <a:ea typeface="Calibri"/>
              <a:cs typeface="Calibri"/>
            </a:endParaRPr>
          </a:p>
          <a:p>
            <a:pPr marL="171450" indent="-171450">
              <a:buFont typeface="Arial"/>
              <a:buChar char="•"/>
            </a:pPr>
            <a:r>
              <a:rPr lang="en-US"/>
              <a:t>A sore that doesn’t heal</a:t>
            </a:r>
            <a:endParaRPr lang="en-US">
              <a:ea typeface="Calibri" panose="020F0502020204030204"/>
              <a:cs typeface="Calibri" panose="020F0502020204030204"/>
            </a:endParaRPr>
          </a:p>
          <a:p>
            <a:pPr marL="171450" indent="-171450">
              <a:buFont typeface="Arial"/>
              <a:buChar char="•"/>
            </a:pPr>
            <a:r>
              <a:rPr lang="en-US"/>
              <a:t>Spread of pigment from the border of a spot into surrounding skin</a:t>
            </a:r>
            <a:endParaRPr lang="en-US">
              <a:ea typeface="Calibri" panose="020F0502020204030204"/>
              <a:cs typeface="Calibri" panose="020F0502020204030204"/>
            </a:endParaRPr>
          </a:p>
          <a:p>
            <a:pPr marL="171450" indent="-171450">
              <a:buFont typeface="Arial"/>
              <a:buChar char="•"/>
            </a:pPr>
            <a:r>
              <a:rPr lang="en-US"/>
              <a:t>Redness or a new swelling beyond the border of the mole</a:t>
            </a:r>
            <a:endParaRPr lang="en-US">
              <a:ea typeface="Calibri" panose="020F0502020204030204"/>
              <a:cs typeface="Calibri" panose="020F0502020204030204"/>
            </a:endParaRPr>
          </a:p>
          <a:p>
            <a:pPr marL="171450" indent="-171450">
              <a:buFont typeface="Arial"/>
              <a:buChar char="•"/>
            </a:pPr>
            <a:r>
              <a:rPr lang="en-US"/>
              <a:t>Change in sensation, such as itchiness, tenderness, or pain</a:t>
            </a:r>
            <a:endParaRPr lang="en-US">
              <a:ea typeface="Calibri" panose="020F0502020204030204"/>
              <a:cs typeface="Calibri" panose="020F0502020204030204"/>
            </a:endParaRPr>
          </a:p>
          <a:p>
            <a:pPr marL="171450" indent="-171450">
              <a:buFont typeface="Arial"/>
              <a:buChar char="•"/>
            </a:pPr>
            <a:r>
              <a:rPr lang="en-US"/>
              <a:t>Change in the surface of a mole – scaliness, oozing, bleeding, or the appearance of a lump or bump</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Keep in mind that a few melanomas can start in places other than the skin, such as in the eyes, mouth, and under fingernails and toenails.</a:t>
            </a:r>
            <a:endParaRPr lang="en-US">
              <a:ea typeface="Calibri" panose="020F0502020204030204"/>
              <a:cs typeface="Calibri" panose="020F0502020204030204"/>
            </a:endParaRPr>
          </a:p>
          <a:p>
            <a:r>
              <a:rPr lang="en-US"/>
              <a:t> </a:t>
            </a:r>
            <a:endParaRPr lang="en-US">
              <a:ea typeface="Calibri" panose="020F0502020204030204"/>
              <a:cs typeface="Calibri" panose="020F0502020204030204"/>
            </a:endParaRPr>
          </a:p>
          <a:p>
            <a:r>
              <a:rPr lang="en-US"/>
              <a:t>See a doctor right away if you notice any changes in a mole.</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DD7AE5C-077F-43B5-AA5E-F0932CFEF41B}" type="slidenum">
              <a:t>29</a:t>
            </a:fld>
            <a:endParaRPr lang="en-US"/>
          </a:p>
        </p:txBody>
      </p:sp>
    </p:spTree>
    <p:extLst>
      <p:ext uri="{BB962C8B-B14F-4D97-AF65-F5344CB8AC3E}">
        <p14:creationId xmlns:p14="http://schemas.microsoft.com/office/powerpoint/2010/main" val="1765203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Out of the four pictures shown, which mole looks normal to you? Use the ABCDE rule.</a:t>
            </a:r>
          </a:p>
          <a:p>
            <a:r>
              <a:rPr lang="en-US"/>
              <a:t>Some pictures to show you how the ABCDE rule can work.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30</a:t>
            </a:fld>
            <a:endParaRPr lang="en-US"/>
          </a:p>
        </p:txBody>
      </p:sp>
    </p:spTree>
    <p:extLst>
      <p:ext uri="{BB962C8B-B14F-4D97-AF65-F5344CB8AC3E}">
        <p14:creationId xmlns:p14="http://schemas.microsoft.com/office/powerpoint/2010/main" val="159114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•To learn more about skin cancer, we must first understand how and where it comes from – our normal, healthy skin</a:t>
            </a:r>
            <a:endParaRPr lang="en-US">
              <a:ea typeface="Calibri"/>
              <a:cs typeface="Calibri"/>
            </a:endParaRPr>
          </a:p>
          <a:p>
            <a:r>
              <a:rPr lang="en-US"/>
              <a:t>•Let’s discuss more about our skin, and how skin cancer develops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4</a:t>
            </a:fld>
            <a:endParaRPr lang="en-US"/>
          </a:p>
        </p:txBody>
      </p:sp>
    </p:spTree>
    <p:extLst>
      <p:ext uri="{BB962C8B-B14F-4D97-AF65-F5344CB8AC3E}">
        <p14:creationId xmlns:p14="http://schemas.microsoft.com/office/powerpoint/2010/main" val="3661341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Let’s take a closer look at the photos.</a:t>
            </a:r>
            <a:endParaRPr lang="en-US">
              <a:ea typeface="Calibri"/>
              <a:cs typeface="Calibri"/>
            </a:endParaRPr>
          </a:p>
          <a:p>
            <a:endParaRPr lang="en-US"/>
          </a:p>
          <a:p>
            <a:r>
              <a:rPr lang="en-US" u="sng"/>
              <a:t>Point out on photo 1 (left):</a:t>
            </a:r>
            <a:endParaRPr lang="en-US"/>
          </a:p>
          <a:p>
            <a:r>
              <a:rPr lang="en-US" b="1"/>
              <a:t>A</a:t>
            </a:r>
            <a:r>
              <a:rPr lang="en-US"/>
              <a:t>symmetry</a:t>
            </a:r>
            <a:r>
              <a:rPr lang="en-US" b="1"/>
              <a:t>:</a:t>
            </a:r>
            <a:r>
              <a:rPr lang="en-US"/>
              <a:t> One half of the mole does not match the other half. </a:t>
            </a:r>
            <a:endParaRPr lang="en-US">
              <a:ea typeface="Calibri"/>
              <a:cs typeface="Calibri"/>
            </a:endParaRPr>
          </a:p>
          <a:p>
            <a:endParaRPr lang="en-US"/>
          </a:p>
          <a:p>
            <a:r>
              <a:rPr lang="en-US" u="sng"/>
              <a:t>Point out on photo 2 (center):</a:t>
            </a:r>
            <a:endParaRPr lang="en-US"/>
          </a:p>
          <a:p>
            <a:r>
              <a:rPr lang="en-US" b="1"/>
              <a:t>C</a:t>
            </a:r>
            <a:r>
              <a:rPr lang="en-US"/>
              <a:t>olor: The color of the mole is not the same all over. This mole has differing shades of tan, brown, or black, and sometimes patches of pink, red, blue, or white. </a:t>
            </a:r>
            <a:endParaRPr lang="en-US">
              <a:ea typeface="Calibri"/>
              <a:cs typeface="Calibri"/>
            </a:endParaRPr>
          </a:p>
          <a:p>
            <a:r>
              <a:rPr lang="en-US" b="1"/>
              <a:t>E</a:t>
            </a:r>
            <a:r>
              <a:rPr lang="en-US"/>
              <a:t>volving: The mole is changing in size, shape, or color. (Note this can also be seen in image 3)</a:t>
            </a:r>
            <a:endParaRPr lang="en-US">
              <a:ea typeface="Calibri"/>
              <a:cs typeface="Calibri"/>
            </a:endParaRPr>
          </a:p>
          <a:p>
            <a:endParaRPr lang="en-US"/>
          </a:p>
          <a:p>
            <a:r>
              <a:rPr lang="en-US" u="sng"/>
              <a:t>Point out on photo 3 (right):</a:t>
            </a:r>
            <a:endParaRPr lang="en-US"/>
          </a:p>
          <a:p>
            <a:r>
              <a:rPr lang="en-US" b="1"/>
              <a:t>B</a:t>
            </a:r>
            <a:r>
              <a:rPr lang="en-US"/>
              <a:t>order irregularity</a:t>
            </a:r>
            <a:r>
              <a:rPr lang="en-US" b="1"/>
              <a:t>:</a:t>
            </a:r>
            <a:r>
              <a:rPr lang="en-US"/>
              <a:t> The edges of the mole are irregular, ragged, blurred, or notched. (Note this can be seen in all images)</a:t>
            </a:r>
            <a:endParaRPr lang="en-US">
              <a:ea typeface="Calibri"/>
              <a:cs typeface="Calibri"/>
            </a:endParaRPr>
          </a:p>
          <a:p>
            <a:r>
              <a:rPr lang="en-US" b="1"/>
              <a:t>D</a:t>
            </a:r>
            <a:r>
              <a:rPr lang="en-US"/>
              <a:t>iameter: The mole is larger than 6 millimeters or about ¼ inch, but melanomas can be smaller than this.</a:t>
            </a:r>
            <a:endParaRPr lang="en-US">
              <a:ea typeface="Calibri"/>
              <a:cs typeface="Calibri"/>
            </a:endParaRPr>
          </a:p>
          <a:p>
            <a:r>
              <a:rPr lang="en-US"/>
              <a:t> </a:t>
            </a:r>
            <a:endParaRPr lang="en-US">
              <a:ea typeface="Calibri"/>
              <a:cs typeface="Calibri"/>
            </a:endParaRPr>
          </a:p>
          <a:p>
            <a:r>
              <a:rPr lang="en-US" b="1"/>
              <a:t>Emphasize that although these are typical, not all melanomas look like this: they can be smaller and even flesh-colored.</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31</a:t>
            </a:fld>
            <a:endParaRPr lang="en-US"/>
          </a:p>
        </p:txBody>
      </p:sp>
    </p:spTree>
    <p:extLst>
      <p:ext uri="{BB962C8B-B14F-4D97-AF65-F5344CB8AC3E}">
        <p14:creationId xmlns:p14="http://schemas.microsoft.com/office/powerpoint/2010/main" val="420926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The skin performs several important functions</a:t>
            </a:r>
            <a:endParaRPr lang="en-US">
              <a:ea typeface="Calibri"/>
              <a:cs typeface="Calibri"/>
            </a:endParaRPr>
          </a:p>
          <a:p>
            <a:r>
              <a:rPr lang="en-US"/>
              <a:t>•Covers the internal organs and protects them from injury  </a:t>
            </a:r>
            <a:endParaRPr lang="en-US">
              <a:ea typeface="Calibri"/>
              <a:cs typeface="Calibri"/>
            </a:endParaRPr>
          </a:p>
          <a:p>
            <a:r>
              <a:rPr lang="en-US"/>
              <a:t>•Serves as a barrier to germs such as bacteria  </a:t>
            </a:r>
            <a:endParaRPr lang="en-US">
              <a:ea typeface="Calibri"/>
              <a:cs typeface="Calibri"/>
            </a:endParaRPr>
          </a:p>
          <a:p>
            <a:r>
              <a:rPr lang="en-US"/>
              <a:t>•Prevents the loss of too much water and other fluids  </a:t>
            </a:r>
            <a:endParaRPr lang="en-US">
              <a:ea typeface="Calibri"/>
              <a:cs typeface="Calibri"/>
            </a:endParaRPr>
          </a:p>
          <a:p>
            <a:r>
              <a:rPr lang="en-US"/>
              <a:t>•Helps control body temperature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5</a:t>
            </a:fld>
            <a:endParaRPr lang="en-US"/>
          </a:p>
        </p:txBody>
      </p:sp>
    </p:spTree>
    <p:extLst>
      <p:ext uri="{BB962C8B-B14F-4D97-AF65-F5344CB8AC3E}">
        <p14:creationId xmlns:p14="http://schemas.microsoft.com/office/powerpoint/2010/main" val="105406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r>
              <a:rPr lang="en-US"/>
              <a:t> </a:t>
            </a:r>
          </a:p>
          <a:p>
            <a:endParaRPr lang="en-US"/>
          </a:p>
          <a:p>
            <a:r>
              <a:rPr lang="en-US"/>
              <a:t>The skin is the largest organ in the body.</a:t>
            </a:r>
            <a:endParaRPr lang="en-US">
              <a:ea typeface="Calibri" panose="020F0502020204030204"/>
              <a:cs typeface="Calibri" panose="020F0502020204030204"/>
            </a:endParaRPr>
          </a:p>
          <a:p>
            <a:r>
              <a:rPr lang="en-US"/>
              <a:t>The 3 layers of the skin are: </a:t>
            </a:r>
          </a:p>
          <a:p>
            <a:r>
              <a:rPr lang="en-US"/>
              <a:t>•Epidermis </a:t>
            </a:r>
            <a:endParaRPr lang="en-US">
              <a:ea typeface="Calibri" panose="020F0502020204030204"/>
              <a:cs typeface="Calibri" panose="020F0502020204030204"/>
            </a:endParaRPr>
          </a:p>
          <a:p>
            <a:r>
              <a:rPr lang="en-US"/>
              <a:t>•Dermis </a:t>
            </a:r>
            <a:endParaRPr lang="en-US">
              <a:ea typeface="Calibri" panose="020F0502020204030204"/>
              <a:cs typeface="Calibri" panose="020F0502020204030204"/>
            </a:endParaRPr>
          </a:p>
          <a:p>
            <a:r>
              <a:rPr lang="en-US"/>
              <a:t>•Subcutis (sub-</a:t>
            </a:r>
            <a:r>
              <a:rPr lang="en-US" b="1"/>
              <a:t>q</a:t>
            </a:r>
            <a:r>
              <a:rPr lang="en-US"/>
              <a:t>-tis)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6</a:t>
            </a:fld>
            <a:endParaRPr lang="en-US"/>
          </a:p>
        </p:txBody>
      </p:sp>
    </p:spTree>
    <p:extLst>
      <p:ext uri="{BB962C8B-B14F-4D97-AF65-F5344CB8AC3E}">
        <p14:creationId xmlns:p14="http://schemas.microsoft.com/office/powerpoint/2010/main" val="186822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b="1"/>
          </a:p>
          <a:p>
            <a:r>
              <a:rPr lang="en-US"/>
              <a:t>The outermost part of the epidermis is made up of dead skin cells that are continually shed as new ones form. The cells in this layer are called </a:t>
            </a:r>
            <a:r>
              <a:rPr lang="en-US" u="sng"/>
              <a:t>squamous cells</a:t>
            </a:r>
            <a:r>
              <a:rPr lang="en-US"/>
              <a:t>. </a:t>
            </a:r>
          </a:p>
          <a:p>
            <a:r>
              <a:rPr lang="en-US"/>
              <a:t> </a:t>
            </a:r>
            <a:endParaRPr lang="en-US">
              <a:ea typeface="Calibri"/>
              <a:cs typeface="Calibri"/>
            </a:endParaRPr>
          </a:p>
          <a:p>
            <a:r>
              <a:rPr lang="en-US"/>
              <a:t>Living squamous cells move up from the lowest part of the epidermis, the basal layer. The cells of the basal layer, called </a:t>
            </a:r>
            <a:r>
              <a:rPr lang="en-US" u="sng"/>
              <a:t>basal cells</a:t>
            </a:r>
            <a:r>
              <a:rPr lang="en-US"/>
              <a:t>, continually divide to make new skin cells to replace the older ones that wear off the skin’s surface. </a:t>
            </a:r>
            <a:endParaRPr lang="en-US">
              <a:ea typeface="Calibri"/>
              <a:cs typeface="Calibri"/>
            </a:endParaRPr>
          </a:p>
          <a:p>
            <a:r>
              <a:rPr lang="en-US"/>
              <a:t> </a:t>
            </a:r>
            <a:endParaRPr lang="en-US">
              <a:ea typeface="Calibri"/>
              <a:cs typeface="Calibri"/>
            </a:endParaRPr>
          </a:p>
          <a:p>
            <a:r>
              <a:rPr lang="en-US"/>
              <a:t>Cells called </a:t>
            </a:r>
            <a:r>
              <a:rPr lang="en-US" u="sng"/>
              <a:t>melanocytes</a:t>
            </a:r>
            <a:r>
              <a:rPr lang="en-US"/>
              <a:t> (</a:t>
            </a:r>
            <a:r>
              <a:rPr lang="en-US" err="1"/>
              <a:t>mel</a:t>
            </a:r>
            <a:r>
              <a:rPr lang="en-US"/>
              <a:t>-</a:t>
            </a:r>
            <a:r>
              <a:rPr lang="en-US" b="1"/>
              <a:t>an</a:t>
            </a:r>
            <a:r>
              <a:rPr lang="en-US"/>
              <a:t>-o-sites) are also found in the basal layer of the </a:t>
            </a:r>
            <a:r>
              <a:rPr lang="en-US" u="sng"/>
              <a:t>epidermis</a:t>
            </a:r>
            <a:r>
              <a:rPr lang="en-US"/>
              <a:t>. These skin cells make the protective brown pigment called melanin. Melanin is what makes the skin tan or brown. This helps protect the deeper layers of the skin from the harmful effects of the sun.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7</a:t>
            </a:fld>
            <a:endParaRPr lang="en-US"/>
          </a:p>
        </p:txBody>
      </p:sp>
    </p:spTree>
    <p:extLst>
      <p:ext uri="{BB962C8B-B14F-4D97-AF65-F5344CB8AC3E}">
        <p14:creationId xmlns:p14="http://schemas.microsoft.com/office/powerpoint/2010/main" val="306544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Now that we know what normal, healthy skin cells are, we’ll do a deeper dive into basal cell, squamous cell, and melanoma skin cancer.</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8</a:t>
            </a:fld>
            <a:endParaRPr lang="en-US"/>
          </a:p>
        </p:txBody>
      </p:sp>
    </p:spTree>
    <p:extLst>
      <p:ext uri="{BB962C8B-B14F-4D97-AF65-F5344CB8AC3E}">
        <p14:creationId xmlns:p14="http://schemas.microsoft.com/office/powerpoint/2010/main" val="120876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Among the 5.4 million skin cancers diagnosed, basal cell skin cancers make up approximately 8 out of 10 of these cancers.</a:t>
            </a:r>
          </a:p>
          <a:p>
            <a:r>
              <a:rPr lang="en-US" b="1"/>
              <a:t>Basal cell skin cancers </a:t>
            </a:r>
            <a:r>
              <a:rPr lang="en-US"/>
              <a:t>start in the basal cell layer. Remember, the basal cell layer is the lower part of the epidermis.</a:t>
            </a:r>
            <a:endParaRPr lang="en-US">
              <a:ea typeface="Calibri"/>
              <a:cs typeface="Calibri"/>
            </a:endParaRPr>
          </a:p>
          <a:p>
            <a:r>
              <a:rPr lang="en-US" b="1"/>
              <a:t>Bullet 1: </a:t>
            </a:r>
            <a:r>
              <a:rPr lang="en-US"/>
              <a:t>Basal skin cancers usually develop on sun-exposed areas such as the face, head, and neck.</a:t>
            </a:r>
            <a:endParaRPr lang="en-US">
              <a:ea typeface="Calibri"/>
              <a:cs typeface="Calibri"/>
            </a:endParaRPr>
          </a:p>
          <a:p>
            <a:r>
              <a:rPr lang="en-US" b="1"/>
              <a:t>Bullet 2: </a:t>
            </a:r>
            <a:r>
              <a:rPr lang="en-US"/>
              <a:t>They tend to be slow growing and rarely metastasize. Metastasize (</a:t>
            </a:r>
            <a:r>
              <a:rPr lang="en-US" err="1"/>
              <a:t>muh</a:t>
            </a:r>
            <a:r>
              <a:rPr lang="en-US"/>
              <a:t>-</a:t>
            </a:r>
            <a:r>
              <a:rPr lang="en-US" b="1" err="1"/>
              <a:t>tass</a:t>
            </a:r>
            <a:r>
              <a:rPr lang="en-US"/>
              <a:t>-</a:t>
            </a:r>
            <a:r>
              <a:rPr lang="en-US" err="1"/>
              <a:t>tuh</a:t>
            </a:r>
            <a:r>
              <a:rPr lang="en-US"/>
              <a:t>-size) means the spreading of cancer to other sites in the body. These new sites are called metastases (</a:t>
            </a:r>
            <a:r>
              <a:rPr lang="en-US" err="1"/>
              <a:t>muh</a:t>
            </a:r>
            <a:r>
              <a:rPr lang="en-US"/>
              <a:t>-</a:t>
            </a:r>
            <a:r>
              <a:rPr lang="en-US" b="1" err="1"/>
              <a:t>tass</a:t>
            </a:r>
            <a:r>
              <a:rPr lang="en-US"/>
              <a:t>-</a:t>
            </a:r>
            <a:r>
              <a:rPr lang="en-US" err="1"/>
              <a:t>tuh</a:t>
            </a:r>
            <a:r>
              <a:rPr lang="en-US"/>
              <a:t>-sees). A single area of spread is called a metastasis (</a:t>
            </a:r>
            <a:r>
              <a:rPr lang="en-US" err="1"/>
              <a:t>muh</a:t>
            </a:r>
            <a:r>
              <a:rPr lang="en-US"/>
              <a:t>-</a:t>
            </a:r>
            <a:r>
              <a:rPr lang="en-US" b="1" err="1"/>
              <a:t>tass</a:t>
            </a:r>
            <a:r>
              <a:rPr lang="en-US"/>
              <a:t>-</a:t>
            </a:r>
            <a:r>
              <a:rPr lang="en-US" err="1"/>
              <a:t>tuh</a:t>
            </a:r>
            <a:r>
              <a:rPr lang="en-US"/>
              <a:t>-sis).</a:t>
            </a:r>
            <a:endParaRPr lang="en-US">
              <a:ea typeface="Calibri"/>
              <a:cs typeface="Calibri"/>
            </a:endParaRPr>
          </a:p>
          <a:p>
            <a:r>
              <a:rPr lang="en-US" b="1"/>
              <a:t>Bullet 3 </a:t>
            </a:r>
            <a:r>
              <a:rPr lang="en-US"/>
              <a:t> Basal cell cancers can grow deeper into the skin and other tissues and may require extensive surgery to remove if they are not removed early. Given that they are often found on the face, this can be disfiguring.</a:t>
            </a:r>
            <a:endParaRPr lang="en-US">
              <a:ea typeface="Calibri"/>
              <a:cs typeface="Calibri"/>
            </a:endParaRPr>
          </a:p>
          <a:p>
            <a:r>
              <a:rPr lang="en-US" b="1"/>
              <a:t>Bullets 4 and 5: </a:t>
            </a:r>
            <a:r>
              <a:rPr lang="en-US"/>
              <a:t>If not removed completely, these cancers can come back (recur) in the same place on the skin. People who have had basal cell skin cancers are also more likely to get new ones in other places.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9</a:t>
            </a:fld>
            <a:endParaRPr lang="en-US"/>
          </a:p>
        </p:txBody>
      </p:sp>
    </p:spTree>
    <p:extLst>
      <p:ext uri="{BB962C8B-B14F-4D97-AF65-F5344CB8AC3E}">
        <p14:creationId xmlns:p14="http://schemas.microsoft.com/office/powerpoint/2010/main" val="269212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r>
              <a:rPr lang="en-US"/>
              <a:t>Take a look at the pictures on the left. They demonstrate some of the most common characteristics of basal cell skin cancers. Let's review these characteristics.</a:t>
            </a:r>
            <a:endParaRPr lang="en-US">
              <a:ea typeface="Calibri"/>
              <a:cs typeface="Calibri"/>
            </a:endParaRPr>
          </a:p>
          <a:p>
            <a:r>
              <a:rPr lang="en-US"/>
              <a:t>The Skin Cancer Image Gallery on cancer.org has more image 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DD7AE5C-077F-43B5-AA5E-F0932CFEF41B}" type="slidenum">
              <a:t>10</a:t>
            </a:fld>
            <a:endParaRPr lang="en-US"/>
          </a:p>
        </p:txBody>
      </p:sp>
    </p:spTree>
    <p:extLst>
      <p:ext uri="{BB962C8B-B14F-4D97-AF65-F5344CB8AC3E}">
        <p14:creationId xmlns:p14="http://schemas.microsoft.com/office/powerpoint/2010/main" val="134375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B9C-0C29-5405-6A99-8F20F30062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518B9-8470-DB5C-8C65-C40CABF62EF8}"/>
              </a:ext>
            </a:extLst>
          </p:cNvPr>
          <p:cNvSpPr>
            <a:spLocks noGrp="1"/>
          </p:cNvSpPr>
          <p:nvPr>
            <p:ph type="dt" sz="half" idx="10"/>
          </p:nvPr>
        </p:nvSpPr>
        <p:spPr/>
        <p:txBody>
          <a:bodyPr/>
          <a:lstStyle/>
          <a:p>
            <a:fld id="{9D04FA89-9AB6-4033-9135-067016CE078F}" type="datetimeFigureOut">
              <a:rPr lang="en-US" smtClean="0"/>
              <a:t>3/18/2024</a:t>
            </a:fld>
            <a:endParaRPr lang="en-US"/>
          </a:p>
        </p:txBody>
      </p:sp>
      <p:sp>
        <p:nvSpPr>
          <p:cNvPr id="4" name="Footer Placeholder 3">
            <a:extLst>
              <a:ext uri="{FF2B5EF4-FFF2-40B4-BE49-F238E27FC236}">
                <a16:creationId xmlns:a16="http://schemas.microsoft.com/office/drawing/2014/main" id="{8157701D-669D-C8E2-FD16-61CC981E7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7199B3-E809-8023-3960-8905204DF5A7}"/>
              </a:ext>
            </a:extLst>
          </p:cNvPr>
          <p:cNvSpPr>
            <a:spLocks noGrp="1"/>
          </p:cNvSpPr>
          <p:nvPr>
            <p:ph type="sldNum" sz="quarter" idx="12"/>
          </p:nvPr>
        </p:nvSpPr>
        <p:spPr/>
        <p:txBody>
          <a:bodyPr/>
          <a:lstStyle/>
          <a:p>
            <a:fld id="{CFF5F84C-8CC1-4365-8101-BED4BAB9E63E}" type="slidenum">
              <a:rPr lang="en-US" smtClean="0"/>
              <a:t>‹#›</a:t>
            </a:fld>
            <a:endParaRPr lang="en-US"/>
          </a:p>
        </p:txBody>
      </p:sp>
    </p:spTree>
    <p:extLst>
      <p:ext uri="{BB962C8B-B14F-4D97-AF65-F5344CB8AC3E}">
        <p14:creationId xmlns:p14="http://schemas.microsoft.com/office/powerpoint/2010/main" val="24975900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72089-116A-0842-FDA2-A0DAC1A0CA1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1E69AA-11F5-75A4-A860-EF0B67E64E2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799D5-B013-C16A-E8BA-6771B6A0AC44}"/>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D04FA89-9AB6-4033-9135-067016CE078F}" type="datetimeFigureOut">
              <a:rPr lang="en-US" smtClean="0"/>
              <a:t>3/18/2024</a:t>
            </a:fld>
            <a:endParaRPr lang="en-US"/>
          </a:p>
        </p:txBody>
      </p:sp>
      <p:sp>
        <p:nvSpPr>
          <p:cNvPr id="5" name="Footer Placeholder 4">
            <a:extLst>
              <a:ext uri="{FF2B5EF4-FFF2-40B4-BE49-F238E27FC236}">
                <a16:creationId xmlns:a16="http://schemas.microsoft.com/office/drawing/2014/main" id="{DEF65717-A97D-B4D0-C406-FFC491D53E6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1E432F-A563-71D8-F32C-B549A6D4350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FF5F84C-8CC1-4365-8101-BED4BAB9E63E}" type="slidenum">
              <a:rPr lang="en-US" smtClean="0"/>
              <a:t>‹#›</a:t>
            </a:fld>
            <a:endParaRPr lang="en-US"/>
          </a:p>
        </p:txBody>
      </p:sp>
    </p:spTree>
    <p:extLst>
      <p:ext uri="{BB962C8B-B14F-4D97-AF65-F5344CB8AC3E}">
        <p14:creationId xmlns:p14="http://schemas.microsoft.com/office/powerpoint/2010/main" val="219373296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E594E5-1D6A-83BA-FA51-9654FDCF74B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3DF0C04-E9E5-B89C-8F42-0A8C660C6A32}"/>
              </a:ext>
            </a:extLst>
          </p:cNvPr>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07725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CDDFFD-3AC2-C3CB-630D-3BE53E357F9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BAE0FEA-AAE6-1AC5-24F1-C56020B39082}"/>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40187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D152F5-8289-873C-5D0D-2A8C1512909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9060033-01C2-86DA-49A8-FBF7C194B546}"/>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55950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94AB66-B9D9-EDCF-BA7C-AE132727836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57ECED4-4D18-3694-3C86-524C19C79379}"/>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06929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08D59B-9C94-79CB-130D-2EC9307AF55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1B6FF81-195D-3F9A-5703-CA31315B89E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403134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B82596-A0CB-3564-E114-7C5B7F421CA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B9DE27E-2AB8-EBBE-4ACD-64EC32E2B0E0}"/>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91273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BF0BF-2714-8F91-0990-32C72553A76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E519DEB-F1FD-F1CB-59AD-4A4398A9C8B0}"/>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412545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C486828-7E78-2F4C-1DA3-71E9CE1ADF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1B80B75-EF8C-1C5B-3DA1-CD0DBDCBD6D9}"/>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34966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68C5AD-47FD-B8F7-71C1-28CE240121B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014852C-1366-F6BB-B476-50B8DB6ECFF4}"/>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93660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6D87B0-86F0-B599-52F9-945D3EECAD6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C4D6DE7-0CD8-A926-EA89-BE3005445422}"/>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44036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69862E-4BAC-D3BC-3E03-C8523708A62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F87B5C0-CAF2-AB21-237A-87D3A7A0FA8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09398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D0C3FD-9992-59B0-E315-B1559A71156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579A653-8DB5-74E7-59B0-36E50B324DD4}"/>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711534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2F1127-C026-A11C-5126-21B8FE63161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072F2B4-A7AE-7F39-C754-9D6451E4483B}"/>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532677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36EC1B-912F-3CD8-CE42-0B341DE4DD3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A5B5041-EAFD-782F-5B0F-61B29A1AC84F}"/>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9566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1208EE-BCAD-6F4D-C9A9-B3D0A50BEC0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42201C5-6774-1C0F-0051-9E32F2616A7D}"/>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535950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D620F3-F6CE-F553-9065-A443DB6C087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08A9B34-5536-23F3-A0F3-16FACDCB871A}"/>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81422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77B9E5-3436-4270-A4EB-AFE6E648F46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E759D61-27FA-4911-68BC-BF232F7957A6}"/>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75065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68F922-8857-B10F-0FA6-41B2D4E8D24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9265AF0-B2D3-16BF-4A57-8FFAD3E26D3E}"/>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687278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372638-5B60-FA21-C87B-C0CAB6E95CA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0A6B06A-BFCB-A584-6556-546D75849A42}"/>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00678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2DFCF9-D3AC-6571-EC76-23C6E0940B7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C9DB43F-DC0D-25BC-8FE5-0A6E83D4CA62}"/>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89282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0C5F6B-4AF0-6278-4931-6B5946372E6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1ACC663-6D43-B760-522D-246CCD6188A1}"/>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92506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D2C5E18-DDD1-E4C5-BF5B-BCB492F16E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5D15A87-EE08-4D61-AAA4-6D93770C5AF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410311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C3BE67-43AC-6AFA-1925-CD6CBA7F48F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A2FBE32-6C25-F4EB-D522-39DAA0725E70}"/>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571505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8AA713-5F9F-33AA-CEC3-9EDE295D39E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5EBA360-FB7B-6885-E9D2-8A862FCBF35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19864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867A1D-41A3-83A4-D6A3-265ACC5C26D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789F467-5059-4913-6C98-F3ACEC7AEE3E}"/>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70143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6BA4B7-48C8-FC1B-FBCD-792EA845E07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342D021-2A1D-3A4C-95B0-3D4B35755887}"/>
              </a:ext>
            </a:extLst>
          </p:cNvPr>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865212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FBAD1B-A213-7AE3-E2F2-D754D55C09B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583673-9E21-6387-2EAB-29289BFB020E}"/>
              </a:ext>
            </a:extLst>
          </p:cNvPr>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87385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4FB410-4AEB-B8E8-61D5-2A9DFCC7634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5465ED8-3576-238C-1209-0577D17EDB0A}"/>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7321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F0E049-BFC0-7390-235C-C691D534A4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79EB76C-58E2-599F-FD77-7EC7E6BB556B}"/>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98715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916040-A5B3-9B64-67A1-47C7793B92B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6A9F5E7-0569-5BBA-2EB0-C1DA0B0AF2EF}"/>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268327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7A6756-8EAE-8590-346D-7EFB62B64D6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1BF8CEA-03F5-6FC2-1E02-D9B116375B26}"/>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48785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FC1F97-FF6B-CA67-C8E3-0F73374DAD6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805D874-40ED-B0AB-2DE4-333557B3E1F0}"/>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373509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7C54AE-49CF-F20B-0D5A-6C796094C44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DAC19E8-53C0-2A54-70FE-4E24B5612DA7}"/>
              </a:ext>
            </a:extLst>
          </p:cNvPr>
          <p:cNvPicPr/>
          <p:nvPr/>
        </p:nvPicPr>
        <p:blipFill>
          <a:blip r:embed="rId3"/>
          <a:stretch>
            <a:fillRect/>
          </a:stretch>
        </p:blipFill>
        <p:spPr>
          <a:xfrm>
            <a:off x="0" y="0"/>
            <a:ext cx="18288000" cy="10287000"/>
          </a:xfrm>
          <a:prstGeom prst="rect">
            <a:avLst/>
          </a:prstGeom>
        </p:spPr>
      </p:pic>
    </p:spTree>
    <p:extLst>
      <p:ext uri="{BB962C8B-B14F-4D97-AF65-F5344CB8AC3E}">
        <p14:creationId xmlns:p14="http://schemas.microsoft.com/office/powerpoint/2010/main" val="145670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2" ma:contentTypeDescription="Create a new document." ma:contentTypeScope="" ma:versionID="95002cb7cae1dfbde47354aead0c6c6f">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ed46921b5b203f0fd7a35390d5997578"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25AA5F-1B7B-4F26-AE6A-C89EAE865915}">
  <ds:schemaRefs>
    <ds:schemaRef ds:uri="http://schemas.microsoft.com/sharepoint/v3/contenttype/forms"/>
  </ds:schemaRefs>
</ds:datastoreItem>
</file>

<file path=customXml/itemProps2.xml><?xml version="1.0" encoding="utf-8"?>
<ds:datastoreItem xmlns:ds="http://schemas.openxmlformats.org/officeDocument/2006/customXml" ds:itemID="{B0B45EAE-A261-4D79-A0F6-CF5F04793B6D}">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CEE66C-6284-427A-BFE2-12CC7D3CFBB7}">
  <ds:schemaRefs>
    <ds:schemaRef ds:uri="http://schemas.microsoft.com/office/2006/metadata/properties"/>
    <ds:schemaRef ds:uri="http://schemas.openxmlformats.org/package/2006/metadata/core-properties"/>
    <ds:schemaRef ds:uri="http://www.w3.org/XML/1998/namespace"/>
    <ds:schemaRef ds:uri="http://purl.org/dc/terms/"/>
    <ds:schemaRef ds:uri="http://purl.org/dc/dcmitype/"/>
    <ds:schemaRef ds:uri="11ef61ff-1dc9-4ca7-b845-84ac7e98c186"/>
    <ds:schemaRef ds:uri="http://schemas.microsoft.com/office/2006/documentManagement/types"/>
    <ds:schemaRef ds:uri="http://schemas.microsoft.com/office/infopath/2007/PartnerControls"/>
    <ds:schemaRef ds:uri="e129a00c-9292-4451-9308-ea75f7972fd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TotalTime>
  <Words>4647</Words>
  <Application>Microsoft Office PowerPoint</Application>
  <PresentationFormat>Custom</PresentationFormat>
  <Paragraphs>260</Paragraphs>
  <Slides>33</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Basics of Skin Cancer</dc:title>
  <dc:creator>Danielle Petri</dc:creator>
  <cp:lastModifiedBy>Talia Henkle</cp:lastModifiedBy>
  <cp:revision>2</cp:revision>
  <dcterms:created xsi:type="dcterms:W3CDTF">2024-02-23T14:04:47Z</dcterms:created>
  <dcterms:modified xsi:type="dcterms:W3CDTF">2024-03-18T16:19:39Z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