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handoutMasterIdLst>
    <p:handoutMasterId r:id="rId27"/>
  </p:handoutMasterIdLst>
  <p:sldIdLst>
    <p:sldId id="300" r:id="rId3"/>
    <p:sldId id="301" r:id="rId4"/>
    <p:sldId id="302" r:id="rId5"/>
    <p:sldId id="303" r:id="rId6"/>
    <p:sldId id="304" r:id="rId7"/>
    <p:sldId id="306" r:id="rId8"/>
    <p:sldId id="307" r:id="rId9"/>
    <p:sldId id="308" r:id="rId10"/>
    <p:sldId id="309" r:id="rId11"/>
    <p:sldId id="305"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2B"/>
    <a:srgbClr val="DFF6F9"/>
    <a:srgbClr val="D7ECF5"/>
    <a:srgbClr val="BFE0EF"/>
    <a:srgbClr val="CCFFFF"/>
    <a:srgbClr val="F99E0B"/>
    <a:srgbClr val="DDA405"/>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6" autoAdjust="0"/>
    <p:restoredTop sz="81882" autoAdjust="0"/>
  </p:normalViewPr>
  <p:slideViewPr>
    <p:cSldViewPr>
      <p:cViewPr varScale="1">
        <p:scale>
          <a:sx n="77" d="100"/>
          <a:sy n="77" d="100"/>
        </p:scale>
        <p:origin x="49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55825416-AD49-407E-A90D-88809CB2269F}" type="datetimeFigureOut">
              <a:rPr lang="en-US" smtClean="0"/>
              <a:t>12/20/2019</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DAA84698-A4F2-499E-A5D0-D7E07E51AAE1}" type="slidenum">
              <a:rPr lang="en-US" smtClean="0"/>
              <a:t>‹#›</a:t>
            </a:fld>
            <a:endParaRPr lang="en-US"/>
          </a:p>
        </p:txBody>
      </p:sp>
    </p:spTree>
    <p:extLst>
      <p:ext uri="{BB962C8B-B14F-4D97-AF65-F5344CB8AC3E}">
        <p14:creationId xmlns:p14="http://schemas.microsoft.com/office/powerpoint/2010/main" val="4031305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2"/>
            <a:ext cx="3037840" cy="464820"/>
          </a:xfrm>
          <a:prstGeom prst="rect">
            <a:avLst/>
          </a:prstGeom>
        </p:spPr>
        <p:txBody>
          <a:bodyPr vert="horz" lIns="92757" tIns="46378" rIns="92757" bIns="46378" rtlCol="0"/>
          <a:lstStyle>
            <a:lvl1pPr algn="r">
              <a:defRPr sz="1200"/>
            </a:lvl1pPr>
          </a:lstStyle>
          <a:p>
            <a:fld id="{751BA709-1289-4E8C-A111-21C4F8AE44D9}" type="datetimeFigureOut">
              <a:rPr lang="en-US" smtClean="0"/>
              <a:t>12/20/2019</a:t>
            </a:fld>
            <a:endParaRPr lang="en-US"/>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2757" tIns="46378" rIns="92757" bIns="46378" rtlCol="0" anchor="b"/>
          <a:lstStyle>
            <a:lvl1pPr algn="r">
              <a:defRPr sz="1200"/>
            </a:lvl1pPr>
          </a:lstStyle>
          <a:p>
            <a:fld id="{C558FBC8-68AC-4537-9557-BDADA77036B2}" type="slidenum">
              <a:rPr lang="en-US" smtClean="0"/>
              <a:t>‹#›</a:t>
            </a:fld>
            <a:endParaRPr lang="en-US"/>
          </a:p>
        </p:txBody>
      </p:sp>
    </p:spTree>
    <p:extLst>
      <p:ext uri="{BB962C8B-B14F-4D97-AF65-F5344CB8AC3E}">
        <p14:creationId xmlns:p14="http://schemas.microsoft.com/office/powerpoint/2010/main" val="347302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pitchFamily="34" charset="-128"/>
                <a:cs typeface="Arial" panose="020B0604020202020204" pitchFamily="34" charset="0"/>
              </a:rPr>
              <a:t>It is estimated that more than </a:t>
            </a:r>
            <a:r>
              <a:rPr lang="en-US" baseline="0" dirty="0">
                <a:latin typeface="Arial" panose="020B0604020202020204" pitchFamily="34" charset="0"/>
                <a:ea typeface="ＭＳ Ｐゴシック" pitchFamily="34" charset="-128"/>
                <a:cs typeface="Arial" panose="020B0604020202020204" pitchFamily="34" charset="0"/>
              </a:rPr>
              <a:t>1.8</a:t>
            </a:r>
            <a:r>
              <a:rPr lang="en-US" dirty="0">
                <a:latin typeface="Arial" panose="020B0604020202020204" pitchFamily="34" charset="0"/>
                <a:ea typeface="ＭＳ Ｐゴシック" pitchFamily="34" charset="-128"/>
                <a:cs typeface="Arial" panose="020B0604020202020204" pitchFamily="34" charset="0"/>
              </a:rPr>
              <a:t> million new cases of cancer will be diagnosed in 2020. Prostate cancer is the</a:t>
            </a:r>
            <a:r>
              <a:rPr lang="en-US" baseline="0" dirty="0">
                <a:latin typeface="Arial" panose="020B0604020202020204" pitchFamily="34" charset="0"/>
                <a:ea typeface="ＭＳ Ｐゴシック" pitchFamily="34" charset="-128"/>
                <a:cs typeface="Arial" panose="020B0604020202020204" pitchFamily="34" charset="0"/>
              </a:rPr>
              <a:t> most common cancer among males </a:t>
            </a:r>
            <a:r>
              <a:rPr lang="en-US" dirty="0">
                <a:latin typeface="Arial" panose="020B0604020202020204" pitchFamily="34" charset="0"/>
                <a:ea typeface="ＭＳ Ｐゴシック" pitchFamily="34" charset="-128"/>
                <a:cs typeface="Arial" panose="020B0604020202020204" pitchFamily="34" charset="0"/>
              </a:rPr>
              <a:t>(21%), followed by lung (13%) and colorectal (9%) cancers. Among</a:t>
            </a:r>
            <a:r>
              <a:rPr lang="en-US" baseline="0" dirty="0">
                <a:latin typeface="Arial" panose="020B0604020202020204" pitchFamily="34" charset="0"/>
                <a:ea typeface="ＭＳ Ｐゴシック" pitchFamily="34" charset="-128"/>
                <a:cs typeface="Arial" panose="020B0604020202020204" pitchFamily="34" charset="0"/>
              </a:rPr>
              <a:t> </a:t>
            </a:r>
            <a:r>
              <a:rPr lang="en-US" dirty="0">
                <a:latin typeface="Arial" panose="020B0604020202020204" pitchFamily="34" charset="0"/>
                <a:ea typeface="ＭＳ Ｐゴシック" pitchFamily="34" charset="-128"/>
                <a:cs typeface="Arial" panose="020B0604020202020204" pitchFamily="34" charset="0"/>
              </a:rPr>
              <a:t>females, breast (30%), lung (12%), and colorectal (8%) cancers are the most common. </a:t>
            </a:r>
          </a:p>
          <a:p>
            <a:pPr eaLnBrk="1" hangingPunct="1"/>
            <a:endParaRPr lang="en-US" dirty="0">
              <a:latin typeface="Arial" panose="020B0604020202020204" pitchFamily="34" charset="0"/>
              <a:cs typeface="Arial" panose="020B0604020202020204" pitchFamily="34" charset="0"/>
            </a:endParaRPr>
          </a:p>
          <a:p>
            <a:pPr eaLnBrk="1" hangingPunct="1"/>
            <a:r>
              <a:rPr lang="en-US" dirty="0">
                <a:latin typeface="Arial" panose="020B0604020202020204" pitchFamily="34" charset="0"/>
                <a:cs typeface="Arial" panose="020B0604020202020204" pitchFamily="34" charset="0"/>
              </a:rPr>
              <a:t>Rankings</a:t>
            </a:r>
            <a:r>
              <a:rPr lang="en-US" baseline="0" dirty="0">
                <a:latin typeface="Arial" panose="020B0604020202020204" pitchFamily="34" charset="0"/>
                <a:cs typeface="Arial" panose="020B0604020202020204" pitchFamily="34" charset="0"/>
              </a:rPr>
              <a:t> based on estimates should be interpreted with caution because they are model-based projections.</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558FBC8-68AC-4537-9557-BDADA77036B2}" type="slidenum">
              <a:rPr lang="en-US" smtClean="0"/>
              <a:t>2</a:t>
            </a:fld>
            <a:endParaRPr lang="en-US"/>
          </a:p>
        </p:txBody>
      </p:sp>
    </p:spTree>
    <p:extLst>
      <p:ext uri="{BB962C8B-B14F-4D97-AF65-F5344CB8AC3E}">
        <p14:creationId xmlns:p14="http://schemas.microsoft.com/office/powerpoint/2010/main" val="2588546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While gains in </a:t>
            </a:r>
            <a:r>
              <a:rPr lang="en-US" b="0" dirty="0">
                <a:latin typeface="Arial" pitchFamily="34" charset="0"/>
                <a:ea typeface="ＭＳ Ｐゴシック" pitchFamily="34" charset="-128"/>
                <a:cs typeface="Times New Roman" pitchFamily="18" charset="0"/>
              </a:rPr>
              <a:t>survival have occurred for both whites and blacks, blacks</a:t>
            </a:r>
            <a:r>
              <a:rPr lang="en-US" b="0" baseline="0" dirty="0">
                <a:latin typeface="Arial" pitchFamily="34" charset="0"/>
                <a:ea typeface="ＭＳ Ｐゴシック" pitchFamily="34" charset="-128"/>
                <a:cs typeface="Times New Roman" pitchFamily="18" charset="0"/>
              </a:rPr>
              <a:t> continue to </a:t>
            </a:r>
            <a:r>
              <a:rPr lang="en-US" b="0" dirty="0">
                <a:latin typeface="Arial" pitchFamily="34" charset="0"/>
                <a:ea typeface="ＭＳ Ｐゴシック" pitchFamily="34" charset="-128"/>
                <a:cs typeface="Times New Roman" pitchFamily="18" charset="0"/>
              </a:rPr>
              <a:t>have lower survival rates than whites for most cancer types. The largest differences are for cancers of the oral cavity and uterine</a:t>
            </a:r>
            <a:r>
              <a:rPr lang="en-US" b="0" baseline="0" dirty="0">
                <a:latin typeface="Arial" pitchFamily="34" charset="0"/>
                <a:ea typeface="ＭＳ Ｐゴシック" pitchFamily="34" charset="-128"/>
                <a:cs typeface="Times New Roman" pitchFamily="18" charset="0"/>
              </a:rPr>
              <a:t> corpus</a:t>
            </a:r>
            <a:r>
              <a:rPr lang="en-US" b="0" dirty="0">
                <a:latin typeface="Arial" pitchFamily="34" charset="0"/>
                <a:ea typeface="ＭＳ Ｐゴシック" pitchFamily="34" charset="-128"/>
                <a:cs typeface="Times New Roman" pitchFamily="18" charset="0"/>
              </a:rPr>
              <a:t>. Factors</a:t>
            </a:r>
            <a:r>
              <a:rPr lang="en-US" b="0" baseline="0" dirty="0">
                <a:latin typeface="Arial" pitchFamily="34" charset="0"/>
                <a:ea typeface="ＭＳ Ｐゴシック" pitchFamily="34" charset="-128"/>
                <a:cs typeface="Times New Roman" pitchFamily="18" charset="0"/>
              </a:rPr>
              <a:t> that contribute to racial disparities in survival include a later stage of diagnosis among blacks, as well as a lower likelihood of receiving high quality treatment</a:t>
            </a:r>
            <a:r>
              <a:rPr lang="en-US" b="0" dirty="0">
                <a:latin typeface="Arial" pitchFamily="34" charset="0"/>
                <a:ea typeface="ＭＳ Ｐゴシック" pitchFamily="34" charset="-128"/>
                <a:cs typeface="Times New Roman" pitchFamily="18" charset="0"/>
              </a:rPr>
              <a:t>. Additional factors include differences in tumor characteristics and differences in</a:t>
            </a:r>
            <a:r>
              <a:rPr lang="en-US" b="0" baseline="0" dirty="0">
                <a:latin typeface="Arial" pitchFamily="34" charset="0"/>
                <a:ea typeface="ＭＳ Ｐゴシック" pitchFamily="34" charset="-128"/>
                <a:cs typeface="Times New Roman" pitchFamily="18" charset="0"/>
              </a:rPr>
              <a:t> the prevalence of comorbidities (other health conditions)</a:t>
            </a:r>
            <a:r>
              <a:rPr lang="en-US" b="0" dirty="0">
                <a:latin typeface="Arial" pitchFamily="34" charset="0"/>
                <a:ea typeface="ＭＳ Ｐゴシック" pitchFamily="34" charset="-128"/>
                <a:cs typeface="Times New Roman" pitchFamily="18" charset="0"/>
              </a:rPr>
              <a:t>.</a:t>
            </a:r>
            <a:r>
              <a:rPr lang="en-US" b="0" dirty="0">
                <a:latin typeface="Arial" pitchFamily="34" charset="0"/>
                <a:ea typeface="ＭＳ Ｐゴシック" pitchFamily="34" charset="-128"/>
              </a:rPr>
              <a:t> </a:t>
            </a:r>
          </a:p>
          <a:p>
            <a:endParaRPr lang="en-US" dirty="0"/>
          </a:p>
        </p:txBody>
      </p:sp>
      <p:sp>
        <p:nvSpPr>
          <p:cNvPr id="4" name="Slide Number Placeholder 3"/>
          <p:cNvSpPr>
            <a:spLocks noGrp="1"/>
          </p:cNvSpPr>
          <p:nvPr>
            <p:ph type="sldNum" sz="quarter" idx="5"/>
          </p:nvPr>
        </p:nvSpPr>
        <p:spPr/>
        <p:txBody>
          <a:bodyPr/>
          <a:lstStyle/>
          <a:p>
            <a:fld id="{C558FBC8-68AC-4537-9557-BDADA77036B2}" type="slidenum">
              <a:rPr lang="en-US" smtClean="0"/>
              <a:t>11</a:t>
            </a:fld>
            <a:endParaRPr lang="en-US"/>
          </a:p>
        </p:txBody>
      </p:sp>
    </p:spTree>
    <p:extLst>
      <p:ext uri="{BB962C8B-B14F-4D97-AF65-F5344CB8AC3E}">
        <p14:creationId xmlns:p14="http://schemas.microsoft.com/office/powerpoint/2010/main" val="3983346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Now we will turn our attention to cancer mortality. </a:t>
            </a:r>
            <a:r>
              <a:rPr lang="en-US" dirty="0">
                <a:latin typeface="Arial" pitchFamily="34" charset="0"/>
                <a:ea typeface="ＭＳ Ｐゴシック" pitchFamily="34" charset="-128"/>
              </a:rPr>
              <a:t>Lung cancer is by far the</a:t>
            </a:r>
            <a:r>
              <a:rPr lang="en-US" baseline="0" dirty="0">
                <a:latin typeface="Arial" pitchFamily="34" charset="0"/>
                <a:ea typeface="ＭＳ Ｐゴシック" pitchFamily="34" charset="-128"/>
              </a:rPr>
              <a:t> leading cause of cancer death</a:t>
            </a:r>
            <a:r>
              <a:rPr lang="en-US" dirty="0">
                <a:latin typeface="Arial" pitchFamily="34" charset="0"/>
                <a:ea typeface="ＭＳ Ｐゴシック" pitchFamily="34" charset="-128"/>
              </a:rPr>
              <a:t> among males (23%), followed by prostate (10%) and colorectal (9%)</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cancers. Among</a:t>
            </a:r>
            <a:r>
              <a:rPr lang="en-US" baseline="0" dirty="0">
                <a:latin typeface="Arial" pitchFamily="34" charset="0"/>
                <a:ea typeface="ＭＳ Ｐゴシック" pitchFamily="34" charset="-128"/>
              </a:rPr>
              <a:t> females</a:t>
            </a:r>
            <a:r>
              <a:rPr lang="en-US" dirty="0">
                <a:latin typeface="Arial" pitchFamily="34" charset="0"/>
                <a:ea typeface="ＭＳ Ｐゴシック" pitchFamily="34" charset="-128"/>
              </a:rPr>
              <a:t>, lung (22%), breast (15%), and colorectal (9%) cancers are the leading causes of cancer death. </a:t>
            </a:r>
          </a:p>
          <a:p>
            <a:endParaRPr lang="en-US" dirty="0"/>
          </a:p>
        </p:txBody>
      </p:sp>
      <p:sp>
        <p:nvSpPr>
          <p:cNvPr id="4" name="Slide Number Placeholder 3"/>
          <p:cNvSpPr>
            <a:spLocks noGrp="1"/>
          </p:cNvSpPr>
          <p:nvPr>
            <p:ph type="sldNum" sz="quarter" idx="5"/>
          </p:nvPr>
        </p:nvSpPr>
        <p:spPr/>
        <p:txBody>
          <a:bodyPr/>
          <a:lstStyle/>
          <a:p>
            <a:fld id="{C558FBC8-68AC-4537-9557-BDADA77036B2}" type="slidenum">
              <a:rPr lang="en-US" smtClean="0"/>
              <a:t>12</a:t>
            </a:fld>
            <a:endParaRPr lang="en-US"/>
          </a:p>
        </p:txBody>
      </p:sp>
    </p:spTree>
    <p:extLst>
      <p:ext uri="{BB962C8B-B14F-4D97-AF65-F5344CB8AC3E}">
        <p14:creationId xmlns:p14="http://schemas.microsoft.com/office/powerpoint/2010/main" val="424922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Cancer</a:t>
            </a:r>
            <a:r>
              <a:rPr lang="en-US" baseline="0" dirty="0">
                <a:latin typeface="Arial" pitchFamily="34" charset="0"/>
                <a:ea typeface="ＭＳ Ｐゴシック" pitchFamily="34" charset="-128"/>
                <a:cs typeface="Times New Roman" pitchFamily="18" charset="0"/>
              </a:rPr>
              <a:t> death rates have been declining in males and females since the early 1990s. From 1991 to 2017, the combined death rate dropped 29%. Over the past 10 years (2008 to 2017), the death rate for all cancers combined decreased annually by about 1.4% in females and 1.8% in males. </a:t>
            </a:r>
            <a:endParaRPr lang="en-US" dirty="0">
              <a:latin typeface="Arial" pitchFamily="34" charset="0"/>
              <a:ea typeface="ＭＳ Ｐゴシック" pitchFamily="34" charset="-128"/>
            </a:endParaRP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C558FBC8-68AC-4537-9557-BDADA77036B2}" type="slidenum">
              <a:rPr lang="en-US" smtClean="0"/>
              <a:t>13</a:t>
            </a:fld>
            <a:endParaRPr lang="en-US"/>
          </a:p>
        </p:txBody>
      </p:sp>
    </p:spTree>
    <p:extLst>
      <p:ext uri="{BB962C8B-B14F-4D97-AF65-F5344CB8AC3E}">
        <p14:creationId xmlns:p14="http://schemas.microsoft.com/office/powerpoint/2010/main" val="152117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Prior to 1990, most of the increase in the male cancer </a:t>
            </a:r>
            <a:r>
              <a:rPr lang="en-US" b="0" dirty="0">
                <a:latin typeface="Arial" pitchFamily="34" charset="0"/>
                <a:ea typeface="ＭＳ Ｐゴシック" pitchFamily="34" charset="-128"/>
                <a:cs typeface="Times New Roman" pitchFamily="18" charset="0"/>
              </a:rPr>
              <a:t>death rate was caused by the rapid increase in lung cancer deaths due to the tobacco epidemic.  In the past decade, however, the lung cancer death rate has declined more rapidly (3.8% per year) than for any other cancer. The death rate for stomach cancer, which was the leading cause of cancer death among males early in the 20</a:t>
            </a:r>
            <a:r>
              <a:rPr lang="en-US" b="0" baseline="30000" dirty="0">
                <a:latin typeface="Arial" pitchFamily="34" charset="0"/>
                <a:ea typeface="ＭＳ Ｐゴシック" pitchFamily="34" charset="-128"/>
                <a:cs typeface="Times New Roman" pitchFamily="18" charset="0"/>
              </a:rPr>
              <a:t>th</a:t>
            </a:r>
            <a:r>
              <a:rPr lang="en-US" b="0" dirty="0">
                <a:latin typeface="Arial" pitchFamily="34" charset="0"/>
                <a:ea typeface="ＭＳ Ｐゴシック" pitchFamily="34" charset="-128"/>
                <a:cs typeface="Times New Roman" pitchFamily="18" charset="0"/>
              </a:rPr>
              <a:t> century, has decreased by more</a:t>
            </a:r>
            <a:r>
              <a:rPr lang="en-US" b="0" baseline="0" dirty="0">
                <a:latin typeface="Arial" pitchFamily="34" charset="0"/>
                <a:ea typeface="ＭＳ Ｐゴシック" pitchFamily="34" charset="-128"/>
                <a:cs typeface="Times New Roman" pitchFamily="18" charset="0"/>
              </a:rPr>
              <a:t> </a:t>
            </a:r>
            <a:r>
              <a:rPr lang="en-US" baseline="0" dirty="0">
                <a:latin typeface="Arial" pitchFamily="34" charset="0"/>
                <a:ea typeface="ＭＳ Ｐゴシック" pitchFamily="34" charset="-128"/>
                <a:cs typeface="Times New Roman" pitchFamily="18" charset="0"/>
              </a:rPr>
              <a:t>than </a:t>
            </a:r>
            <a:r>
              <a:rPr lang="en-US" dirty="0">
                <a:latin typeface="Arial" pitchFamily="34" charset="0"/>
                <a:ea typeface="ＭＳ Ｐゴシック" pitchFamily="34" charset="-128"/>
                <a:cs typeface="Times New Roman" pitchFamily="18" charset="0"/>
              </a:rPr>
              <a:t>90% since 1930. Death rates</a:t>
            </a:r>
            <a:r>
              <a:rPr lang="en-US" baseline="0" dirty="0">
                <a:latin typeface="Arial" pitchFamily="34" charset="0"/>
                <a:ea typeface="ＭＳ Ｐゴシック" pitchFamily="34" charset="-128"/>
                <a:cs typeface="Times New Roman" pitchFamily="18" charset="0"/>
              </a:rPr>
              <a:t> for </a:t>
            </a:r>
            <a:r>
              <a:rPr lang="en-US" dirty="0">
                <a:latin typeface="Arial" pitchFamily="34" charset="0"/>
                <a:ea typeface="ＭＳ Ｐゴシック" pitchFamily="34" charset="-128"/>
                <a:cs typeface="Times New Roman" pitchFamily="18" charset="0"/>
              </a:rPr>
              <a:t>colorectal and prostate cancers</a:t>
            </a:r>
            <a:r>
              <a:rPr lang="en-US" baseline="0" dirty="0">
                <a:latin typeface="Arial" pitchFamily="34" charset="0"/>
                <a:ea typeface="ＭＳ Ｐゴシック" pitchFamily="34" charset="-128"/>
                <a:cs typeface="Times New Roman" pitchFamily="18" charset="0"/>
              </a:rPr>
              <a:t> in men began</a:t>
            </a:r>
            <a:r>
              <a:rPr lang="en-US" dirty="0">
                <a:latin typeface="Arial" pitchFamily="34" charset="0"/>
                <a:ea typeface="ＭＳ Ｐゴシック" pitchFamily="34" charset="-128"/>
                <a:cs typeface="Times New Roman" pitchFamily="18" charset="0"/>
              </a:rPr>
              <a:t> declining in the early</a:t>
            </a:r>
            <a:r>
              <a:rPr lang="en-US" baseline="0" dirty="0">
                <a:latin typeface="Arial" pitchFamily="34" charset="0"/>
                <a:ea typeface="ＭＳ Ｐゴシック" pitchFamily="34" charset="-128"/>
                <a:cs typeface="Times New Roman" pitchFamily="18" charset="0"/>
              </a:rPr>
              <a:t> </a:t>
            </a:r>
            <a:r>
              <a:rPr lang="en-US" dirty="0">
                <a:latin typeface="Arial" pitchFamily="34" charset="0"/>
                <a:ea typeface="ＭＳ Ｐゴシック" pitchFamily="34" charset="-128"/>
                <a:cs typeface="Times New Roman" pitchFamily="18" charset="0"/>
              </a:rPr>
              <a:t>1980s and early 1990s, respectively, but declines have slowed (colorectal) and stabilized (prostate) in recent years.</a:t>
            </a:r>
            <a:r>
              <a:rPr lang="en-US" dirty="0">
                <a:latin typeface="Arial" pitchFamily="34" charset="0"/>
                <a:ea typeface="ＭＳ Ｐゴシック" pitchFamily="34" charset="-128"/>
              </a:rPr>
              <a:t> L</a:t>
            </a:r>
            <a:r>
              <a:rPr lang="en-US" baseline="0" dirty="0">
                <a:latin typeface="Arial" pitchFamily="34" charset="0"/>
                <a:ea typeface="ＭＳ Ｐゴシック" pitchFamily="34" charset="-128"/>
              </a:rPr>
              <a:t>iver cancer death rates increased by 2% per year from 2008 to 2017, and death rates for pancreatic cancer have also been increasing slightly.</a:t>
            </a:r>
            <a:endParaRPr lang="en-US" dirty="0">
              <a:latin typeface="Arial" pitchFamily="34" charset="0"/>
              <a:ea typeface="ＭＳ Ｐゴシック" pitchFamily="34" charset="-128"/>
            </a:endParaRP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C558FBC8-68AC-4537-9557-BDADA77036B2}" type="slidenum">
              <a:rPr lang="en-US" smtClean="0"/>
              <a:t>14</a:t>
            </a:fld>
            <a:endParaRPr lang="en-US"/>
          </a:p>
        </p:txBody>
      </p:sp>
    </p:spTree>
    <p:extLst>
      <p:ext uri="{BB962C8B-B14F-4D97-AF65-F5344CB8AC3E}">
        <p14:creationId xmlns:p14="http://schemas.microsoft.com/office/powerpoint/2010/main" val="3776633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The lung cancer death rate in females didn’t begin declining until the early 2000s because of the delay in smoking uptake and cessation in women compared to men. Breast cancer death rates changed little between 1930 and 1989, but decreased by 40% from 1989</a:t>
            </a:r>
            <a:r>
              <a:rPr lang="en-US" baseline="0" dirty="0">
                <a:latin typeface="Arial" pitchFamily="34" charset="0"/>
                <a:ea typeface="ＭＳ Ｐゴシック" pitchFamily="34" charset="-128"/>
                <a:cs typeface="Times New Roman" pitchFamily="18" charset="0"/>
              </a:rPr>
              <a:t> to</a:t>
            </a:r>
            <a:r>
              <a:rPr lang="en-US" dirty="0">
                <a:latin typeface="Arial" pitchFamily="34" charset="0"/>
                <a:ea typeface="ＭＳ Ｐゴシック" pitchFamily="34" charset="-128"/>
                <a:cs typeface="Times New Roman" pitchFamily="18" charset="0"/>
              </a:rPr>
              <a:t> 2017. As in</a:t>
            </a:r>
            <a:r>
              <a:rPr lang="en-US" baseline="0" dirty="0">
                <a:latin typeface="Arial" pitchFamily="34" charset="0"/>
                <a:ea typeface="ＭＳ Ｐゴシック" pitchFamily="34" charset="-128"/>
                <a:cs typeface="Times New Roman" pitchFamily="18" charset="0"/>
              </a:rPr>
              <a:t> males</a:t>
            </a:r>
            <a:r>
              <a:rPr lang="en-US" dirty="0">
                <a:latin typeface="Arial" pitchFamily="34" charset="0"/>
                <a:ea typeface="ＭＳ Ｐゴシック" pitchFamily="34" charset="-128"/>
                <a:cs typeface="Times New Roman" pitchFamily="18" charset="0"/>
              </a:rPr>
              <a:t>, the death rate for stomach cancer</a:t>
            </a:r>
            <a:r>
              <a:rPr lang="en-US" baseline="0" dirty="0">
                <a:latin typeface="Arial" pitchFamily="34" charset="0"/>
                <a:ea typeface="ＭＳ Ｐゴシック" pitchFamily="34" charset="-128"/>
                <a:cs typeface="Times New Roman" pitchFamily="18" charset="0"/>
              </a:rPr>
              <a:t> </a:t>
            </a:r>
            <a:r>
              <a:rPr lang="en-US" dirty="0">
                <a:latin typeface="Arial" pitchFamily="34" charset="0"/>
                <a:ea typeface="ＭＳ Ｐゴシック" pitchFamily="34" charset="-128"/>
                <a:cs typeface="Times New Roman" pitchFamily="18" charset="0"/>
              </a:rPr>
              <a:t>has decreased by more than 90%. Also </a:t>
            </a:r>
            <a:r>
              <a:rPr lang="en-US" dirty="0">
                <a:latin typeface="Arial" pitchFamily="34" charset="0"/>
                <a:ea typeface="ＭＳ Ｐゴシック" pitchFamily="34" charset="-128"/>
                <a:cs typeface="+mn-cs"/>
              </a:rPr>
              <a:t>s</a:t>
            </a:r>
            <a:r>
              <a:rPr lang="en-US" dirty="0">
                <a:latin typeface="Arial" pitchFamily="34" charset="0"/>
                <a:ea typeface="ＭＳ Ｐゴシック" pitchFamily="34" charset="-128"/>
              </a:rPr>
              <a:t>imilar</a:t>
            </a:r>
            <a:r>
              <a:rPr lang="en-US" baseline="0" dirty="0">
                <a:latin typeface="Arial" pitchFamily="34" charset="0"/>
                <a:ea typeface="ＭＳ Ｐゴシック" pitchFamily="34" charset="-128"/>
              </a:rPr>
              <a:t> to males, liver cancer death rates increased from 2008 to 2017 by about 2% annually. </a:t>
            </a:r>
            <a:r>
              <a:rPr lang="en-US" baseline="0" dirty="0">
                <a:latin typeface="Arial" pitchFamily="34" charset="0"/>
                <a:ea typeface="ＭＳ Ｐゴシック" pitchFamily="34" charset="-128"/>
                <a:cs typeface="Times New Roman" pitchFamily="18" charset="0"/>
              </a:rPr>
              <a:t>In contrast to rates in men, c</a:t>
            </a:r>
            <a:r>
              <a:rPr lang="en-US" dirty="0">
                <a:latin typeface="Arial" pitchFamily="34" charset="0"/>
                <a:ea typeface="ＭＳ Ｐゴシック" pitchFamily="34" charset="-128"/>
                <a:cs typeface="Times New Roman" pitchFamily="18" charset="0"/>
              </a:rPr>
              <a:t>olorectal cancer death rates in women have been steadily decreasing since the late 1940s, but declines have similarly slowed in recent years.</a:t>
            </a:r>
            <a:r>
              <a:rPr lang="en-US" dirty="0">
                <a:latin typeface="Arial" pitchFamily="34" charset="0"/>
                <a:ea typeface="ＭＳ Ｐゴシック" pitchFamily="34" charset="-128"/>
              </a:rPr>
              <a:t> </a:t>
            </a:r>
            <a:r>
              <a:rPr lang="en-US" baseline="0" dirty="0">
                <a:latin typeface="Arial" pitchFamily="34" charset="0"/>
                <a:ea typeface="ＭＳ Ｐゴシック" pitchFamily="34" charset="-128"/>
              </a:rPr>
              <a:t>Uterine corpus cancer death rates (shown in the inset) have been increasing since the mid-1990s. </a:t>
            </a:r>
            <a:endParaRPr lang="en-US" dirty="0">
              <a:latin typeface="Arial" pitchFamily="34" charset="0"/>
              <a:ea typeface="ＭＳ Ｐゴシック" pitchFamily="34" charset="-128"/>
            </a:endParaRP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C558FBC8-68AC-4537-9557-BDADA77036B2}" type="slidenum">
              <a:rPr lang="en-US" smtClean="0"/>
              <a:t>15</a:t>
            </a:fld>
            <a:endParaRPr lang="en-US"/>
          </a:p>
        </p:txBody>
      </p:sp>
    </p:spTree>
    <p:extLst>
      <p:ext uri="{BB962C8B-B14F-4D97-AF65-F5344CB8AC3E}">
        <p14:creationId xmlns:p14="http://schemas.microsoft.com/office/powerpoint/2010/main" val="3481234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ea typeface="ＭＳ Ｐゴシック" pitchFamily="34" charset="-128"/>
              </a:rPr>
              <a:t>Cancer death rates are higher among males than among females for every racial and ethnic group. Black males and females have the highest cancer mortality rates and</a:t>
            </a:r>
            <a:r>
              <a:rPr lang="en-US" baseline="0" dirty="0">
                <a:latin typeface="Arial" pitchFamily="34" charset="0"/>
                <a:ea typeface="ＭＳ Ｐゴシック" pitchFamily="34" charset="-128"/>
              </a:rPr>
              <a:t> A</a:t>
            </a:r>
            <a:r>
              <a:rPr lang="en-US" dirty="0">
                <a:latin typeface="Arial" pitchFamily="34" charset="0"/>
                <a:ea typeface="ＭＳ Ｐゴシック" pitchFamily="34" charset="-128"/>
              </a:rPr>
              <a:t>sian</a:t>
            </a:r>
            <a:r>
              <a:rPr lang="en-US" baseline="0" dirty="0">
                <a:latin typeface="Arial" pitchFamily="34" charset="0"/>
                <a:ea typeface="ＭＳ Ｐゴシック" pitchFamily="34" charset="-128"/>
              </a:rPr>
              <a:t>/</a:t>
            </a:r>
            <a:r>
              <a:rPr lang="en-US" dirty="0">
                <a:latin typeface="Arial" pitchFamily="34" charset="0"/>
                <a:ea typeface="ＭＳ Ｐゴシック" pitchFamily="34" charset="-128"/>
              </a:rPr>
              <a:t>Pacific Islanders have the lowest,</a:t>
            </a:r>
            <a:r>
              <a:rPr lang="en-US" baseline="0" dirty="0">
                <a:latin typeface="Arial" pitchFamily="34" charset="0"/>
                <a:ea typeface="ＭＳ Ｐゴシック" pitchFamily="34" charset="-128"/>
              </a:rPr>
              <a:t> </a:t>
            </a:r>
            <a:r>
              <a:rPr lang="en-US" b="0" dirty="0">
                <a:latin typeface="Arial" pitchFamily="34" charset="0"/>
                <a:ea typeface="ＭＳ Ｐゴシック" pitchFamily="34" charset="-128"/>
              </a:rPr>
              <a:t>about</a:t>
            </a:r>
            <a:r>
              <a:rPr lang="en-US" dirty="0">
                <a:latin typeface="Arial" pitchFamily="34" charset="0"/>
                <a:ea typeface="ＭＳ Ｐゴシック" pitchFamily="34" charset="-128"/>
              </a:rPr>
              <a:t> half the rates of</a:t>
            </a:r>
            <a:r>
              <a:rPr lang="en-US" baseline="0" dirty="0">
                <a:latin typeface="Arial" pitchFamily="34" charset="0"/>
                <a:ea typeface="ＭＳ Ｐゴシック" pitchFamily="34" charset="-128"/>
              </a:rPr>
              <a:t> blacks</a:t>
            </a:r>
            <a:r>
              <a:rPr lang="en-US" dirty="0">
                <a:latin typeface="Arial" pitchFamily="34" charset="0"/>
                <a:ea typeface="ＭＳ Ｐゴシック" pitchFamily="34" charset="-128"/>
              </a:rPr>
              <a:t>. </a:t>
            </a:r>
          </a:p>
          <a:p>
            <a:pPr eaLnBrk="1" hangingPunct="1"/>
            <a:endParaRPr lang="en-US" dirty="0">
              <a:latin typeface="Arial" pitchFamily="34" charset="0"/>
              <a:ea typeface="ＭＳ Ｐゴシック" pitchFamily="34" charset="-128"/>
            </a:endParaRPr>
          </a:p>
          <a:p>
            <a:pPr eaLnBrk="1" hangingPunct="1"/>
            <a:r>
              <a:rPr lang="en-US" b="0" dirty="0">
                <a:latin typeface="Arial" pitchFamily="34" charset="0"/>
                <a:ea typeface="ＭＳ Ｐゴシック" pitchFamily="34" charset="-128"/>
              </a:rPr>
              <a:t>It is important to note that these are broadly defined groups within</a:t>
            </a:r>
            <a:r>
              <a:rPr lang="en-US" b="0" baseline="0" dirty="0">
                <a:latin typeface="Arial" pitchFamily="34" charset="0"/>
                <a:ea typeface="ＭＳ Ｐゴシック" pitchFamily="34" charset="-128"/>
              </a:rPr>
              <a:t> which cancer rates vary substantially. In addition, </a:t>
            </a:r>
            <a:r>
              <a:rPr lang="en-US" b="0" dirty="0">
                <a:latin typeface="Arial" pitchFamily="34" charset="0"/>
                <a:ea typeface="ＭＳ Ｐゴシック" pitchFamily="34" charset="-128"/>
              </a:rPr>
              <a:t>rates </a:t>
            </a:r>
            <a:r>
              <a:rPr lang="en-US" dirty="0">
                <a:latin typeface="Arial" pitchFamily="34" charset="0"/>
                <a:ea typeface="ＭＳ Ｐゴシック" pitchFamily="34" charset="-128"/>
              </a:rPr>
              <a:t>for populations other than white and black</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may be underestimated due</a:t>
            </a:r>
            <a:r>
              <a:rPr lang="en-US" baseline="0" dirty="0">
                <a:latin typeface="Arial" pitchFamily="34" charset="0"/>
                <a:ea typeface="ＭＳ Ｐゴシック" pitchFamily="34" charset="-128"/>
              </a:rPr>
              <a:t> to incomplete information on</a:t>
            </a:r>
            <a:r>
              <a:rPr lang="en-US" dirty="0">
                <a:latin typeface="Arial" pitchFamily="34" charset="0"/>
                <a:ea typeface="ＭＳ Ｐゴシック" pitchFamily="34" charset="-128"/>
              </a:rPr>
              <a:t> race/ethnicity in medical records. </a:t>
            </a:r>
          </a:p>
          <a:p>
            <a:endParaRPr lang="en-US" dirty="0"/>
          </a:p>
        </p:txBody>
      </p:sp>
      <p:sp>
        <p:nvSpPr>
          <p:cNvPr id="4" name="Slide Number Placeholder 3"/>
          <p:cNvSpPr>
            <a:spLocks noGrp="1"/>
          </p:cNvSpPr>
          <p:nvPr>
            <p:ph type="sldNum" sz="quarter" idx="5"/>
          </p:nvPr>
        </p:nvSpPr>
        <p:spPr/>
        <p:txBody>
          <a:bodyPr/>
          <a:lstStyle/>
          <a:p>
            <a:fld id="{C558FBC8-68AC-4537-9557-BDADA77036B2}" type="slidenum">
              <a:rPr lang="en-US" smtClean="0"/>
              <a:t>16</a:t>
            </a:fld>
            <a:endParaRPr lang="en-US"/>
          </a:p>
        </p:txBody>
      </p:sp>
    </p:spTree>
    <p:extLst>
      <p:ext uri="{BB962C8B-B14F-4D97-AF65-F5344CB8AC3E}">
        <p14:creationId xmlns:p14="http://schemas.microsoft.com/office/powerpoint/2010/main" val="2037256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a:t>
            </a:r>
            <a:r>
              <a:rPr lang="en-US" sz="1200" kern="1200" dirty="0">
                <a:solidFill>
                  <a:schemeClr val="tx1"/>
                </a:solidFill>
                <a:effectLst/>
                <a:latin typeface="+mn-lt"/>
                <a:ea typeface="+mn-ea"/>
                <a:cs typeface="+mn-cs"/>
              </a:rPr>
              <a:t>he excess risk of cancer death in blacks versus whites dropped from 47% in 1990 to 18% in 2017 among men and from 21% in 1997 to 12% in 2017 among women.</a:t>
            </a:r>
            <a:r>
              <a:rPr lang="en-US" dirty="0">
                <a:latin typeface="Arial" pitchFamily="34" charset="0"/>
                <a:ea typeface="ＭＳ Ｐゴシック" pitchFamily="34" charset="-128"/>
                <a:cs typeface="Times New Roman" pitchFamily="18" charset="0"/>
              </a:rPr>
              <a:t> </a:t>
            </a: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C558FBC8-68AC-4537-9557-BDADA77036B2}" type="slidenum">
              <a:rPr lang="en-US" smtClean="0"/>
              <a:t>17</a:t>
            </a:fld>
            <a:endParaRPr lang="en-US"/>
          </a:p>
        </p:txBody>
      </p:sp>
    </p:spTree>
    <p:extLst>
      <p:ext uri="{BB962C8B-B14F-4D97-AF65-F5344CB8AC3E}">
        <p14:creationId xmlns:p14="http://schemas.microsoft.com/office/powerpoint/2010/main" val="1043988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Since 1991, there have been more than 2.9 million fewer</a:t>
            </a:r>
            <a:r>
              <a:rPr lang="en-US" baseline="0" dirty="0"/>
              <a:t> </a:t>
            </a:r>
            <a:r>
              <a:rPr lang="en-US" dirty="0"/>
              <a:t>cancer deaths </a:t>
            </a:r>
            <a:r>
              <a:rPr lang="en-US" baseline="0" dirty="0"/>
              <a:t>as a result of 25 years of consistent declines in cancer deaths rates.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558FBC8-68AC-4537-9557-BDADA77036B2}" type="slidenum">
              <a:rPr lang="en-US" smtClean="0"/>
              <a:t>18</a:t>
            </a:fld>
            <a:endParaRPr lang="en-US"/>
          </a:p>
        </p:txBody>
      </p:sp>
    </p:spTree>
    <p:extLst>
      <p:ext uri="{BB962C8B-B14F-4D97-AF65-F5344CB8AC3E}">
        <p14:creationId xmlns:p14="http://schemas.microsoft.com/office/powerpoint/2010/main" val="987028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pitchFamily="34" charset="-128"/>
                <a:cs typeface="Arial" panose="020B0604020202020204" pitchFamily="34" charset="0"/>
              </a:rPr>
              <a:t>The next series of slides present the burden of cancer among children and adolescents in the US. Cancer incidence and mortality trends in children (ages 0 to 14 years) and adolescents (ages</a:t>
            </a:r>
            <a:r>
              <a:rPr lang="en-US" baseline="0" dirty="0">
                <a:latin typeface="Arial" panose="020B0604020202020204" pitchFamily="34" charset="0"/>
                <a:ea typeface="ＭＳ Ｐゴシック" pitchFamily="34" charset="-128"/>
                <a:cs typeface="Arial" panose="020B0604020202020204" pitchFamily="34" charset="0"/>
              </a:rPr>
              <a:t> 15 to 19 years) are very </a:t>
            </a:r>
            <a:r>
              <a:rPr lang="en-US" b="0" baseline="0" dirty="0">
                <a:latin typeface="Arial" panose="020B0604020202020204" pitchFamily="34" charset="0"/>
                <a:ea typeface="ＭＳ Ｐゴシック" pitchFamily="34" charset="-128"/>
                <a:cs typeface="Arial" panose="020B0604020202020204" pitchFamily="34" charset="0"/>
              </a:rPr>
              <a:t>similar. </a:t>
            </a:r>
            <a:r>
              <a:rPr lang="en-US" b="0" dirty="0">
                <a:latin typeface="Arial" panose="020B0604020202020204" pitchFamily="34" charset="0"/>
                <a:ea typeface="ＭＳ Ｐゴシック" pitchFamily="34" charset="-128"/>
                <a:cs typeface="Arial" panose="020B0604020202020204" pitchFamily="34" charset="0"/>
              </a:rPr>
              <a:t>Since 1975, cancer incidence rates among children and adolescent combined have been increasing slightly</a:t>
            </a:r>
            <a:r>
              <a:rPr lang="en-US" b="0" baseline="0" dirty="0">
                <a:latin typeface="Arial" panose="020B0604020202020204" pitchFamily="34" charset="0"/>
                <a:ea typeface="ＭＳ Ｐゴシック" pitchFamily="34" charset="-128"/>
                <a:cs typeface="Arial" panose="020B0604020202020204" pitchFamily="34" charset="0"/>
              </a:rPr>
              <a:t> </a:t>
            </a:r>
            <a:r>
              <a:rPr lang="en-US" b="0" dirty="0">
                <a:latin typeface="Arial" panose="020B0604020202020204" pitchFamily="34" charset="0"/>
                <a:ea typeface="ＭＳ Ｐゴシック" pitchFamily="34" charset="-128"/>
                <a:cs typeface="Arial" panose="020B0604020202020204" pitchFamily="34" charset="0"/>
              </a:rPr>
              <a:t>by about 0.7% per year,</a:t>
            </a:r>
            <a:r>
              <a:rPr lang="en-US" b="0" baseline="0" dirty="0">
                <a:latin typeface="Arial" panose="020B0604020202020204" pitchFamily="34" charset="0"/>
                <a:ea typeface="ＭＳ Ｐゴシック" pitchFamily="34" charset="-128"/>
                <a:cs typeface="Arial" panose="020B0604020202020204" pitchFamily="34" charset="0"/>
              </a:rPr>
              <a:t> while cancer death rates have decreased by more than half.</a:t>
            </a:r>
            <a:r>
              <a:rPr lang="en-US" b="0" dirty="0">
                <a:latin typeface="Arial" panose="020B0604020202020204" pitchFamily="34" charset="0"/>
                <a:ea typeface="ＭＳ Ｐゴシック" pitchFamily="34" charset="-128"/>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ea typeface="ＭＳ Ｐゴシック" pitchFamily="34"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Among children and adolescents combined (ages 0 to 19 years), brain cancer has surpassed leukemia as the leading cause of cancer death. Although treatment options have improved for both cancers, therapeutic advances for leukemia have been particularly dramatic. From 1975 to 2017, the death rate in this age group declined by about 70% for leukemia compared with about 30% for tumors of the brain and other nervous system.</a:t>
            </a:r>
          </a:p>
          <a:p>
            <a:endParaRPr lang="en-US" dirty="0"/>
          </a:p>
        </p:txBody>
      </p:sp>
      <p:sp>
        <p:nvSpPr>
          <p:cNvPr id="4" name="Slide Number Placeholder 3"/>
          <p:cNvSpPr>
            <a:spLocks noGrp="1"/>
          </p:cNvSpPr>
          <p:nvPr>
            <p:ph type="sldNum" sz="quarter" idx="5"/>
          </p:nvPr>
        </p:nvSpPr>
        <p:spPr/>
        <p:txBody>
          <a:bodyPr/>
          <a:lstStyle/>
          <a:p>
            <a:fld id="{C558FBC8-68AC-4537-9557-BDADA77036B2}" type="slidenum">
              <a:rPr lang="en-US" smtClean="0"/>
              <a:t>19</a:t>
            </a:fld>
            <a:endParaRPr lang="en-US"/>
          </a:p>
        </p:txBody>
      </p:sp>
    </p:spTree>
    <p:extLst>
      <p:ext uri="{BB962C8B-B14F-4D97-AF65-F5344CB8AC3E}">
        <p14:creationId xmlns:p14="http://schemas.microsoft.com/office/powerpoint/2010/main" val="2963107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This slide shows cancer incidence rates in children (ages 0-14 years) and adolescents (ages 15-19 years) by cancer type according to the International Classification of Childhood Cancers. This system is more appropriate for children because it categorizes cancers based on a combination of both histology (microscopic structure) and tumor location, rather than location alone. Leukemia accounts for 28% of all cancers diagnosed in children, but just 13% of cancers diagnosed in adolescents.</a:t>
            </a:r>
          </a:p>
          <a:p>
            <a:endParaRPr lang="en-US" baseline="0"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Cancer registries were mandated</a:t>
            </a:r>
            <a:r>
              <a:rPr lang="en-US" baseline="0" dirty="0">
                <a:solidFill>
                  <a:schemeClr val="tx1"/>
                </a:solidFill>
                <a:latin typeface="Arial" panose="020B0604020202020204" pitchFamily="34" charset="0"/>
                <a:cs typeface="Arial" panose="020B0604020202020204" pitchFamily="34" charset="0"/>
              </a:rPr>
              <a:t> by law to begin reporting benign and borderline malignant brain and central nervous system tumors on January 1, 2004. Reporting was expanded to include these cancers because benign tumors cause disruption to normal function similar to malignant tumors and because the prognosis for benign and malignant tumors is often similar. During 2012-2016, </a:t>
            </a:r>
            <a:r>
              <a:rPr lang="en-US" strike="noStrike" baseline="0" dirty="0">
                <a:solidFill>
                  <a:schemeClr val="tx1"/>
                </a:solidFill>
                <a:latin typeface="Arial" panose="020B0604020202020204" pitchFamily="34" charset="0"/>
                <a:cs typeface="Arial" panose="020B0604020202020204" pitchFamily="34" charset="0"/>
              </a:rPr>
              <a:t>approximately one-quarter of all brain tumors diagnosed in children and more than one-half of those in adolescents were benign or borderline malignant.</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558FBC8-68AC-4537-9557-BDADA77036B2}" type="slidenum">
              <a:rPr lang="en-US" smtClean="0"/>
              <a:t>20</a:t>
            </a:fld>
            <a:endParaRPr lang="en-US"/>
          </a:p>
        </p:txBody>
      </p:sp>
    </p:spTree>
    <p:extLst>
      <p:ext uri="{BB962C8B-B14F-4D97-AF65-F5344CB8AC3E}">
        <p14:creationId xmlns:p14="http://schemas.microsoft.com/office/powerpoint/2010/main" val="3501654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Arial" pitchFamily="34" charset="0"/>
                <a:ea typeface="ＭＳ Ｐゴシック" pitchFamily="34" charset="-128"/>
                <a:cs typeface="Times New Roman" pitchFamily="18" charset="0"/>
              </a:rPr>
              <a:t>This slide shows trends in cancer incidence rates for all sites combined from 1975</a:t>
            </a:r>
            <a:r>
              <a:rPr lang="en-US" baseline="0" dirty="0">
                <a:solidFill>
                  <a:schemeClr val="tx1"/>
                </a:solidFill>
                <a:latin typeface="Arial" pitchFamily="34" charset="0"/>
                <a:ea typeface="ＭＳ Ｐゴシック" pitchFamily="34" charset="-128"/>
                <a:cs typeface="Times New Roman" pitchFamily="18" charset="0"/>
              </a:rPr>
              <a:t> to </a:t>
            </a:r>
            <a:r>
              <a:rPr lang="en-US" dirty="0">
                <a:solidFill>
                  <a:schemeClr val="tx1"/>
                </a:solidFill>
                <a:latin typeface="Arial" pitchFamily="34" charset="0"/>
                <a:ea typeface="ＭＳ Ｐゴシック" pitchFamily="34" charset="-128"/>
                <a:cs typeface="Times New Roman" pitchFamily="18" charset="0"/>
              </a:rPr>
              <a:t>2016. The current average annual cancer incidence rate (2012-2016) is 16% higher in men than in women</a:t>
            </a:r>
            <a:r>
              <a:rPr lang="en-US" baseline="0" dirty="0">
                <a:solidFill>
                  <a:schemeClr val="tx1"/>
                </a:solidFill>
                <a:latin typeface="Arial" pitchFamily="34" charset="0"/>
                <a:ea typeface="ＭＳ Ｐゴシック" pitchFamily="34" charset="-128"/>
                <a:cs typeface="Times New Roman" pitchFamily="18" charset="0"/>
              </a:rPr>
              <a:t>.</a:t>
            </a:r>
            <a:r>
              <a:rPr lang="en-US" dirty="0">
                <a:solidFill>
                  <a:schemeClr val="tx1"/>
                </a:solidFill>
                <a:latin typeface="Arial" pitchFamily="34" charset="0"/>
                <a:ea typeface="ＭＳ Ｐゴシック" pitchFamily="34" charset="-128"/>
                <a:cs typeface="Times New Roman" pitchFamily="18" charset="0"/>
              </a:rPr>
              <a:t> The reasons for this are not well understood, but likely</a:t>
            </a:r>
            <a:r>
              <a:rPr lang="en-US" baseline="0" dirty="0">
                <a:solidFill>
                  <a:schemeClr val="tx1"/>
                </a:solidFill>
                <a:latin typeface="Arial" pitchFamily="34" charset="0"/>
                <a:ea typeface="ＭＳ Ｐゴシック" pitchFamily="34" charset="-128"/>
                <a:cs typeface="Times New Roman" pitchFamily="18" charset="0"/>
              </a:rPr>
              <a:t> reflect differences in environmental and hormonal exposures. During the most recent 10 years of data, </a:t>
            </a:r>
            <a:r>
              <a:rPr lang="en-US" sz="1200" b="0" i="0" u="none" strike="noStrike" kern="1200" baseline="0" dirty="0">
                <a:solidFill>
                  <a:schemeClr val="tx1"/>
                </a:solidFill>
                <a:latin typeface="+mn-lt"/>
                <a:ea typeface="+mn-ea"/>
                <a:cs typeface="+mn-cs"/>
              </a:rPr>
              <a:t>the overall cancer incidence rate in men declined rapidly from 2007 to 2014, but stabilized through 2016, reflecting slowing declines for colorectal cancer and stabilizing rates for prostate cancer. The overall cancer incidence rate in women has remained generally stable over the past few decades because lung cancer declines have been offset by a tapering decline for colorectal cancer and increasing or stable rates for breast, thyroid, and uterine corpus cancers, which combined account for 40% of all cancers in women.</a:t>
            </a:r>
          </a:p>
          <a:p>
            <a:endParaRPr lang="en-US" dirty="0">
              <a:solidFill>
                <a:schemeClr val="tx1"/>
              </a:solidFill>
              <a:latin typeface="Arial" pitchFamily="34" charset="0"/>
              <a:ea typeface="ＭＳ Ｐゴシック" pitchFamily="34" charset="-128"/>
              <a:cs typeface="Times New Roman" pitchFamily="18" charset="0"/>
            </a:endParaRPr>
          </a:p>
          <a:p>
            <a:pPr eaLnBrk="1" hangingPunct="1"/>
            <a:r>
              <a:rPr lang="en-US" dirty="0">
                <a:solidFill>
                  <a:schemeClr val="tx1"/>
                </a:solidFill>
                <a:latin typeface="Arial" pitchFamily="34" charset="0"/>
                <a:ea typeface="ＭＳ Ｐゴシック" pitchFamily="34" charset="-128"/>
                <a:cs typeface="Times New Roman" pitchFamily="18" charset="0"/>
              </a:rPr>
              <a:t>The 9 oldest SEER registries represent approximately 9% of the US population and are the source for historic (since 1975) population-based cancer incidence data.</a:t>
            </a:r>
          </a:p>
          <a:p>
            <a:endParaRPr lang="en-US" dirty="0"/>
          </a:p>
        </p:txBody>
      </p:sp>
      <p:sp>
        <p:nvSpPr>
          <p:cNvPr id="4" name="Slide Number Placeholder 3"/>
          <p:cNvSpPr>
            <a:spLocks noGrp="1"/>
          </p:cNvSpPr>
          <p:nvPr>
            <p:ph type="sldNum" sz="quarter" idx="5"/>
          </p:nvPr>
        </p:nvSpPr>
        <p:spPr/>
        <p:txBody>
          <a:bodyPr/>
          <a:lstStyle/>
          <a:p>
            <a:fld id="{C558FBC8-68AC-4537-9557-BDADA77036B2}" type="slidenum">
              <a:rPr lang="en-US" smtClean="0"/>
              <a:t>3</a:t>
            </a:fld>
            <a:endParaRPr lang="en-US"/>
          </a:p>
        </p:txBody>
      </p:sp>
    </p:spTree>
    <p:extLst>
      <p:ext uri="{BB962C8B-B14F-4D97-AF65-F5344CB8AC3E}">
        <p14:creationId xmlns:p14="http://schemas.microsoft.com/office/powerpoint/2010/main" val="1273337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The top causes of cancer death in children and adolescents are brain and other nervous system tumors and leukemia. The reason leukemia has a higher death rate in adolescents than in children,</a:t>
            </a:r>
            <a:r>
              <a:rPr lang="en-US" baseline="0" dirty="0">
                <a:latin typeface="Arial" pitchFamily="34" charset="0"/>
                <a:ea typeface="ＭＳ Ｐゴシック" pitchFamily="34" charset="-128"/>
                <a:cs typeface="Times New Roman" pitchFamily="18" charset="0"/>
              </a:rPr>
              <a:t> despite having a lower incidence rate, is because survival rates for leukemia are higher in children than adolescents. </a:t>
            </a:r>
            <a:endParaRPr lang="en-US" dirty="0"/>
          </a:p>
          <a:p>
            <a:endParaRPr lang="en-US" dirty="0"/>
          </a:p>
        </p:txBody>
      </p:sp>
      <p:sp>
        <p:nvSpPr>
          <p:cNvPr id="4" name="Slide Number Placeholder 3"/>
          <p:cNvSpPr>
            <a:spLocks noGrp="1"/>
          </p:cNvSpPr>
          <p:nvPr>
            <p:ph type="sldNum" sz="quarter" idx="5"/>
          </p:nvPr>
        </p:nvSpPr>
        <p:spPr/>
        <p:txBody>
          <a:bodyPr/>
          <a:lstStyle/>
          <a:p>
            <a:fld id="{C558FBC8-68AC-4537-9557-BDADA77036B2}" type="slidenum">
              <a:rPr lang="en-US" smtClean="0"/>
              <a:t>21</a:t>
            </a:fld>
            <a:endParaRPr lang="en-US"/>
          </a:p>
        </p:txBody>
      </p:sp>
    </p:spTree>
    <p:extLst>
      <p:ext uri="{BB962C8B-B14F-4D97-AF65-F5344CB8AC3E}">
        <p14:creationId xmlns:p14="http://schemas.microsoft.com/office/powerpoint/2010/main" val="3214939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Survival rates are similar for children and adolescents overall, but vary by cancer site.</a:t>
            </a:r>
            <a:r>
              <a:rPr lang="en-US" baseline="0" dirty="0">
                <a:latin typeface="Arial" pitchFamily="34" charset="0"/>
                <a:ea typeface="ＭＳ Ｐゴシック" pitchFamily="34" charset="-128"/>
                <a:cs typeface="Times New Roman" pitchFamily="18" charset="0"/>
              </a:rPr>
              <a:t> For example, the current 5-year relative survival rate for leukemia is 87% for children but only 73% for adolescents. In contrast, survival for brain and other nervous system is lower in children than in adolescents.</a:t>
            </a:r>
            <a:endParaRPr lang="en-US" dirty="0">
              <a:latin typeface="Arial" pitchFamily="34" charset="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itchFamily="34" charset="0"/>
              <a:ea typeface="ＭＳ Ｐゴシック" pitchFamily="34" charset="-128"/>
              <a:cs typeface="Times New Roman" pitchFamily="18" charset="0"/>
            </a:endParaRP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C558FBC8-68AC-4537-9557-BDADA77036B2}" type="slidenum">
              <a:rPr lang="en-US" smtClean="0"/>
              <a:t>22</a:t>
            </a:fld>
            <a:endParaRPr lang="en-US"/>
          </a:p>
        </p:txBody>
      </p:sp>
    </p:spTree>
    <p:extLst>
      <p:ext uri="{BB962C8B-B14F-4D97-AF65-F5344CB8AC3E}">
        <p14:creationId xmlns:p14="http://schemas.microsoft.com/office/powerpoint/2010/main" val="4202194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special section in Cancer Facts &amp; Figure 2020 focuses on cancer occurrence in adolescents </a:t>
            </a:r>
            <a:r>
              <a:rPr lang="en-US" b="0" dirty="0"/>
              <a:t>and young adults ages 15-39 years. </a:t>
            </a:r>
            <a:r>
              <a:rPr lang="en-US" sz="1200" b="0" i="0" u="none" strike="noStrike" kern="1200" baseline="0" dirty="0">
                <a:solidFill>
                  <a:schemeClr val="tx1"/>
                </a:solidFill>
                <a:latin typeface="+mn-lt"/>
                <a:ea typeface="+mn-ea"/>
                <a:cs typeface="+mn-cs"/>
              </a:rPr>
              <a:t>These patients are often grouped with younger or older patient populations in cancer research, which masks important differences in cancer distribution, tumor biology, and survivorship. The most commonly diagnosed cancers in adolescents ages 15-19 are thyroid, Hodgkin lymphoma, and brain. The most common cancers among young adults are thyroid, testicular germ cell tumors, and melanoma of the skin in ages 20-29 years and female breast, thyroid, and melanoma in ages 30-39 years. High overall 5-year relative survival in AYAs for all cancers combined largely reflects the high survival (&gt;94%) for many common AYA cancers and masks lower survival for those for which progress has lagged behind that in children, such as soft tissue sarcoma and leukemia.  </a:t>
            </a:r>
            <a:endParaRPr lang="en-US" b="0" dirty="0"/>
          </a:p>
          <a:p>
            <a:endParaRPr lang="en-US" dirty="0"/>
          </a:p>
        </p:txBody>
      </p:sp>
      <p:sp>
        <p:nvSpPr>
          <p:cNvPr id="4" name="Slide Number Placeholder 3"/>
          <p:cNvSpPr>
            <a:spLocks noGrp="1"/>
          </p:cNvSpPr>
          <p:nvPr>
            <p:ph type="sldNum" sz="quarter" idx="5"/>
          </p:nvPr>
        </p:nvSpPr>
        <p:spPr/>
        <p:txBody>
          <a:bodyPr/>
          <a:lstStyle/>
          <a:p>
            <a:fld id="{C558FBC8-68AC-4537-9557-BDADA77036B2}" type="slidenum">
              <a:rPr lang="en-US" smtClean="0"/>
              <a:t>23</a:t>
            </a:fld>
            <a:endParaRPr lang="en-US"/>
          </a:p>
        </p:txBody>
      </p:sp>
    </p:spTree>
    <p:extLst>
      <p:ext uri="{BB962C8B-B14F-4D97-AF65-F5344CB8AC3E}">
        <p14:creationId xmlns:p14="http://schemas.microsoft.com/office/powerpoint/2010/main" val="2628590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Incidence rates for prostate cancer have changed substantially over the past 20 years, increasing rapidly from 1988 to 1992, declining sharply from 1992 to 1995, and generally decreasing from 2000 to 2014,</a:t>
            </a:r>
            <a:r>
              <a:rPr lang="en-US" baseline="0" dirty="0">
                <a:latin typeface="Arial" pitchFamily="34" charset="0"/>
                <a:ea typeface="ＭＳ Ｐゴシック" pitchFamily="34" charset="-128"/>
                <a:cs typeface="Times New Roman" pitchFamily="18" charset="0"/>
              </a:rPr>
              <a:t> with a marked drop between 2011 and </a:t>
            </a:r>
            <a:r>
              <a:rPr lang="en-US" dirty="0">
                <a:latin typeface="Arial" pitchFamily="34" charset="0"/>
                <a:ea typeface="ＭＳ Ｐゴシック" pitchFamily="34" charset="-128"/>
                <a:cs typeface="Times New Roman" pitchFamily="18" charset="0"/>
              </a:rPr>
              <a:t>2012. This erratic trend primarily reflects changing patterns in the utilization of prostate-specific antigen (PSA) blood testing for the detection of asymptomatic prostate cancer. Declines in incidence rates over the past two decades have accelerated for lung cancer while slowing for colorectal cancer. Incidence rates fo</a:t>
            </a:r>
            <a:r>
              <a:rPr lang="en-US" baseline="0" dirty="0">
                <a:latin typeface="Arial" pitchFamily="34" charset="0"/>
                <a:ea typeface="ＭＳ Ｐゴシック" pitchFamily="34" charset="-128"/>
                <a:cs typeface="Times New Roman" pitchFamily="18" charset="0"/>
              </a:rPr>
              <a:t>r melanoma, liver, and thyroid are increasing. </a:t>
            </a:r>
            <a:endParaRPr lang="en-US" dirty="0">
              <a:latin typeface="Arial" pitchFamily="34" charset="0"/>
              <a:ea typeface="ＭＳ Ｐゴシック" pitchFamily="34" charset="-128"/>
              <a:cs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fld id="{C558FBC8-68AC-4537-9557-BDADA77036B2}" type="slidenum">
              <a:rPr lang="en-US" smtClean="0"/>
              <a:t>4</a:t>
            </a:fld>
            <a:endParaRPr lang="en-US"/>
          </a:p>
        </p:txBody>
      </p:sp>
    </p:spTree>
    <p:extLst>
      <p:ext uri="{BB962C8B-B14F-4D97-AF65-F5344CB8AC3E}">
        <p14:creationId xmlns:p14="http://schemas.microsoft.com/office/powerpoint/2010/main" val="3973128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Breast cancer incidence rates in females have been increasing</a:t>
            </a:r>
            <a:r>
              <a:rPr lang="en-US" baseline="0" dirty="0">
                <a:latin typeface="Arial" pitchFamily="34" charset="0"/>
                <a:ea typeface="ＭＳ Ｐゴシック" pitchFamily="34" charset="-128"/>
                <a:cs typeface="Times New Roman" pitchFamily="18" charset="0"/>
              </a:rPr>
              <a:t> slightly (0.3% per year) over the last 10 years of available data (2007-2016). This trend was preceded by a 7% decline from 2002 to 2003, which is </a:t>
            </a:r>
            <a:r>
              <a:rPr lang="en-US" dirty="0">
                <a:latin typeface="Arial" pitchFamily="34" charset="0"/>
                <a:ea typeface="ＭＳ Ｐゴシック" pitchFamily="34" charset="-128"/>
                <a:cs typeface="Times New Roman" pitchFamily="18" charset="0"/>
              </a:rPr>
              <a:t>primarily attributed to a reduction in use of hormone replacement therapy. Lung cancer rates began to decline in the mid-2000’s after increasing since at least 1975.</a:t>
            </a:r>
            <a:r>
              <a:rPr lang="en-US" baseline="0" dirty="0">
                <a:latin typeface="Arial" pitchFamily="34" charset="0"/>
                <a:ea typeface="ＭＳ Ｐゴシック" pitchFamily="34" charset="-128"/>
                <a:cs typeface="Times New Roman" pitchFamily="18" charset="0"/>
              </a:rPr>
              <a:t> Differences in the lung cancer pattern between males and females reflect differences in smoking pattern</a:t>
            </a:r>
            <a:r>
              <a:rPr lang="en-US" baseline="0" dirty="0">
                <a:highlight>
                  <a:srgbClr val="FFFF00"/>
                </a:highlight>
                <a:latin typeface="Arial" pitchFamily="34" charset="0"/>
                <a:ea typeface="ＭＳ Ｐゴシック" pitchFamily="34" charset="-128"/>
                <a:cs typeface="Times New Roman" pitchFamily="18" charset="0"/>
              </a:rPr>
              <a:t>s</a:t>
            </a:r>
            <a:r>
              <a:rPr lang="en-US" baseline="0" dirty="0">
                <a:latin typeface="Arial" pitchFamily="34" charset="0"/>
                <a:ea typeface="ＭＳ Ｐゴシック" pitchFamily="34" charset="-128"/>
                <a:cs typeface="Times New Roman" pitchFamily="18" charset="0"/>
              </a:rPr>
              <a:t>, including later uptake and slower cessation among women. C</a:t>
            </a:r>
            <a:r>
              <a:rPr lang="en-US" dirty="0">
                <a:latin typeface="Arial" pitchFamily="34" charset="0"/>
                <a:ea typeface="ＭＳ Ｐゴシック" pitchFamily="34" charset="-128"/>
                <a:cs typeface="Times New Roman" pitchFamily="18" charset="0"/>
              </a:rPr>
              <a:t>olorectal cancer</a:t>
            </a:r>
            <a:r>
              <a:rPr lang="en-US" b="0" dirty="0">
                <a:latin typeface="Arial" pitchFamily="34" charset="0"/>
                <a:ea typeface="ＭＳ Ｐゴシック" pitchFamily="34" charset="-128"/>
                <a:cs typeface="Times New Roman" pitchFamily="18" charset="0"/>
              </a:rPr>
              <a:t> incidence</a:t>
            </a:r>
            <a:r>
              <a:rPr lang="en-US" b="0" baseline="0" dirty="0">
                <a:latin typeface="Arial" pitchFamily="34" charset="0"/>
                <a:ea typeface="ＭＳ Ｐゴシック" pitchFamily="34" charset="-128"/>
                <a:cs typeface="Times New Roman" pitchFamily="18" charset="0"/>
              </a:rPr>
              <a:t> </a:t>
            </a:r>
            <a:r>
              <a:rPr lang="en-US" b="0" dirty="0">
                <a:latin typeface="Arial" pitchFamily="34" charset="0"/>
                <a:ea typeface="ＭＳ Ｐゴシック" pitchFamily="34" charset="-128"/>
                <a:cs typeface="Times New Roman" pitchFamily="18" charset="0"/>
              </a:rPr>
              <a:t>rates</a:t>
            </a:r>
            <a:r>
              <a:rPr lang="en-US" b="0" baseline="0" dirty="0">
                <a:latin typeface="Arial" pitchFamily="34" charset="0"/>
                <a:ea typeface="ＭＳ Ｐゴシック" pitchFamily="34" charset="-128"/>
                <a:cs typeface="Times New Roman" pitchFamily="18" charset="0"/>
              </a:rPr>
              <a:t> have been</a:t>
            </a:r>
            <a:r>
              <a:rPr lang="en-US" b="0" dirty="0">
                <a:latin typeface="Arial" pitchFamily="34" charset="0"/>
                <a:ea typeface="ＭＳ Ｐゴシック" pitchFamily="34" charset="-128"/>
                <a:cs typeface="Times New Roman" pitchFamily="18" charset="0"/>
              </a:rPr>
              <a:t> generally declining</a:t>
            </a:r>
            <a:r>
              <a:rPr lang="en-US" b="0" baseline="0" dirty="0">
                <a:latin typeface="Arial" pitchFamily="34" charset="0"/>
                <a:ea typeface="ＭＳ Ｐゴシック" pitchFamily="34" charset="-128"/>
                <a:cs typeface="Times New Roman" pitchFamily="18" charset="0"/>
              </a:rPr>
              <a:t> since the mid-1980s but the decrease has slowed in recent years, similar to the pattern in men. </a:t>
            </a:r>
            <a:r>
              <a:rPr lang="en-US" b="0" dirty="0">
                <a:latin typeface="Arial" pitchFamily="34" charset="0"/>
                <a:ea typeface="ＭＳ Ｐゴシック" pitchFamily="34" charset="-128"/>
                <a:cs typeface="Times New Roman" pitchFamily="18" charset="0"/>
              </a:rPr>
              <a:t>In contrast, incidence rates are increasing for liver</a:t>
            </a:r>
            <a:r>
              <a:rPr lang="en-US" b="0" baseline="0" dirty="0">
                <a:latin typeface="Arial" pitchFamily="34" charset="0"/>
                <a:ea typeface="ＭＳ Ｐゴシック" pitchFamily="34" charset="-128"/>
                <a:cs typeface="Times New Roman" pitchFamily="18" charset="0"/>
              </a:rPr>
              <a:t> and</a:t>
            </a:r>
            <a:r>
              <a:rPr lang="en-US" b="0" dirty="0">
                <a:latin typeface="Arial" pitchFamily="34" charset="0"/>
                <a:ea typeface="ＭＳ Ｐゴシック" pitchFamily="34" charset="-128"/>
                <a:cs typeface="Times New Roman" pitchFamily="18" charset="0"/>
              </a:rPr>
              <a:t> thyroid cancers, although the pace of the increase appears to be slowing for thyroid cancer (particularly among whites)</a:t>
            </a:r>
            <a:r>
              <a:rPr lang="en-US" b="0" baseline="0" dirty="0">
                <a:latin typeface="Arial" pitchFamily="34" charset="0"/>
                <a:ea typeface="ＭＳ Ｐゴシック" pitchFamily="34" charset="-128"/>
                <a:cs typeface="Times New Roman" pitchFamily="18" charset="0"/>
              </a:rPr>
              <a:t>. </a:t>
            </a:r>
            <a:endParaRPr lang="en-US" b="0" dirty="0">
              <a:latin typeface="Arial" pitchFamily="34" charset="0"/>
              <a:ea typeface="ＭＳ Ｐゴシック" pitchFamily="34" charset="-128"/>
              <a:cs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fld id="{C558FBC8-68AC-4537-9557-BDADA77036B2}" type="slidenum">
              <a:rPr lang="en-US" smtClean="0"/>
              <a:t>5</a:t>
            </a:fld>
            <a:endParaRPr lang="en-US"/>
          </a:p>
        </p:txBody>
      </p:sp>
    </p:spTree>
    <p:extLst>
      <p:ext uri="{BB962C8B-B14F-4D97-AF65-F5344CB8AC3E}">
        <p14:creationId xmlns:p14="http://schemas.microsoft.com/office/powerpoint/2010/main" val="365850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ea typeface="ＭＳ Ｐゴシック" pitchFamily="34" charset="-128"/>
              </a:rPr>
              <a:t>Cancer incidence rates are higher in males than in females for</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each racial/</a:t>
            </a:r>
            <a:r>
              <a:rPr lang="en-US" b="0" dirty="0">
                <a:latin typeface="Arial" pitchFamily="34" charset="0"/>
                <a:ea typeface="ＭＳ Ｐゴシック" pitchFamily="34" charset="-128"/>
              </a:rPr>
              <a:t>ethnic population, although rates are very similar in Asian/Pacific Islanders. The highest incidence rates </a:t>
            </a:r>
            <a:r>
              <a:rPr lang="en-US" b="0" baseline="0" dirty="0">
                <a:latin typeface="Arial" pitchFamily="34" charset="0"/>
                <a:ea typeface="ＭＳ Ｐゴシック" pitchFamily="34" charset="-128"/>
              </a:rPr>
              <a:t>are in blacks among males and in whites among females. Asian/Pacific Islanders have the lowest rates in both sexes.</a:t>
            </a:r>
            <a:endParaRPr lang="en-US" b="0"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 </a:t>
            </a:r>
          </a:p>
          <a:p>
            <a:pPr eaLnBrk="1" hangingPunct="1"/>
            <a:r>
              <a:rPr lang="en-US" b="0" dirty="0">
                <a:latin typeface="Arial" pitchFamily="34" charset="0"/>
                <a:ea typeface="ＭＳ Ｐゴシック" pitchFamily="34" charset="-128"/>
              </a:rPr>
              <a:t>It is important to note that these are broadly defined groups within</a:t>
            </a:r>
            <a:r>
              <a:rPr lang="en-US" b="0" baseline="0" dirty="0">
                <a:latin typeface="Arial" pitchFamily="34" charset="0"/>
                <a:ea typeface="ＭＳ Ｐゴシック" pitchFamily="34" charset="-128"/>
              </a:rPr>
              <a:t> which cancer rates vary substantially. In addition, </a:t>
            </a:r>
            <a:r>
              <a:rPr lang="en-US" b="0" dirty="0">
                <a:latin typeface="Arial" pitchFamily="34" charset="0"/>
                <a:ea typeface="ＭＳ Ｐゴシック" pitchFamily="34" charset="-128"/>
              </a:rPr>
              <a:t>rates </a:t>
            </a:r>
            <a:r>
              <a:rPr lang="en-US" dirty="0">
                <a:latin typeface="Arial" pitchFamily="34" charset="0"/>
                <a:ea typeface="ＭＳ Ｐゴシック" pitchFamily="34" charset="-128"/>
              </a:rPr>
              <a:t>for populations other than white and black</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may be underestimated due</a:t>
            </a:r>
            <a:r>
              <a:rPr lang="en-US" baseline="0" dirty="0">
                <a:latin typeface="Arial" pitchFamily="34" charset="0"/>
                <a:ea typeface="ＭＳ Ｐゴシック" pitchFamily="34" charset="-128"/>
              </a:rPr>
              <a:t> to incomplete information on</a:t>
            </a:r>
            <a:r>
              <a:rPr lang="en-US" dirty="0">
                <a:latin typeface="Arial" pitchFamily="34" charset="0"/>
                <a:ea typeface="ＭＳ Ｐゴシック" pitchFamily="34" charset="-128"/>
              </a:rPr>
              <a:t> race/ethnicity in medical records. </a:t>
            </a:r>
          </a:p>
          <a:p>
            <a:endParaRPr lang="en-US" dirty="0"/>
          </a:p>
        </p:txBody>
      </p:sp>
      <p:sp>
        <p:nvSpPr>
          <p:cNvPr id="4" name="Slide Number Placeholder 3"/>
          <p:cNvSpPr>
            <a:spLocks noGrp="1"/>
          </p:cNvSpPr>
          <p:nvPr>
            <p:ph type="sldNum" sz="quarter" idx="5"/>
          </p:nvPr>
        </p:nvSpPr>
        <p:spPr/>
        <p:txBody>
          <a:bodyPr/>
          <a:lstStyle/>
          <a:p>
            <a:fld id="{C558FBC8-68AC-4537-9557-BDADA77036B2}" type="slidenum">
              <a:rPr lang="en-US" smtClean="0"/>
              <a:t>6</a:t>
            </a:fld>
            <a:endParaRPr lang="en-US"/>
          </a:p>
        </p:txBody>
      </p:sp>
    </p:spTree>
    <p:extLst>
      <p:ext uri="{BB962C8B-B14F-4D97-AF65-F5344CB8AC3E}">
        <p14:creationId xmlns:p14="http://schemas.microsoft.com/office/powerpoint/2010/main" val="2173339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Since the mid-1970s, cancer incidence rates</a:t>
            </a:r>
            <a:r>
              <a:rPr lang="en-US" baseline="0" dirty="0">
                <a:latin typeface="Arial" pitchFamily="34" charset="0"/>
                <a:ea typeface="ＭＳ Ｐゴシック" pitchFamily="34" charset="-128"/>
                <a:cs typeface="Times New Roman" pitchFamily="18" charset="0"/>
              </a:rPr>
              <a:t> for all sites combined have been substantially </a:t>
            </a:r>
            <a:r>
              <a:rPr lang="en-US" dirty="0">
                <a:latin typeface="Arial" pitchFamily="34" charset="0"/>
                <a:ea typeface="ＭＳ Ｐゴシック" pitchFamily="34" charset="-128"/>
                <a:cs typeface="Times New Roman" pitchFamily="18" charset="0"/>
              </a:rPr>
              <a:t>higher among black than white males,</a:t>
            </a:r>
            <a:r>
              <a:rPr lang="en-US" baseline="0" dirty="0">
                <a:latin typeface="Arial" pitchFamily="34" charset="0"/>
                <a:ea typeface="ＭＳ Ｐゴシック" pitchFamily="34" charset="-128"/>
                <a:cs typeface="Times New Roman" pitchFamily="18" charset="0"/>
              </a:rPr>
              <a:t> while</a:t>
            </a:r>
            <a:r>
              <a:rPr lang="en-US" dirty="0">
                <a:latin typeface="Arial" pitchFamily="34" charset="0"/>
                <a:ea typeface="ＭＳ Ｐゴシック" pitchFamily="34" charset="-128"/>
                <a:cs typeface="Times New Roman" pitchFamily="18" charset="0"/>
              </a:rPr>
              <a:t> among</a:t>
            </a:r>
            <a:r>
              <a:rPr lang="en-US" baseline="0" dirty="0">
                <a:latin typeface="Arial" pitchFamily="34" charset="0"/>
                <a:ea typeface="ＭＳ Ｐゴシック" pitchFamily="34" charset="-128"/>
                <a:cs typeface="Times New Roman" pitchFamily="18" charset="0"/>
              </a:rPr>
              <a:t> females </a:t>
            </a:r>
            <a:r>
              <a:rPr lang="en-US" dirty="0">
                <a:latin typeface="Arial" pitchFamily="34" charset="0"/>
                <a:ea typeface="ＭＳ Ｐゴシック" pitchFamily="34" charset="-128"/>
                <a:cs typeface="Times New Roman" pitchFamily="18" charset="0"/>
              </a:rPr>
              <a:t>rates are slightly higher in whites</a:t>
            </a:r>
            <a:r>
              <a:rPr lang="en-US" baseline="0" dirty="0">
                <a:latin typeface="Arial" pitchFamily="34" charset="0"/>
                <a:ea typeface="ＭＳ Ｐゴシック" pitchFamily="34" charset="-128"/>
                <a:cs typeface="Times New Roman" pitchFamily="18" charset="0"/>
              </a:rPr>
              <a:t>.</a:t>
            </a:r>
            <a:r>
              <a:rPr lang="en-US" dirty="0">
                <a:latin typeface="Arial" pitchFamily="34" charset="0"/>
                <a:ea typeface="ＭＳ Ｐゴシック" pitchFamily="34" charset="-128"/>
                <a:cs typeface="Times New Roman" pitchFamily="18" charset="0"/>
              </a:rPr>
              <a:t> The</a:t>
            </a:r>
            <a:r>
              <a:rPr lang="en-US" baseline="0" dirty="0">
                <a:latin typeface="Arial" pitchFamily="34" charset="0"/>
                <a:ea typeface="ＭＳ Ｐゴシック" pitchFamily="34" charset="-128"/>
                <a:cs typeface="Times New Roman" pitchFamily="18" charset="0"/>
              </a:rPr>
              <a:t> higher rates among white compared to black females</a:t>
            </a:r>
            <a:r>
              <a:rPr lang="en-US" dirty="0">
                <a:latin typeface="Arial" pitchFamily="34" charset="0"/>
                <a:ea typeface="ＭＳ Ｐゴシック" pitchFamily="34" charset="-128"/>
                <a:cs typeface="Times New Roman" pitchFamily="18" charset="0"/>
              </a:rPr>
              <a:t> has been </a:t>
            </a:r>
            <a:r>
              <a:rPr lang="en-US" dirty="0">
                <a:latin typeface="Arial" pitchFamily="34" charset="0"/>
                <a:ea typeface="ＭＳ Ｐゴシック" pitchFamily="34" charset="-128"/>
              </a:rPr>
              <a:t>driven by lung and breast cancers; however</a:t>
            </a:r>
            <a:r>
              <a:rPr lang="en-US" baseline="0" dirty="0">
                <a:latin typeface="Arial" pitchFamily="34" charset="0"/>
                <a:ea typeface="ＭＳ Ｐゴシック" pitchFamily="34" charset="-128"/>
              </a:rPr>
              <a:t>, breast cancer incidence rates in these two groups are converging. </a:t>
            </a: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5"/>
          </p:nvPr>
        </p:nvSpPr>
        <p:spPr/>
        <p:txBody>
          <a:bodyPr/>
          <a:lstStyle/>
          <a:p>
            <a:fld id="{C558FBC8-68AC-4537-9557-BDADA77036B2}" type="slidenum">
              <a:rPr lang="en-US" smtClean="0"/>
              <a:t>7</a:t>
            </a:fld>
            <a:endParaRPr lang="en-US"/>
          </a:p>
        </p:txBody>
      </p:sp>
    </p:spTree>
    <p:extLst>
      <p:ext uri="{BB962C8B-B14F-4D97-AF65-F5344CB8AC3E}">
        <p14:creationId xmlns:p14="http://schemas.microsoft.com/office/powerpoint/2010/main" val="3346444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For American males, the average lifetime risk of developing cancer is 40.1%, or approximately 1 in 2. These figures are based on the average experience of the entire male population and vary for individuals because of lifestyle and other factors. For example, cancer risk among smokers</a:t>
            </a:r>
            <a:r>
              <a:rPr lang="en-US" baseline="0" dirty="0">
                <a:latin typeface="Arial" pitchFamily="34" charset="0"/>
                <a:ea typeface="ＭＳ Ｐゴシック" pitchFamily="34" charset="-128"/>
                <a:cs typeface="Times New Roman" pitchFamily="18" charset="0"/>
              </a:rPr>
              <a:t> is higher than among nonsmokers.</a:t>
            </a: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5"/>
          </p:nvPr>
        </p:nvSpPr>
        <p:spPr/>
        <p:txBody>
          <a:bodyPr/>
          <a:lstStyle/>
          <a:p>
            <a:fld id="{C558FBC8-68AC-4537-9557-BDADA77036B2}" type="slidenum">
              <a:rPr lang="en-US" smtClean="0"/>
              <a:t>8</a:t>
            </a:fld>
            <a:endParaRPr lang="en-US"/>
          </a:p>
        </p:txBody>
      </p:sp>
    </p:spTree>
    <p:extLst>
      <p:ext uri="{BB962C8B-B14F-4D97-AF65-F5344CB8AC3E}">
        <p14:creationId xmlns:p14="http://schemas.microsoft.com/office/powerpoint/2010/main" val="3746718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The risk of</a:t>
            </a:r>
            <a:r>
              <a:rPr lang="en-US" baseline="0" dirty="0">
                <a:latin typeface="Arial" pitchFamily="34" charset="0"/>
                <a:ea typeface="ＭＳ Ｐゴシック" pitchFamily="34" charset="-128"/>
                <a:cs typeface="Times New Roman" pitchFamily="18" charset="0"/>
              </a:rPr>
              <a:t> an American woman developing cancer over her</a:t>
            </a:r>
            <a:r>
              <a:rPr lang="en-US" dirty="0">
                <a:latin typeface="Arial" pitchFamily="34" charset="0"/>
                <a:ea typeface="ＭＳ Ｐゴシック" pitchFamily="34" charset="-128"/>
                <a:cs typeface="Times New Roman" pitchFamily="18" charset="0"/>
              </a:rPr>
              <a:t> lifetime is 38.7% (a bit more than one</a:t>
            </a:r>
            <a:r>
              <a:rPr lang="en-US" baseline="0" dirty="0">
                <a:latin typeface="Arial" pitchFamily="34" charset="0"/>
                <a:ea typeface="ＭＳ Ｐゴシック" pitchFamily="34" charset="-128"/>
                <a:cs typeface="Times New Roman" pitchFamily="18" charset="0"/>
              </a:rPr>
              <a:t> in three)</a:t>
            </a:r>
            <a:r>
              <a:rPr lang="en-US" dirty="0">
                <a:latin typeface="Arial" pitchFamily="34" charset="0"/>
                <a:ea typeface="ＭＳ Ｐゴシック" pitchFamily="34" charset="-128"/>
                <a:cs typeface="Times New Roman" pitchFamily="18" charset="0"/>
              </a:rPr>
              <a:t>.  </a:t>
            </a: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C558FBC8-68AC-4537-9557-BDADA77036B2}" type="slidenum">
              <a:rPr lang="en-US" smtClean="0"/>
              <a:t>9</a:t>
            </a:fld>
            <a:endParaRPr lang="en-US"/>
          </a:p>
        </p:txBody>
      </p:sp>
    </p:spTree>
    <p:extLst>
      <p:ext uri="{BB962C8B-B14F-4D97-AF65-F5344CB8AC3E}">
        <p14:creationId xmlns:p14="http://schemas.microsoft.com/office/powerpoint/2010/main" val="2084157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There have been notable improvements in survival</a:t>
            </a:r>
            <a:r>
              <a:rPr lang="en-US" baseline="0" dirty="0">
                <a:latin typeface="Arial" pitchFamily="34" charset="0"/>
                <a:ea typeface="ＭＳ Ｐゴシック" pitchFamily="34" charset="-128"/>
                <a:cs typeface="Times New Roman" pitchFamily="18" charset="0"/>
              </a:rPr>
              <a:t> rates for most cancer types due to </a:t>
            </a:r>
            <a:r>
              <a:rPr lang="en-US" dirty="0">
                <a:latin typeface="Arial" pitchFamily="34" charset="0"/>
                <a:ea typeface="ＭＳ Ｐゴシック" pitchFamily="34" charset="-128"/>
                <a:cs typeface="Times New Roman" pitchFamily="18" charset="0"/>
              </a:rPr>
              <a:t>earlier detection and/or advances in treatment. For example, due to improvements in treatment, the five-year</a:t>
            </a:r>
            <a:r>
              <a:rPr lang="en-US" baseline="0" dirty="0">
                <a:latin typeface="Arial" pitchFamily="34" charset="0"/>
                <a:ea typeface="ＭＳ Ｐゴシック" pitchFamily="34" charset="-128"/>
                <a:cs typeface="Times New Roman" pitchFamily="18" charset="0"/>
              </a:rPr>
              <a:t> relative survival rate for leukemia has increased from 34% in the mid-1970s to 66% in the most recent time period.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pitchFamily="34" charset="0"/>
              <a:ea typeface="ＭＳ Ｐゴシック" pitchFamily="34" charset="-128"/>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itchFamily="34" charset="0"/>
                <a:ea typeface="ＭＳ Ｐゴシック" pitchFamily="34" charset="-128"/>
                <a:cs typeface="Times New Roman" pitchFamily="18" charset="0"/>
              </a:rPr>
              <a:t>These survival trends are based on patients diagnosed in the nine oldest SEER registries and may vary slightly from those of more complete population coverage.</a:t>
            </a: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5"/>
          </p:nvPr>
        </p:nvSpPr>
        <p:spPr/>
        <p:txBody>
          <a:bodyPr/>
          <a:lstStyle/>
          <a:p>
            <a:fld id="{C558FBC8-68AC-4537-9557-BDADA77036B2}" type="slidenum">
              <a:rPr lang="en-US" smtClean="0"/>
              <a:t>10</a:t>
            </a:fld>
            <a:endParaRPr lang="en-US"/>
          </a:p>
        </p:txBody>
      </p:sp>
    </p:spTree>
    <p:extLst>
      <p:ext uri="{BB962C8B-B14F-4D97-AF65-F5344CB8AC3E}">
        <p14:creationId xmlns:p14="http://schemas.microsoft.com/office/powerpoint/2010/main" val="1097123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12/20/2019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6241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12/20/2019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8624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12/20/2019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8318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588"/>
            <a:ext cx="7808913" cy="50276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en-US" sz="2400" dirty="0">
              <a:solidFill>
                <a:srgbClr val="000000"/>
              </a:solidFill>
              <a:latin typeface="KeplerRegular" pitchFamily="2" charset="0"/>
              <a:ea typeface="ＭＳ Ｐゴシック" pitchFamily="34" charset="-128"/>
            </a:endParaRPr>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2700" y="5943600"/>
            <a:ext cx="9715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651" name="Rectangle 3"/>
          <p:cNvSpPr>
            <a:spLocks noGrp="1" noChangeArrowheads="1"/>
          </p:cNvSpPr>
          <p:nvPr>
            <p:ph type="ctrTitle"/>
          </p:nvPr>
        </p:nvSpPr>
        <p:spPr bwMode="white">
          <a:xfrm>
            <a:off x="1676400" y="273050"/>
            <a:ext cx="5754688" cy="762000"/>
          </a:xfrm>
        </p:spPr>
        <p:txBody>
          <a:bodyPr/>
          <a:lstStyle>
            <a:lvl1pPr>
              <a:lnSpc>
                <a:spcPct val="90000"/>
              </a:lnSpc>
              <a:defRPr>
                <a:solidFill>
                  <a:schemeClr val="bg1"/>
                </a:solidFill>
              </a:defRPr>
            </a:lvl1pPr>
          </a:lstStyle>
          <a:p>
            <a:r>
              <a:rPr lang="en-US"/>
              <a:t>Click to edit Master title style</a:t>
            </a:r>
          </a:p>
        </p:txBody>
      </p:sp>
      <p:sp>
        <p:nvSpPr>
          <p:cNvPr id="411652" name="Rectangle 4"/>
          <p:cNvSpPr>
            <a:spLocks noGrp="1" noChangeArrowheads="1"/>
          </p:cNvSpPr>
          <p:nvPr>
            <p:ph type="subTitle" idx="1"/>
          </p:nvPr>
        </p:nvSpPr>
        <p:spPr bwMode="white">
          <a:xfrm>
            <a:off x="1676400" y="1219200"/>
            <a:ext cx="5754688" cy="1752600"/>
          </a:xfrm>
        </p:spPr>
        <p:txBody>
          <a:bodyPr/>
          <a:lstStyle>
            <a:lvl1pPr>
              <a:defRPr sz="2800">
                <a:solidFill>
                  <a:schemeClr val="bg1"/>
                </a:solidFill>
                <a:latin typeface="KeplerRegular" pitchFamily="2" charset="0"/>
              </a:defRPr>
            </a:lvl1pPr>
          </a:lstStyle>
          <a:p>
            <a:r>
              <a:rPr lang="en-US"/>
              <a:t>Click to edit Master subtitle style</a:t>
            </a:r>
          </a:p>
        </p:txBody>
      </p:sp>
      <p:sp>
        <p:nvSpPr>
          <p:cNvPr id="6" name="Rectangle 5"/>
          <p:cNvSpPr>
            <a:spLocks noGrp="1" noChangeArrowheads="1"/>
          </p:cNvSpPr>
          <p:nvPr>
            <p:ph type="ftr" sz="quarter" idx="10"/>
          </p:nvPr>
        </p:nvSpPr>
        <p:spPr>
          <a:xfrm>
            <a:off x="4572000" y="6400800"/>
            <a:ext cx="2895600" cy="304800"/>
          </a:xfrm>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807468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137921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67485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219200"/>
            <a:ext cx="3314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3500" y="1219200"/>
            <a:ext cx="3314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78386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214096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511378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221444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04389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12/20/2019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8778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372913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605314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71463"/>
            <a:ext cx="1695450" cy="58245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271463"/>
            <a:ext cx="4933950" cy="5824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564317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1463"/>
            <a:ext cx="6781800" cy="762000"/>
          </a:xfrm>
        </p:spPr>
        <p:txBody>
          <a:bodyPr/>
          <a:lstStyle/>
          <a:p>
            <a:r>
              <a:rPr lang="en-US"/>
              <a:t>Click to edit Master title style</a:t>
            </a:r>
          </a:p>
        </p:txBody>
      </p:sp>
      <p:sp>
        <p:nvSpPr>
          <p:cNvPr id="3" name="Chart Placeholder 2"/>
          <p:cNvSpPr>
            <a:spLocks noGrp="1"/>
          </p:cNvSpPr>
          <p:nvPr>
            <p:ph type="chart" idx="1"/>
          </p:nvPr>
        </p:nvSpPr>
        <p:spPr>
          <a:xfrm>
            <a:off x="1676400" y="1219200"/>
            <a:ext cx="6781800" cy="4876800"/>
          </a:xfrm>
        </p:spPr>
        <p:txBody>
          <a:bodyPr/>
          <a:lstStyle/>
          <a:p>
            <a:pPr lvl="0"/>
            <a:endParaRPr lang="en-US" noProof="0" dirty="0"/>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779594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76400" y="271463"/>
            <a:ext cx="6781800" cy="762000"/>
          </a:xfrm>
        </p:spPr>
        <p:txBody>
          <a:bodyPr/>
          <a:lstStyle/>
          <a:p>
            <a:r>
              <a:rPr lang="en-US"/>
              <a:t>Click to edit Master title style</a:t>
            </a:r>
          </a:p>
        </p:txBody>
      </p:sp>
      <p:sp>
        <p:nvSpPr>
          <p:cNvPr id="3" name="Content Placeholder 2"/>
          <p:cNvSpPr>
            <a:spLocks noGrp="1"/>
          </p:cNvSpPr>
          <p:nvPr>
            <p:ph sz="quarter" idx="1"/>
          </p:nvPr>
        </p:nvSpPr>
        <p:spPr>
          <a:xfrm>
            <a:off x="1676400" y="1219200"/>
            <a:ext cx="33147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43500" y="1219200"/>
            <a:ext cx="33147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676400" y="3733800"/>
            <a:ext cx="33147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143500" y="3733800"/>
            <a:ext cx="33147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p:txBody>
          <a:bodyPr/>
          <a:lstStyle>
            <a:lvl1pPr algn="l" fontAlgn="auto">
              <a:spcBef>
                <a:spcPts val="0"/>
              </a:spcBef>
              <a:spcAft>
                <a:spcPts val="0"/>
              </a:spcAft>
              <a:defRPr>
                <a:ea typeface="+mn-ea"/>
              </a:defRPr>
            </a:lvl1pPr>
          </a:lstStyle>
          <a:p>
            <a:pPr>
              <a:defRPr/>
            </a:pPr>
            <a:endParaRPr lang="en-US" dirty="0">
              <a:solidFill>
                <a:srgbClr val="000000"/>
              </a:solidFill>
            </a:endParaRPr>
          </a:p>
        </p:txBody>
      </p:sp>
    </p:spTree>
    <p:extLst>
      <p:ext uri="{BB962C8B-B14F-4D97-AF65-F5344CB8AC3E}">
        <p14:creationId xmlns:p14="http://schemas.microsoft.com/office/powerpoint/2010/main" val="151155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12/20/2019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053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269AAE-69B4-45D1-BF99-EA138C30DB1F}" type="datetimeFigureOut">
              <a:rPr lang="en-US">
                <a:solidFill>
                  <a:prstClr val="black">
                    <a:tint val="75000"/>
                  </a:prstClr>
                </a:solidFill>
              </a:rPr>
              <a:pPr/>
              <a:t>12/20/2019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124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269AAE-69B4-45D1-BF99-EA138C30DB1F}" type="datetimeFigureOut">
              <a:rPr lang="en-US">
                <a:solidFill>
                  <a:prstClr val="black">
                    <a:tint val="75000"/>
                  </a:prstClr>
                </a:solidFill>
              </a:rPr>
              <a:pPr/>
              <a:t>12/20/2019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296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269AAE-69B4-45D1-BF99-EA138C30DB1F}" type="datetimeFigureOut">
              <a:rPr lang="en-US">
                <a:solidFill>
                  <a:prstClr val="black">
                    <a:tint val="75000"/>
                  </a:prstClr>
                </a:solidFill>
              </a:rPr>
              <a:pPr/>
              <a:t>12/20/2019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9585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69AAE-69B4-45D1-BF99-EA138C30DB1F}" type="datetimeFigureOut">
              <a:rPr lang="en-US">
                <a:solidFill>
                  <a:prstClr val="black">
                    <a:tint val="75000"/>
                  </a:prstClr>
                </a:solidFill>
              </a:rPr>
              <a:pPr/>
              <a:t>12/20/2019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16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269AAE-69B4-45D1-BF99-EA138C30DB1F}" type="datetimeFigureOut">
              <a:rPr lang="en-US">
                <a:solidFill>
                  <a:prstClr val="black">
                    <a:tint val="75000"/>
                  </a:prstClr>
                </a:solidFill>
              </a:rPr>
              <a:pPr/>
              <a:t>12/20/2019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558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269AAE-69B4-45D1-BF99-EA138C30DB1F}" type="datetimeFigureOut">
              <a:rPr lang="en-US">
                <a:solidFill>
                  <a:prstClr val="black">
                    <a:tint val="75000"/>
                  </a:prstClr>
                </a:solidFill>
              </a:rPr>
              <a:pPr/>
              <a:t>12/20/2019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754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69AAE-69B4-45D1-BF99-EA138C30DB1F}" type="datetimeFigureOut">
              <a:rPr lang="en-US" smtClean="0">
                <a:solidFill>
                  <a:prstClr val="black">
                    <a:tint val="75000"/>
                  </a:prstClr>
                </a:solidFill>
              </a:rPr>
              <a:pPr/>
              <a:t>12/20/2019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C0701-7F5E-429C-9BBA-04F2FFD776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8245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76400" y="271463"/>
            <a:ext cx="678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676400" y="1219200"/>
            <a:ext cx="6781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28" name="Rectangle 4"/>
          <p:cNvSpPr>
            <a:spLocks noGrp="1" noChangeArrowheads="1"/>
          </p:cNvSpPr>
          <p:nvPr>
            <p:ph type="ftr" sz="quarter" idx="3"/>
          </p:nvPr>
        </p:nvSpPr>
        <p:spPr bwMode="auto">
          <a:xfrm>
            <a:off x="5562600" y="6400800"/>
            <a:ext cx="2895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atin typeface="FrutigerBold" pitchFamily="2" charset="0"/>
              </a:defRPr>
            </a:lvl1pPr>
          </a:lstStyle>
          <a:p>
            <a:pPr algn="r" fontAlgn="base">
              <a:spcBef>
                <a:spcPct val="0"/>
              </a:spcBef>
              <a:spcAft>
                <a:spcPct val="0"/>
              </a:spcAft>
              <a:defRPr/>
            </a:pPr>
            <a:endParaRPr lang="en-US" dirty="0">
              <a:solidFill>
                <a:srgbClr val="000000"/>
              </a:solidFill>
              <a:ea typeface="ＭＳ Ｐゴシック" pitchFamily="34" charset="-128"/>
            </a:endParaRPr>
          </a:p>
        </p:txBody>
      </p:sp>
      <p:sp>
        <p:nvSpPr>
          <p:cNvPr id="2053" name="Rectangle 7"/>
          <p:cNvSpPr>
            <a:spLocks noChangeArrowheads="1"/>
          </p:cNvSpPr>
          <p:nvPr userDrawn="1"/>
        </p:nvSpPr>
        <p:spPr bwMode="auto">
          <a:xfrm>
            <a:off x="0" y="1600200"/>
            <a:ext cx="914400" cy="5257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en-US" sz="2400" dirty="0">
              <a:solidFill>
                <a:srgbClr val="000000"/>
              </a:solidFill>
              <a:latin typeface="KeplerRegular" pitchFamily="2" charset="0"/>
              <a:ea typeface="ＭＳ Ｐゴシック" pitchFamily="34" charset="-128"/>
            </a:endParaRPr>
          </a:p>
        </p:txBody>
      </p:sp>
      <p:sp>
        <p:nvSpPr>
          <p:cNvPr id="2054" name="Rectangle 7"/>
          <p:cNvSpPr>
            <a:spLocks noChangeArrowheads="1"/>
          </p:cNvSpPr>
          <p:nvPr userDrawn="1"/>
        </p:nvSpPr>
        <p:spPr bwMode="auto">
          <a:xfrm>
            <a:off x="0" y="0"/>
            <a:ext cx="914400" cy="1524000"/>
          </a:xfrm>
          <a:prstGeom prst="rect">
            <a:avLst/>
          </a:prstGeom>
          <a:solidFill>
            <a:schemeClr val="bg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en-US" sz="2400" dirty="0">
              <a:solidFill>
                <a:srgbClr val="000000"/>
              </a:solidFill>
              <a:latin typeface="KeplerRegular" pitchFamily="2" charset="0"/>
              <a:ea typeface="ＭＳ Ｐゴシック" pitchFamily="34" charset="-128"/>
            </a:endParaRPr>
          </a:p>
        </p:txBody>
      </p:sp>
    </p:spTree>
    <p:extLst>
      <p:ext uri="{BB962C8B-B14F-4D97-AF65-F5344CB8AC3E}">
        <p14:creationId xmlns:p14="http://schemas.microsoft.com/office/powerpoint/2010/main" val="13411572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2pPr>
      <a:lvl3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3pPr>
      <a:lvl4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4pPr>
      <a:lvl5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5pPr>
      <a:lvl6pPr marL="457200" algn="l" rtl="0" fontAlgn="base">
        <a:spcBef>
          <a:spcPct val="0"/>
        </a:spcBef>
        <a:spcAft>
          <a:spcPct val="0"/>
        </a:spcAft>
        <a:defRPr sz="3000">
          <a:solidFill>
            <a:schemeClr val="tx1"/>
          </a:solidFill>
          <a:latin typeface="FrutigerBold" pitchFamily="2" charset="0"/>
          <a:ea typeface="Arial" charset="0"/>
          <a:cs typeface="Arial" charset="0"/>
        </a:defRPr>
      </a:lvl6pPr>
      <a:lvl7pPr marL="914400" algn="l" rtl="0" fontAlgn="base">
        <a:spcBef>
          <a:spcPct val="0"/>
        </a:spcBef>
        <a:spcAft>
          <a:spcPct val="0"/>
        </a:spcAft>
        <a:defRPr sz="3000">
          <a:solidFill>
            <a:schemeClr val="tx1"/>
          </a:solidFill>
          <a:latin typeface="FrutigerBold" pitchFamily="2" charset="0"/>
          <a:ea typeface="Arial" charset="0"/>
          <a:cs typeface="Arial" charset="0"/>
        </a:defRPr>
      </a:lvl7pPr>
      <a:lvl8pPr marL="1371600" algn="l" rtl="0" fontAlgn="base">
        <a:spcBef>
          <a:spcPct val="0"/>
        </a:spcBef>
        <a:spcAft>
          <a:spcPct val="0"/>
        </a:spcAft>
        <a:defRPr sz="3000">
          <a:solidFill>
            <a:schemeClr val="tx1"/>
          </a:solidFill>
          <a:latin typeface="FrutigerBold" pitchFamily="2" charset="0"/>
          <a:ea typeface="Arial" charset="0"/>
          <a:cs typeface="Arial" charset="0"/>
        </a:defRPr>
      </a:lvl8pPr>
      <a:lvl9pPr marL="1828800" algn="l" rtl="0" fontAlgn="base">
        <a:spcBef>
          <a:spcPct val="0"/>
        </a:spcBef>
        <a:spcAft>
          <a:spcPct val="0"/>
        </a:spcAft>
        <a:defRPr sz="3000">
          <a:solidFill>
            <a:schemeClr val="tx1"/>
          </a:solidFill>
          <a:latin typeface="FrutigerBold" pitchFamily="2" charset="0"/>
          <a:ea typeface="Arial" charset="0"/>
          <a:cs typeface="Arial" charset="0"/>
        </a:defRPr>
      </a:lvl9pPr>
    </p:titleStyle>
    <p:bodyStyle>
      <a:lvl1pPr marL="342900" indent="-342900" algn="l" rtl="0" eaLnBrk="0" fontAlgn="base" hangingPunct="0">
        <a:spcBef>
          <a:spcPct val="100000"/>
        </a:spcBef>
        <a:spcAft>
          <a:spcPct val="0"/>
        </a:spcAft>
        <a:defRPr sz="2600">
          <a:solidFill>
            <a:schemeClr val="tx1"/>
          </a:solidFill>
          <a:latin typeface="+mn-lt"/>
          <a:ea typeface="+mn-ea"/>
          <a:cs typeface="+mn-cs"/>
        </a:defRPr>
      </a:lvl1pPr>
      <a:lvl2pPr marL="6350" indent="-4763" algn="l" rtl="0" eaLnBrk="0" fontAlgn="base" hangingPunct="0">
        <a:spcBef>
          <a:spcPct val="65000"/>
        </a:spcBef>
        <a:spcAft>
          <a:spcPct val="0"/>
        </a:spcAft>
        <a:defRPr sz="2400">
          <a:solidFill>
            <a:schemeClr val="tx1"/>
          </a:solidFill>
          <a:latin typeface="KeplerRegular" pitchFamily="2" charset="0"/>
          <a:ea typeface="+mn-ea"/>
          <a:cs typeface="+mn-cs"/>
        </a:defRPr>
      </a:lvl2pPr>
      <a:lvl3pPr marL="236538" indent="-228600" algn="l" rtl="0" eaLnBrk="0" fontAlgn="base" hangingPunct="0">
        <a:spcBef>
          <a:spcPct val="40000"/>
        </a:spcBef>
        <a:spcAft>
          <a:spcPct val="0"/>
        </a:spcAft>
        <a:buChar char="•"/>
        <a:defRPr sz="2400">
          <a:solidFill>
            <a:schemeClr val="tx1"/>
          </a:solidFill>
          <a:latin typeface="KeplerRegular" pitchFamily="2" charset="0"/>
          <a:ea typeface="+mn-ea"/>
          <a:cs typeface="+mn-cs"/>
        </a:defRPr>
      </a:lvl3pPr>
      <a:lvl4pPr marL="466725" indent="-228600" algn="l" rtl="0" eaLnBrk="0" fontAlgn="base" hangingPunct="0">
        <a:spcBef>
          <a:spcPct val="20000"/>
        </a:spcBef>
        <a:spcAft>
          <a:spcPct val="0"/>
        </a:spcAft>
        <a:buSzPct val="90000"/>
        <a:buChar char="•"/>
        <a:defRPr sz="2200">
          <a:solidFill>
            <a:schemeClr val="tx1"/>
          </a:solidFill>
          <a:latin typeface="KeplerRegular" pitchFamily="2" charset="0"/>
          <a:ea typeface="+mn-ea"/>
          <a:cs typeface="+mn-cs"/>
        </a:defRPr>
      </a:lvl4pPr>
      <a:lvl5pPr marL="696913" indent="-228600" algn="l" rtl="0" eaLnBrk="0" fontAlgn="base" hangingPunct="0">
        <a:spcBef>
          <a:spcPct val="10000"/>
        </a:spcBef>
        <a:spcAft>
          <a:spcPct val="0"/>
        </a:spcAft>
        <a:buSzPct val="90000"/>
        <a:buChar char="•"/>
        <a:defRPr sz="2200">
          <a:solidFill>
            <a:schemeClr val="tx1"/>
          </a:solidFill>
          <a:latin typeface="KeplerRegular" pitchFamily="2" charset="0"/>
          <a:ea typeface="+mn-ea"/>
          <a:cs typeface="+mn-cs"/>
        </a:defRPr>
      </a:lvl5pPr>
      <a:lvl6pPr marL="11541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6pPr>
      <a:lvl7pPr marL="16113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7pPr>
      <a:lvl8pPr marL="20685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8pPr>
      <a:lvl9pPr marL="25257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2D0365-E7EB-4317-81F1-4A4DE549B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9119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E61FC-A73D-4646-8450-343CC62878B5}"/>
              </a:ext>
            </a:extLst>
          </p:cNvPr>
          <p:cNvSpPr>
            <a:spLocks noGrp="1"/>
          </p:cNvSpPr>
          <p:nvPr>
            <p:ph type="title"/>
          </p:nvPr>
        </p:nvSpPr>
        <p:spPr/>
        <p:txBody>
          <a:bodyPr/>
          <a:lstStyle/>
          <a:p>
            <a:endParaRPr lang="en-US"/>
          </a:p>
        </p:txBody>
      </p:sp>
      <p:sp>
        <p:nvSpPr>
          <p:cNvPr id="3" name="Chart Placeholder 2">
            <a:extLst>
              <a:ext uri="{FF2B5EF4-FFF2-40B4-BE49-F238E27FC236}">
                <a16:creationId xmlns:a16="http://schemas.microsoft.com/office/drawing/2014/main" id="{3C72D5B5-F771-42DA-B0B9-8E77CAF25075}"/>
              </a:ext>
            </a:extLst>
          </p:cNvPr>
          <p:cNvSpPr>
            <a:spLocks noGrp="1"/>
          </p:cNvSpPr>
          <p:nvPr>
            <p:ph type="chart" idx="1"/>
          </p:nvPr>
        </p:nvSpPr>
        <p:spPr/>
      </p:sp>
      <p:pic>
        <p:nvPicPr>
          <p:cNvPr id="5" name="Picture 4">
            <a:extLst>
              <a:ext uri="{FF2B5EF4-FFF2-40B4-BE49-F238E27FC236}">
                <a16:creationId xmlns:a16="http://schemas.microsoft.com/office/drawing/2014/main" id="{509F3CD2-AB42-4BDC-8EAA-5E122E139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4134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922A4-B184-423A-AE43-69363EB12C07}"/>
              </a:ext>
            </a:extLst>
          </p:cNvPr>
          <p:cNvSpPr>
            <a:spLocks noGrp="1"/>
          </p:cNvSpPr>
          <p:nvPr>
            <p:ph type="title"/>
          </p:nvPr>
        </p:nvSpPr>
        <p:spPr/>
        <p:txBody>
          <a:bodyPr/>
          <a:lstStyle/>
          <a:p>
            <a:endParaRPr lang="en-US"/>
          </a:p>
        </p:txBody>
      </p:sp>
      <p:sp>
        <p:nvSpPr>
          <p:cNvPr id="3" name="Chart Placeholder 2">
            <a:extLst>
              <a:ext uri="{FF2B5EF4-FFF2-40B4-BE49-F238E27FC236}">
                <a16:creationId xmlns:a16="http://schemas.microsoft.com/office/drawing/2014/main" id="{FA528905-3612-4E6B-938C-304E33666D53}"/>
              </a:ext>
            </a:extLst>
          </p:cNvPr>
          <p:cNvSpPr>
            <a:spLocks noGrp="1"/>
          </p:cNvSpPr>
          <p:nvPr>
            <p:ph type="chart" idx="1"/>
          </p:nvPr>
        </p:nvSpPr>
        <p:spPr/>
      </p:sp>
      <p:pic>
        <p:nvPicPr>
          <p:cNvPr id="5" name="Picture 4">
            <a:extLst>
              <a:ext uri="{FF2B5EF4-FFF2-40B4-BE49-F238E27FC236}">
                <a16:creationId xmlns:a16="http://schemas.microsoft.com/office/drawing/2014/main" id="{7D885DB9-1A59-4342-A9C6-F8C7DAF48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0413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8721-F29D-43EC-A775-D9944616FF9E}"/>
              </a:ext>
            </a:extLst>
          </p:cNvPr>
          <p:cNvSpPr>
            <a:spLocks noGrp="1"/>
          </p:cNvSpPr>
          <p:nvPr>
            <p:ph type="title"/>
          </p:nvPr>
        </p:nvSpPr>
        <p:spPr/>
        <p:txBody>
          <a:bodyPr/>
          <a:lstStyle/>
          <a:p>
            <a:endParaRPr lang="en-US"/>
          </a:p>
        </p:txBody>
      </p:sp>
      <p:sp>
        <p:nvSpPr>
          <p:cNvPr id="3" name="Chart Placeholder 2">
            <a:extLst>
              <a:ext uri="{FF2B5EF4-FFF2-40B4-BE49-F238E27FC236}">
                <a16:creationId xmlns:a16="http://schemas.microsoft.com/office/drawing/2014/main" id="{A0872E28-92CE-4A8A-AFB7-3A9C623AA975}"/>
              </a:ext>
            </a:extLst>
          </p:cNvPr>
          <p:cNvSpPr>
            <a:spLocks noGrp="1"/>
          </p:cNvSpPr>
          <p:nvPr>
            <p:ph type="chart" idx="1"/>
          </p:nvPr>
        </p:nvSpPr>
        <p:spPr/>
      </p:sp>
      <p:pic>
        <p:nvPicPr>
          <p:cNvPr id="5" name="Picture 4">
            <a:extLst>
              <a:ext uri="{FF2B5EF4-FFF2-40B4-BE49-F238E27FC236}">
                <a16:creationId xmlns:a16="http://schemas.microsoft.com/office/drawing/2014/main" id="{E8BD19B0-F488-470E-B80B-5A134978C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6968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0BB26-4F1C-4DE3-9954-2F6FA02E7823}"/>
              </a:ext>
            </a:extLst>
          </p:cNvPr>
          <p:cNvSpPr>
            <a:spLocks noGrp="1"/>
          </p:cNvSpPr>
          <p:nvPr>
            <p:ph type="title"/>
          </p:nvPr>
        </p:nvSpPr>
        <p:spPr/>
        <p:txBody>
          <a:bodyPr/>
          <a:lstStyle/>
          <a:p>
            <a:endParaRPr lang="en-US"/>
          </a:p>
        </p:txBody>
      </p:sp>
      <p:sp>
        <p:nvSpPr>
          <p:cNvPr id="3" name="Chart Placeholder 2">
            <a:extLst>
              <a:ext uri="{FF2B5EF4-FFF2-40B4-BE49-F238E27FC236}">
                <a16:creationId xmlns:a16="http://schemas.microsoft.com/office/drawing/2014/main" id="{0F8BB1C3-EF8D-4E47-8A00-3F1F7EA42B1A}"/>
              </a:ext>
            </a:extLst>
          </p:cNvPr>
          <p:cNvSpPr>
            <a:spLocks noGrp="1"/>
          </p:cNvSpPr>
          <p:nvPr>
            <p:ph type="chart" idx="1"/>
          </p:nvPr>
        </p:nvSpPr>
        <p:spPr/>
      </p:sp>
      <p:pic>
        <p:nvPicPr>
          <p:cNvPr id="5" name="Picture 4">
            <a:extLst>
              <a:ext uri="{FF2B5EF4-FFF2-40B4-BE49-F238E27FC236}">
                <a16:creationId xmlns:a16="http://schemas.microsoft.com/office/drawing/2014/main" id="{2AE74452-A75E-40AD-AE0A-B09D119F3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3878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A470-1863-4966-B9A7-E62069FB8F61}"/>
              </a:ext>
            </a:extLst>
          </p:cNvPr>
          <p:cNvSpPr>
            <a:spLocks noGrp="1"/>
          </p:cNvSpPr>
          <p:nvPr>
            <p:ph type="title"/>
          </p:nvPr>
        </p:nvSpPr>
        <p:spPr/>
        <p:txBody>
          <a:bodyPr/>
          <a:lstStyle/>
          <a:p>
            <a:endParaRPr lang="en-US"/>
          </a:p>
        </p:txBody>
      </p:sp>
      <p:sp>
        <p:nvSpPr>
          <p:cNvPr id="3" name="Chart Placeholder 2">
            <a:extLst>
              <a:ext uri="{FF2B5EF4-FFF2-40B4-BE49-F238E27FC236}">
                <a16:creationId xmlns:a16="http://schemas.microsoft.com/office/drawing/2014/main" id="{310F228A-96E5-49CE-A043-5F5EB7FA5828}"/>
              </a:ext>
            </a:extLst>
          </p:cNvPr>
          <p:cNvSpPr>
            <a:spLocks noGrp="1"/>
          </p:cNvSpPr>
          <p:nvPr>
            <p:ph type="chart" idx="1"/>
          </p:nvPr>
        </p:nvSpPr>
        <p:spPr/>
      </p:sp>
      <p:pic>
        <p:nvPicPr>
          <p:cNvPr id="5" name="Picture 4">
            <a:extLst>
              <a:ext uri="{FF2B5EF4-FFF2-40B4-BE49-F238E27FC236}">
                <a16:creationId xmlns:a16="http://schemas.microsoft.com/office/drawing/2014/main" id="{19F643DF-3AA5-46A8-8B12-3E43CE306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5543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292D-7659-423C-BA9B-B18F5F8B58EB}"/>
              </a:ext>
            </a:extLst>
          </p:cNvPr>
          <p:cNvSpPr>
            <a:spLocks noGrp="1"/>
          </p:cNvSpPr>
          <p:nvPr>
            <p:ph type="title"/>
          </p:nvPr>
        </p:nvSpPr>
        <p:spPr/>
        <p:txBody>
          <a:bodyPr/>
          <a:lstStyle/>
          <a:p>
            <a:endParaRPr lang="en-US"/>
          </a:p>
        </p:txBody>
      </p:sp>
      <p:sp>
        <p:nvSpPr>
          <p:cNvPr id="3" name="Chart Placeholder 2">
            <a:extLst>
              <a:ext uri="{FF2B5EF4-FFF2-40B4-BE49-F238E27FC236}">
                <a16:creationId xmlns:a16="http://schemas.microsoft.com/office/drawing/2014/main" id="{0021D52E-5A7F-4483-8062-2C72E020AF68}"/>
              </a:ext>
            </a:extLst>
          </p:cNvPr>
          <p:cNvSpPr>
            <a:spLocks noGrp="1"/>
          </p:cNvSpPr>
          <p:nvPr>
            <p:ph type="chart" idx="1"/>
          </p:nvPr>
        </p:nvSpPr>
        <p:spPr/>
      </p:sp>
      <p:pic>
        <p:nvPicPr>
          <p:cNvPr id="5" name="Picture 4">
            <a:extLst>
              <a:ext uri="{FF2B5EF4-FFF2-40B4-BE49-F238E27FC236}">
                <a16:creationId xmlns:a16="http://schemas.microsoft.com/office/drawing/2014/main" id="{E8E1B6D5-A162-4AAC-B70E-DF92EBCCF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0584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776F1-C4EB-4E81-ABFD-84CD61BFB862}"/>
              </a:ext>
            </a:extLst>
          </p:cNvPr>
          <p:cNvSpPr>
            <a:spLocks noGrp="1"/>
          </p:cNvSpPr>
          <p:nvPr>
            <p:ph type="title"/>
          </p:nvPr>
        </p:nvSpPr>
        <p:spPr/>
        <p:txBody>
          <a:bodyPr/>
          <a:lstStyle/>
          <a:p>
            <a:endParaRPr lang="en-US"/>
          </a:p>
        </p:txBody>
      </p:sp>
      <p:sp>
        <p:nvSpPr>
          <p:cNvPr id="3" name="Chart Placeholder 2">
            <a:extLst>
              <a:ext uri="{FF2B5EF4-FFF2-40B4-BE49-F238E27FC236}">
                <a16:creationId xmlns:a16="http://schemas.microsoft.com/office/drawing/2014/main" id="{8D89B9A4-8E32-4795-9880-0447B6E9F542}"/>
              </a:ext>
            </a:extLst>
          </p:cNvPr>
          <p:cNvSpPr>
            <a:spLocks noGrp="1"/>
          </p:cNvSpPr>
          <p:nvPr>
            <p:ph type="chart" idx="1"/>
          </p:nvPr>
        </p:nvSpPr>
        <p:spPr/>
      </p:sp>
      <p:pic>
        <p:nvPicPr>
          <p:cNvPr id="5" name="Picture 4">
            <a:extLst>
              <a:ext uri="{FF2B5EF4-FFF2-40B4-BE49-F238E27FC236}">
                <a16:creationId xmlns:a16="http://schemas.microsoft.com/office/drawing/2014/main" id="{4A2A64D9-27DD-4F00-9460-37FA0E44E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953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BDB7-6DB3-487E-AC71-7E9631698397}"/>
              </a:ext>
            </a:extLst>
          </p:cNvPr>
          <p:cNvSpPr>
            <a:spLocks noGrp="1"/>
          </p:cNvSpPr>
          <p:nvPr>
            <p:ph type="title"/>
          </p:nvPr>
        </p:nvSpPr>
        <p:spPr/>
        <p:txBody>
          <a:bodyPr/>
          <a:lstStyle/>
          <a:p>
            <a:endParaRPr lang="en-US"/>
          </a:p>
        </p:txBody>
      </p:sp>
      <p:sp>
        <p:nvSpPr>
          <p:cNvPr id="3" name="Chart Placeholder 2">
            <a:extLst>
              <a:ext uri="{FF2B5EF4-FFF2-40B4-BE49-F238E27FC236}">
                <a16:creationId xmlns:a16="http://schemas.microsoft.com/office/drawing/2014/main" id="{761F5F1F-E92B-45B0-8BC1-86F21E5A2859}"/>
              </a:ext>
            </a:extLst>
          </p:cNvPr>
          <p:cNvSpPr>
            <a:spLocks noGrp="1"/>
          </p:cNvSpPr>
          <p:nvPr>
            <p:ph type="chart" idx="1"/>
          </p:nvPr>
        </p:nvSpPr>
        <p:spPr/>
      </p:sp>
      <p:pic>
        <p:nvPicPr>
          <p:cNvPr id="5" name="Picture 4">
            <a:extLst>
              <a:ext uri="{FF2B5EF4-FFF2-40B4-BE49-F238E27FC236}">
                <a16:creationId xmlns:a16="http://schemas.microsoft.com/office/drawing/2014/main" id="{682DFB47-8C34-4EDF-809D-C0160B31F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514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1D4E2-4155-4528-B47F-4B81F9B65EF0}"/>
              </a:ext>
            </a:extLst>
          </p:cNvPr>
          <p:cNvSpPr>
            <a:spLocks noGrp="1"/>
          </p:cNvSpPr>
          <p:nvPr>
            <p:ph type="title"/>
          </p:nvPr>
        </p:nvSpPr>
        <p:spPr/>
        <p:txBody>
          <a:bodyPr/>
          <a:lstStyle/>
          <a:p>
            <a:endParaRPr lang="en-US"/>
          </a:p>
        </p:txBody>
      </p:sp>
      <p:sp>
        <p:nvSpPr>
          <p:cNvPr id="3" name="Chart Placeholder 2">
            <a:extLst>
              <a:ext uri="{FF2B5EF4-FFF2-40B4-BE49-F238E27FC236}">
                <a16:creationId xmlns:a16="http://schemas.microsoft.com/office/drawing/2014/main" id="{314770A6-5F34-450A-81E2-AF0F86F35F08}"/>
              </a:ext>
            </a:extLst>
          </p:cNvPr>
          <p:cNvSpPr>
            <a:spLocks noGrp="1"/>
          </p:cNvSpPr>
          <p:nvPr>
            <p:ph type="chart" idx="1"/>
          </p:nvPr>
        </p:nvSpPr>
        <p:spPr/>
      </p:sp>
      <p:pic>
        <p:nvPicPr>
          <p:cNvPr id="5" name="Picture 4">
            <a:extLst>
              <a:ext uri="{FF2B5EF4-FFF2-40B4-BE49-F238E27FC236}">
                <a16:creationId xmlns:a16="http://schemas.microsoft.com/office/drawing/2014/main" id="{FFA8B0B2-A266-48F2-A135-4DB098D30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6725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4B933-E811-4F78-931C-7B3C49319371}"/>
              </a:ext>
            </a:extLst>
          </p:cNvPr>
          <p:cNvSpPr>
            <a:spLocks noGrp="1"/>
          </p:cNvSpPr>
          <p:nvPr>
            <p:ph type="title"/>
          </p:nvPr>
        </p:nvSpPr>
        <p:spPr/>
        <p:txBody>
          <a:bodyPr/>
          <a:lstStyle/>
          <a:p>
            <a:endParaRPr lang="en-US"/>
          </a:p>
        </p:txBody>
      </p:sp>
      <p:sp>
        <p:nvSpPr>
          <p:cNvPr id="3" name="Chart Placeholder 2">
            <a:extLst>
              <a:ext uri="{FF2B5EF4-FFF2-40B4-BE49-F238E27FC236}">
                <a16:creationId xmlns:a16="http://schemas.microsoft.com/office/drawing/2014/main" id="{A53086CD-5AD2-4D7F-A753-B6C89E6C91F0}"/>
              </a:ext>
            </a:extLst>
          </p:cNvPr>
          <p:cNvSpPr>
            <a:spLocks noGrp="1"/>
          </p:cNvSpPr>
          <p:nvPr>
            <p:ph type="chart" idx="1"/>
          </p:nvPr>
        </p:nvSpPr>
        <p:spPr/>
      </p:sp>
      <p:pic>
        <p:nvPicPr>
          <p:cNvPr id="5" name="Picture 4">
            <a:extLst>
              <a:ext uri="{FF2B5EF4-FFF2-40B4-BE49-F238E27FC236}">
                <a16:creationId xmlns:a16="http://schemas.microsoft.com/office/drawing/2014/main" id="{BB569863-BF30-420E-BADC-5D02A4510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506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1B6B2-FA74-4616-9415-692B85F886DB}"/>
              </a:ext>
            </a:extLst>
          </p:cNvPr>
          <p:cNvSpPr>
            <a:spLocks noGrp="1"/>
          </p:cNvSpPr>
          <p:nvPr>
            <p:ph type="title"/>
          </p:nvPr>
        </p:nvSpPr>
        <p:spPr/>
        <p:txBody>
          <a:bodyPr/>
          <a:lstStyle/>
          <a:p>
            <a:endParaRPr lang="en-US"/>
          </a:p>
        </p:txBody>
      </p:sp>
      <p:sp>
        <p:nvSpPr>
          <p:cNvPr id="3" name="Chart Placeholder 2">
            <a:extLst>
              <a:ext uri="{FF2B5EF4-FFF2-40B4-BE49-F238E27FC236}">
                <a16:creationId xmlns:a16="http://schemas.microsoft.com/office/drawing/2014/main" id="{84EC9419-637D-4A1B-A1B4-A88C78267D15}"/>
              </a:ext>
            </a:extLst>
          </p:cNvPr>
          <p:cNvSpPr>
            <a:spLocks noGrp="1"/>
          </p:cNvSpPr>
          <p:nvPr>
            <p:ph type="chart" idx="1"/>
          </p:nvPr>
        </p:nvSpPr>
        <p:spPr/>
      </p:sp>
      <p:pic>
        <p:nvPicPr>
          <p:cNvPr id="5" name="Picture 4">
            <a:extLst>
              <a:ext uri="{FF2B5EF4-FFF2-40B4-BE49-F238E27FC236}">
                <a16:creationId xmlns:a16="http://schemas.microsoft.com/office/drawing/2014/main" id="{6158AFA3-6C91-4C64-BDC6-A6D589CE1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52029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1BCD-2594-4466-89EA-B57207C1E129}"/>
              </a:ext>
            </a:extLst>
          </p:cNvPr>
          <p:cNvSpPr>
            <a:spLocks noGrp="1"/>
          </p:cNvSpPr>
          <p:nvPr>
            <p:ph type="title"/>
          </p:nvPr>
        </p:nvSpPr>
        <p:spPr/>
        <p:txBody>
          <a:bodyPr/>
          <a:lstStyle/>
          <a:p>
            <a:endParaRPr lang="en-US"/>
          </a:p>
        </p:txBody>
      </p:sp>
      <p:sp>
        <p:nvSpPr>
          <p:cNvPr id="3" name="Chart Placeholder 2">
            <a:extLst>
              <a:ext uri="{FF2B5EF4-FFF2-40B4-BE49-F238E27FC236}">
                <a16:creationId xmlns:a16="http://schemas.microsoft.com/office/drawing/2014/main" id="{2178F437-EAFF-4380-A81C-7D524B36CA02}"/>
              </a:ext>
            </a:extLst>
          </p:cNvPr>
          <p:cNvSpPr>
            <a:spLocks noGrp="1"/>
          </p:cNvSpPr>
          <p:nvPr>
            <p:ph type="chart" idx="1"/>
          </p:nvPr>
        </p:nvSpPr>
        <p:spPr/>
      </p:sp>
      <p:pic>
        <p:nvPicPr>
          <p:cNvPr id="5" name="Picture 4">
            <a:extLst>
              <a:ext uri="{FF2B5EF4-FFF2-40B4-BE49-F238E27FC236}">
                <a16:creationId xmlns:a16="http://schemas.microsoft.com/office/drawing/2014/main" id="{550071B1-AEAE-4E22-8DAB-496B9147A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6190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053DD-1306-4E1F-924C-B12AD1AEA81A}"/>
              </a:ext>
            </a:extLst>
          </p:cNvPr>
          <p:cNvSpPr>
            <a:spLocks noGrp="1"/>
          </p:cNvSpPr>
          <p:nvPr>
            <p:ph type="title"/>
          </p:nvPr>
        </p:nvSpPr>
        <p:spPr/>
        <p:txBody>
          <a:bodyPr/>
          <a:lstStyle/>
          <a:p>
            <a:endParaRPr lang="en-US"/>
          </a:p>
        </p:txBody>
      </p:sp>
      <p:sp>
        <p:nvSpPr>
          <p:cNvPr id="3" name="Chart Placeholder 2">
            <a:extLst>
              <a:ext uri="{FF2B5EF4-FFF2-40B4-BE49-F238E27FC236}">
                <a16:creationId xmlns:a16="http://schemas.microsoft.com/office/drawing/2014/main" id="{AE45467C-9513-4A5A-B67A-6AA87A81F6EE}"/>
              </a:ext>
            </a:extLst>
          </p:cNvPr>
          <p:cNvSpPr>
            <a:spLocks noGrp="1"/>
          </p:cNvSpPr>
          <p:nvPr>
            <p:ph type="chart" idx="1"/>
          </p:nvPr>
        </p:nvSpPr>
        <p:spPr/>
      </p:sp>
      <p:pic>
        <p:nvPicPr>
          <p:cNvPr id="5" name="Picture 4">
            <a:extLst>
              <a:ext uri="{FF2B5EF4-FFF2-40B4-BE49-F238E27FC236}">
                <a16:creationId xmlns:a16="http://schemas.microsoft.com/office/drawing/2014/main" id="{DFA04E9C-989E-424C-B3E7-73D42E825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0203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E7E6-6987-492C-BF52-49FC078CF9BC}"/>
              </a:ext>
            </a:extLst>
          </p:cNvPr>
          <p:cNvSpPr>
            <a:spLocks noGrp="1"/>
          </p:cNvSpPr>
          <p:nvPr>
            <p:ph type="title"/>
          </p:nvPr>
        </p:nvSpPr>
        <p:spPr/>
        <p:txBody>
          <a:bodyPr/>
          <a:lstStyle/>
          <a:p>
            <a:endParaRPr lang="en-US"/>
          </a:p>
        </p:txBody>
      </p:sp>
      <p:sp>
        <p:nvSpPr>
          <p:cNvPr id="3" name="Chart Placeholder 2">
            <a:extLst>
              <a:ext uri="{FF2B5EF4-FFF2-40B4-BE49-F238E27FC236}">
                <a16:creationId xmlns:a16="http://schemas.microsoft.com/office/drawing/2014/main" id="{200C498E-A942-48C9-98C1-E94539EF32A5}"/>
              </a:ext>
            </a:extLst>
          </p:cNvPr>
          <p:cNvSpPr>
            <a:spLocks noGrp="1"/>
          </p:cNvSpPr>
          <p:nvPr>
            <p:ph type="chart" idx="1"/>
          </p:nvPr>
        </p:nvSpPr>
        <p:spPr/>
      </p:sp>
      <p:pic>
        <p:nvPicPr>
          <p:cNvPr id="5" name="Picture 4">
            <a:extLst>
              <a:ext uri="{FF2B5EF4-FFF2-40B4-BE49-F238E27FC236}">
                <a16:creationId xmlns:a16="http://schemas.microsoft.com/office/drawing/2014/main" id="{5ED03531-5A15-4283-AC32-345CC1E65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8960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1187-A6FE-4F1D-8B98-8BE68B2C3D45}"/>
              </a:ext>
            </a:extLst>
          </p:cNvPr>
          <p:cNvSpPr>
            <a:spLocks noGrp="1"/>
          </p:cNvSpPr>
          <p:nvPr>
            <p:ph type="title"/>
          </p:nvPr>
        </p:nvSpPr>
        <p:spPr/>
        <p:txBody>
          <a:bodyPr/>
          <a:lstStyle/>
          <a:p>
            <a:endParaRPr lang="en-US"/>
          </a:p>
        </p:txBody>
      </p:sp>
      <p:sp>
        <p:nvSpPr>
          <p:cNvPr id="3" name="Chart Placeholder 2">
            <a:extLst>
              <a:ext uri="{FF2B5EF4-FFF2-40B4-BE49-F238E27FC236}">
                <a16:creationId xmlns:a16="http://schemas.microsoft.com/office/drawing/2014/main" id="{D7316977-2268-4995-9F97-21331BCA1254}"/>
              </a:ext>
            </a:extLst>
          </p:cNvPr>
          <p:cNvSpPr>
            <a:spLocks noGrp="1"/>
          </p:cNvSpPr>
          <p:nvPr>
            <p:ph type="chart" idx="1"/>
          </p:nvPr>
        </p:nvSpPr>
        <p:spPr/>
      </p:sp>
      <p:pic>
        <p:nvPicPr>
          <p:cNvPr id="4" name="Picture 3">
            <a:extLst>
              <a:ext uri="{FF2B5EF4-FFF2-40B4-BE49-F238E27FC236}">
                <a16:creationId xmlns:a16="http://schemas.microsoft.com/office/drawing/2014/main" id="{A3724DD0-F0B3-44B5-8D7F-E8887FA95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4754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3225-2C24-4D85-8068-05E74CCD959E}"/>
              </a:ext>
            </a:extLst>
          </p:cNvPr>
          <p:cNvSpPr>
            <a:spLocks noGrp="1"/>
          </p:cNvSpPr>
          <p:nvPr>
            <p:ph type="title"/>
          </p:nvPr>
        </p:nvSpPr>
        <p:spPr/>
        <p:txBody>
          <a:bodyPr/>
          <a:lstStyle/>
          <a:p>
            <a:endParaRPr lang="en-US"/>
          </a:p>
        </p:txBody>
      </p:sp>
      <p:sp>
        <p:nvSpPr>
          <p:cNvPr id="3" name="Chart Placeholder 2">
            <a:extLst>
              <a:ext uri="{FF2B5EF4-FFF2-40B4-BE49-F238E27FC236}">
                <a16:creationId xmlns:a16="http://schemas.microsoft.com/office/drawing/2014/main" id="{BAD96638-F38C-49D1-AF7D-182118E1AF9B}"/>
              </a:ext>
            </a:extLst>
          </p:cNvPr>
          <p:cNvSpPr>
            <a:spLocks noGrp="1"/>
          </p:cNvSpPr>
          <p:nvPr>
            <p:ph type="chart" idx="1"/>
          </p:nvPr>
        </p:nvSpPr>
        <p:spPr/>
      </p:sp>
      <p:pic>
        <p:nvPicPr>
          <p:cNvPr id="5" name="Picture 4">
            <a:extLst>
              <a:ext uri="{FF2B5EF4-FFF2-40B4-BE49-F238E27FC236}">
                <a16:creationId xmlns:a16="http://schemas.microsoft.com/office/drawing/2014/main" id="{1505BDE5-6F98-42E3-852E-CDE3F81BF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2165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13191-446E-46C0-BF05-9E756C42EBB5}"/>
              </a:ext>
            </a:extLst>
          </p:cNvPr>
          <p:cNvSpPr>
            <a:spLocks noGrp="1"/>
          </p:cNvSpPr>
          <p:nvPr>
            <p:ph type="title"/>
          </p:nvPr>
        </p:nvSpPr>
        <p:spPr/>
        <p:txBody>
          <a:bodyPr/>
          <a:lstStyle/>
          <a:p>
            <a:endParaRPr lang="en-US"/>
          </a:p>
        </p:txBody>
      </p:sp>
      <p:sp>
        <p:nvSpPr>
          <p:cNvPr id="3" name="Chart Placeholder 2">
            <a:extLst>
              <a:ext uri="{FF2B5EF4-FFF2-40B4-BE49-F238E27FC236}">
                <a16:creationId xmlns:a16="http://schemas.microsoft.com/office/drawing/2014/main" id="{53B18272-FD91-4AEA-A0ED-242AFA3EA425}"/>
              </a:ext>
            </a:extLst>
          </p:cNvPr>
          <p:cNvSpPr>
            <a:spLocks noGrp="1"/>
          </p:cNvSpPr>
          <p:nvPr>
            <p:ph type="chart" idx="1"/>
          </p:nvPr>
        </p:nvSpPr>
        <p:spPr/>
      </p:sp>
      <p:pic>
        <p:nvPicPr>
          <p:cNvPr id="5" name="Picture 4">
            <a:extLst>
              <a:ext uri="{FF2B5EF4-FFF2-40B4-BE49-F238E27FC236}">
                <a16:creationId xmlns:a16="http://schemas.microsoft.com/office/drawing/2014/main" id="{8A1AF5B8-4565-449A-B17F-8B965B6BD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9790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A4370-3DE8-413D-BDB3-0032DBF0EE43}"/>
              </a:ext>
            </a:extLst>
          </p:cNvPr>
          <p:cNvSpPr>
            <a:spLocks noGrp="1"/>
          </p:cNvSpPr>
          <p:nvPr>
            <p:ph type="title"/>
          </p:nvPr>
        </p:nvSpPr>
        <p:spPr/>
        <p:txBody>
          <a:bodyPr/>
          <a:lstStyle/>
          <a:p>
            <a:endParaRPr lang="en-US"/>
          </a:p>
        </p:txBody>
      </p:sp>
      <p:sp>
        <p:nvSpPr>
          <p:cNvPr id="3" name="Chart Placeholder 2">
            <a:extLst>
              <a:ext uri="{FF2B5EF4-FFF2-40B4-BE49-F238E27FC236}">
                <a16:creationId xmlns:a16="http://schemas.microsoft.com/office/drawing/2014/main" id="{D18DDC6E-3F1B-406F-A4E6-153CE7528A77}"/>
              </a:ext>
            </a:extLst>
          </p:cNvPr>
          <p:cNvSpPr>
            <a:spLocks noGrp="1"/>
          </p:cNvSpPr>
          <p:nvPr>
            <p:ph type="chart" idx="1"/>
          </p:nvPr>
        </p:nvSpPr>
        <p:spPr/>
      </p:sp>
      <p:pic>
        <p:nvPicPr>
          <p:cNvPr id="5" name="Picture 4">
            <a:extLst>
              <a:ext uri="{FF2B5EF4-FFF2-40B4-BE49-F238E27FC236}">
                <a16:creationId xmlns:a16="http://schemas.microsoft.com/office/drawing/2014/main" id="{AA603E27-EC70-45D5-81DD-5C948FB5F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2591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8C02-E63D-4AC1-ABAB-FA3118A69F7D}"/>
              </a:ext>
            </a:extLst>
          </p:cNvPr>
          <p:cNvSpPr>
            <a:spLocks noGrp="1"/>
          </p:cNvSpPr>
          <p:nvPr>
            <p:ph type="title"/>
          </p:nvPr>
        </p:nvSpPr>
        <p:spPr/>
        <p:txBody>
          <a:bodyPr/>
          <a:lstStyle/>
          <a:p>
            <a:endParaRPr lang="en-US"/>
          </a:p>
        </p:txBody>
      </p:sp>
      <p:sp>
        <p:nvSpPr>
          <p:cNvPr id="3" name="Chart Placeholder 2">
            <a:extLst>
              <a:ext uri="{FF2B5EF4-FFF2-40B4-BE49-F238E27FC236}">
                <a16:creationId xmlns:a16="http://schemas.microsoft.com/office/drawing/2014/main" id="{7404A8AA-C9D8-4B6D-8E9F-66ECEEFB3854}"/>
              </a:ext>
            </a:extLst>
          </p:cNvPr>
          <p:cNvSpPr>
            <a:spLocks noGrp="1"/>
          </p:cNvSpPr>
          <p:nvPr>
            <p:ph type="chart" idx="1"/>
          </p:nvPr>
        </p:nvSpPr>
        <p:spPr/>
      </p:sp>
      <p:pic>
        <p:nvPicPr>
          <p:cNvPr id="5" name="Picture 4">
            <a:extLst>
              <a:ext uri="{FF2B5EF4-FFF2-40B4-BE49-F238E27FC236}">
                <a16:creationId xmlns:a16="http://schemas.microsoft.com/office/drawing/2014/main" id="{8D0ABA3A-4171-47A7-A7D3-1EF5C703C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1440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81D49-AF19-44D1-B2F7-156FE5E61210}"/>
              </a:ext>
            </a:extLst>
          </p:cNvPr>
          <p:cNvSpPr>
            <a:spLocks noGrp="1"/>
          </p:cNvSpPr>
          <p:nvPr>
            <p:ph type="title"/>
          </p:nvPr>
        </p:nvSpPr>
        <p:spPr/>
        <p:txBody>
          <a:bodyPr/>
          <a:lstStyle/>
          <a:p>
            <a:endParaRPr lang="en-US"/>
          </a:p>
        </p:txBody>
      </p:sp>
      <p:sp>
        <p:nvSpPr>
          <p:cNvPr id="3" name="Chart Placeholder 2">
            <a:extLst>
              <a:ext uri="{FF2B5EF4-FFF2-40B4-BE49-F238E27FC236}">
                <a16:creationId xmlns:a16="http://schemas.microsoft.com/office/drawing/2014/main" id="{118226AD-C9BF-4A9D-A2A0-0FDDA4CBBCA4}"/>
              </a:ext>
            </a:extLst>
          </p:cNvPr>
          <p:cNvSpPr>
            <a:spLocks noGrp="1"/>
          </p:cNvSpPr>
          <p:nvPr>
            <p:ph type="chart" idx="1"/>
          </p:nvPr>
        </p:nvSpPr>
        <p:spPr/>
      </p:sp>
      <p:pic>
        <p:nvPicPr>
          <p:cNvPr id="5" name="Picture 4">
            <a:extLst>
              <a:ext uri="{FF2B5EF4-FFF2-40B4-BE49-F238E27FC236}">
                <a16:creationId xmlns:a16="http://schemas.microsoft.com/office/drawing/2014/main" id="{E2AA99D2-03F5-4D78-B857-855AD91BA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3441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70738-7F4B-46C7-ADFE-40CE8EB07B3D}"/>
              </a:ext>
            </a:extLst>
          </p:cNvPr>
          <p:cNvSpPr>
            <a:spLocks noGrp="1"/>
          </p:cNvSpPr>
          <p:nvPr>
            <p:ph type="title"/>
          </p:nvPr>
        </p:nvSpPr>
        <p:spPr/>
        <p:txBody>
          <a:bodyPr/>
          <a:lstStyle/>
          <a:p>
            <a:endParaRPr lang="en-US"/>
          </a:p>
        </p:txBody>
      </p:sp>
      <p:sp>
        <p:nvSpPr>
          <p:cNvPr id="3" name="Chart Placeholder 2">
            <a:extLst>
              <a:ext uri="{FF2B5EF4-FFF2-40B4-BE49-F238E27FC236}">
                <a16:creationId xmlns:a16="http://schemas.microsoft.com/office/drawing/2014/main" id="{DF521BAD-AC99-40C0-BDF7-94DD128F7F50}"/>
              </a:ext>
            </a:extLst>
          </p:cNvPr>
          <p:cNvSpPr>
            <a:spLocks noGrp="1"/>
          </p:cNvSpPr>
          <p:nvPr>
            <p:ph type="chart" idx="1"/>
          </p:nvPr>
        </p:nvSpPr>
        <p:spPr/>
      </p:sp>
      <p:pic>
        <p:nvPicPr>
          <p:cNvPr id="5" name="Picture 4">
            <a:extLst>
              <a:ext uri="{FF2B5EF4-FFF2-40B4-BE49-F238E27FC236}">
                <a16:creationId xmlns:a16="http://schemas.microsoft.com/office/drawing/2014/main" id="{7D4F8B38-EF42-4BA6-8E16-9C2FB069A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3496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27BA-D793-4ABB-B60B-96C2C8DC8DB3}"/>
              </a:ext>
            </a:extLst>
          </p:cNvPr>
          <p:cNvSpPr>
            <a:spLocks noGrp="1"/>
          </p:cNvSpPr>
          <p:nvPr>
            <p:ph type="title"/>
          </p:nvPr>
        </p:nvSpPr>
        <p:spPr/>
        <p:txBody>
          <a:bodyPr/>
          <a:lstStyle/>
          <a:p>
            <a:endParaRPr lang="en-US"/>
          </a:p>
        </p:txBody>
      </p:sp>
      <p:sp>
        <p:nvSpPr>
          <p:cNvPr id="3" name="Chart Placeholder 2">
            <a:extLst>
              <a:ext uri="{FF2B5EF4-FFF2-40B4-BE49-F238E27FC236}">
                <a16:creationId xmlns:a16="http://schemas.microsoft.com/office/drawing/2014/main" id="{8613DB0E-D2BE-4860-8F06-2B28DDA4B570}"/>
              </a:ext>
            </a:extLst>
          </p:cNvPr>
          <p:cNvSpPr>
            <a:spLocks noGrp="1"/>
          </p:cNvSpPr>
          <p:nvPr>
            <p:ph type="chart" idx="1"/>
          </p:nvPr>
        </p:nvSpPr>
        <p:spPr/>
      </p:sp>
      <p:pic>
        <p:nvPicPr>
          <p:cNvPr id="5" name="Picture 4">
            <a:extLst>
              <a:ext uri="{FF2B5EF4-FFF2-40B4-BE49-F238E27FC236}">
                <a16:creationId xmlns:a16="http://schemas.microsoft.com/office/drawing/2014/main" id="{8271F9CD-A0A5-4C6C-891D-F4B58AB0F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622538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C41E3A"/>
      </a:dk2>
      <a:lt2>
        <a:srgbClr val="0038A8"/>
      </a:lt2>
      <a:accent1>
        <a:srgbClr val="CCCCCC"/>
      </a:accent1>
      <a:accent2>
        <a:srgbClr val="67097F"/>
      </a:accent2>
      <a:accent3>
        <a:srgbClr val="FFFFFF"/>
      </a:accent3>
      <a:accent4>
        <a:srgbClr val="000000"/>
      </a:accent4>
      <a:accent5>
        <a:srgbClr val="E2E2E2"/>
      </a:accent5>
      <a:accent6>
        <a:srgbClr val="5D0772"/>
      </a:accent6>
      <a:hlink>
        <a:srgbClr val="F9A71D"/>
      </a:hlink>
      <a:folHlink>
        <a:srgbClr val="ABCC25"/>
      </a:folHlink>
    </a:clrScheme>
    <a:fontScheme name="1_Default Design">
      <a:majorFont>
        <a:latin typeface="FrutigerBold"/>
        <a:ea typeface="Arial"/>
        <a:cs typeface="Arial"/>
      </a:majorFont>
      <a:minorFont>
        <a:latin typeface="FrutigerBold"/>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KeplerRegula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KeplerRegular" pitchFamily="2" charset="0"/>
          </a:defRPr>
        </a:defPPr>
      </a:lstStyle>
    </a:lnDef>
  </a:objectDefaults>
  <a:extraClrSchemeLst>
    <a:extraClrScheme>
      <a:clrScheme name="1_Default Design 1">
        <a:dk1>
          <a:srgbClr val="000000"/>
        </a:dk1>
        <a:lt1>
          <a:srgbClr val="FFFFFF"/>
        </a:lt1>
        <a:dk2>
          <a:srgbClr val="C41E3A"/>
        </a:dk2>
        <a:lt2>
          <a:srgbClr val="0038A8"/>
        </a:lt2>
        <a:accent1>
          <a:srgbClr val="CCCCCC"/>
        </a:accent1>
        <a:accent2>
          <a:srgbClr val="67097F"/>
        </a:accent2>
        <a:accent3>
          <a:srgbClr val="FFFFFF"/>
        </a:accent3>
        <a:accent4>
          <a:srgbClr val="000000"/>
        </a:accent4>
        <a:accent5>
          <a:srgbClr val="E2E2E2"/>
        </a:accent5>
        <a:accent6>
          <a:srgbClr val="5D0772"/>
        </a:accent6>
        <a:hlink>
          <a:srgbClr val="F9A71D"/>
        </a:hlink>
        <a:folHlink>
          <a:srgbClr val="ABCC25"/>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41E3A"/>
        </a:lt1>
        <a:dk2>
          <a:srgbClr val="FFFFFF"/>
        </a:dk2>
        <a:lt2>
          <a:srgbClr val="0038A8"/>
        </a:lt2>
        <a:accent1>
          <a:srgbClr val="CCCCCC"/>
        </a:accent1>
        <a:accent2>
          <a:srgbClr val="67097F"/>
        </a:accent2>
        <a:accent3>
          <a:srgbClr val="DEABAE"/>
        </a:accent3>
        <a:accent4>
          <a:srgbClr val="000000"/>
        </a:accent4>
        <a:accent5>
          <a:srgbClr val="E2E2E2"/>
        </a:accent5>
        <a:accent6>
          <a:srgbClr val="5D0772"/>
        </a:accent6>
        <a:hlink>
          <a:srgbClr val="F9A71D"/>
        </a:hlink>
        <a:folHlink>
          <a:srgbClr val="ABCC25"/>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0038A8"/>
        </a:lt1>
        <a:dk2>
          <a:srgbClr val="C41E3A"/>
        </a:dk2>
        <a:lt2>
          <a:srgbClr val="FFFFFF"/>
        </a:lt2>
        <a:accent1>
          <a:srgbClr val="CCCCCC"/>
        </a:accent1>
        <a:accent2>
          <a:srgbClr val="67097F"/>
        </a:accent2>
        <a:accent3>
          <a:srgbClr val="AAAED1"/>
        </a:accent3>
        <a:accent4>
          <a:srgbClr val="000000"/>
        </a:accent4>
        <a:accent5>
          <a:srgbClr val="E2E2E2"/>
        </a:accent5>
        <a:accent6>
          <a:srgbClr val="5D0772"/>
        </a:accent6>
        <a:hlink>
          <a:srgbClr val="F9A71D"/>
        </a:hlink>
        <a:folHlink>
          <a:srgbClr val="ABCC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84811</TotalTime>
  <Words>2106</Words>
  <Application>Microsoft Office PowerPoint</Application>
  <PresentationFormat>On-screen Show (4:3)</PresentationFormat>
  <Paragraphs>59</Paragraphs>
  <Slides>23</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FrutigerBold</vt:lpstr>
      <vt:lpstr>KeplerRegular</vt:lpstr>
      <vt:lpstr>1_Office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Cancer Society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Siegel</dc:creator>
  <cp:lastModifiedBy>Kim D. Miller</cp:lastModifiedBy>
  <cp:revision>428</cp:revision>
  <cp:lastPrinted>2018-12-17T19:39:00Z</cp:lastPrinted>
  <dcterms:created xsi:type="dcterms:W3CDTF">2014-02-20T21:53:16Z</dcterms:created>
  <dcterms:modified xsi:type="dcterms:W3CDTF">2019-12-20T20:29:23Z</dcterms:modified>
</cp:coreProperties>
</file>