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32"/>
  </p:notesMasterIdLst>
  <p:sldIdLst>
    <p:sldId id="301" r:id="rId6"/>
    <p:sldId id="2147140161" r:id="rId7"/>
    <p:sldId id="2147140203" r:id="rId8"/>
    <p:sldId id="290" r:id="rId9"/>
    <p:sldId id="260" r:id="rId10"/>
    <p:sldId id="2147140175" r:id="rId11"/>
    <p:sldId id="2147140173" r:id="rId12"/>
    <p:sldId id="2147140176" r:id="rId13"/>
    <p:sldId id="2147140198" r:id="rId14"/>
    <p:sldId id="2147140199" r:id="rId15"/>
    <p:sldId id="266" r:id="rId16"/>
    <p:sldId id="563" r:id="rId17"/>
    <p:sldId id="2147140201" r:id="rId18"/>
    <p:sldId id="270" r:id="rId19"/>
    <p:sldId id="2147140202" r:id="rId20"/>
    <p:sldId id="2147140183" r:id="rId21"/>
    <p:sldId id="2147140200" r:id="rId22"/>
    <p:sldId id="2147140181" r:id="rId23"/>
    <p:sldId id="2147140185" r:id="rId24"/>
    <p:sldId id="540" r:id="rId25"/>
    <p:sldId id="2147140186" r:id="rId26"/>
    <p:sldId id="2147140192" r:id="rId27"/>
    <p:sldId id="552" r:id="rId28"/>
    <p:sldId id="464" r:id="rId29"/>
    <p:sldId id="471" r:id="rId30"/>
    <p:sldId id="2147140188" r:id="rId31"/>
  </p:sldIdLst>
  <p:sldSz cx="18288000" cy="10287000"/>
  <p:notesSz cx="6858000" cy="9144000"/>
  <p:embeddedFontLst>
    <p:embeddedFont>
      <p:font typeface="Poppins" panose="00000500000000000000" pitchFamily="2" charset="0"/>
      <p:regular r:id="rId33"/>
      <p:bold r:id="rId34"/>
      <p:italic r:id="rId35"/>
      <p:boldItalic r:id="rId36"/>
    </p:embeddedFont>
    <p:embeddedFont>
      <p:font typeface="Poppins 2" panose="020B0604020202020204" charset="0"/>
      <p:regular r:id="rId37"/>
      <p:bold r:id="rId38"/>
      <p:italic r:id="rId39"/>
      <p:boldItalic r:id="rId40"/>
    </p:embeddedFont>
    <p:embeddedFont>
      <p:font typeface="Source Sans Pro" panose="020B0503030403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FBD029-BB1C-0468-B383-6A7BC9AE473F}" name="Talia Henkle" initials="TH" userId="S::Talia.Henkle@cancer.org::8358a28e-4fc0-4d4d-9e38-f7ffe2b31c0d" providerId="AD"/>
  <p188:author id="{1643533C-C0C9-6DF6-E8C0-A64FF50E52D7}" name="Heather Mackey" initials="HM" userId="S::heather.mackey@cancer.org::481aa629-a198-46ad-b48a-fe9f57502021" providerId="AD"/>
  <p188:author id="{A870FD44-8D98-D046-97D2-2E83D716248C}" name="Brittany Lovely" initials="BL" userId="S::Brittany.Lovely@cancer.org::2179ef8d-189d-4026-bc2f-586078a24bba" providerId="AD"/>
  <p188:author id="{B0FA985E-C5C3-34E3-B1F7-1265699F93D3}" name="Megan Wessel" initials="MW" userId="S::Megan.Wessel@cancer.org::067a7eb0-bf40-49fc-ac0a-e0c3fea2010b" providerId="AD"/>
  <p188:author id="{61E02D7F-3CC8-1CD6-5CD6-8F852BC55DA8}" name="Christopher Pena" initials="CP" userId="S::christopher.pena@cancer.org::6d343035-5a94-4b96-96a6-20f2b279d5df" providerId="AD"/>
  <p188:author id="{2E726692-1110-C765-E289-4F2C4AF739EA}" name="Nikolas Martinez" initials="" userId="S::Nik.Martinez@cancer.org::c1d38ced-b259-46c0-ad55-ab6dc6107dc1" providerId="AD"/>
  <p188:author id="{72395D9F-09F9-1372-B9D5-431ED575A79A}" name="Christopher Pena" initials="CP" userId="S::Christopher.Pena@cancer.org::6d343035-5a94-4b96-96a6-20f2b279d5df" providerId="AD"/>
  <p188:author id="{65FDE6A1-1AA4-0799-BA7F-8C1C9AB08A3B}" name="Danielle Petri" initials="DP" userId="S::Danielle.Petri@cancer.org::57054f95-0fb9-4870-985d-54772240f1bb" providerId="AD"/>
  <p188:author id="{957CC6A2-7DAC-0EC5-3FDA-4BF040594B77}" name="Heather Mackey" initials="HM" userId="S::Heather.Mackey@cancer.org::481aa629-a198-46ad-b48a-fe9f57502021" providerId="AD"/>
  <p188:author id="{A885BACB-612D-E1D8-E085-368BBB243278}" name="Christina Thomas" initials="CT" userId="S::Christina.Thomas@cancer.org::c3442422-f0fd-4570-a954-d9102124b542" providerId="AD"/>
  <p188:author id="{930DD6D7-8F76-EBEF-10BC-9DA2EF9ECB67}" name="Nikolas Martinez" initials="NM" userId="S::nik.martinez@cancer.org::c1d38ced-b259-46c0-ad55-ab6dc6107d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3F7"/>
    <a:srgbClr val="0926F8"/>
    <a:srgbClr val="FFE0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820" y="2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Mackey" userId="S::heather.mackey@cancer.org::481aa629-a198-46ad-b48a-fe9f57502021" providerId="AD" clId="Web-{021C0C3F-BF07-D7EF-1E20-AD03B09373AA}"/>
    <pc:docChg chg="mod">
      <pc:chgData name="Heather Mackey" userId="S::heather.mackey@cancer.org::481aa629-a198-46ad-b48a-fe9f57502021" providerId="AD" clId="Web-{021C0C3F-BF07-D7EF-1E20-AD03B09373AA}" dt="2025-02-13T15:55:47.080" v="0"/>
      <pc:docMkLst>
        <pc:docMk/>
      </pc:docMkLst>
    </pc:docChg>
  </pc:docChgLst>
  <pc:docChgLst>
    <pc:chgData name="Nikolas Martinez" userId="S::nik.martinez@cancer.org::c1d38ced-b259-46c0-ad55-ab6dc6107dc1" providerId="AD" clId="Web-{93C2A474-EB46-E304-AA1C-784429439930}"/>
    <pc:docChg chg="modSld">
      <pc:chgData name="Nikolas Martinez" userId="S::nik.martinez@cancer.org::c1d38ced-b259-46c0-ad55-ab6dc6107dc1" providerId="AD" clId="Web-{93C2A474-EB46-E304-AA1C-784429439930}" dt="2025-02-12T20:54:08.793" v="1"/>
      <pc:docMkLst>
        <pc:docMk/>
      </pc:docMkLst>
      <pc:sldChg chg="mod setBg">
        <pc:chgData name="Nikolas Martinez" userId="S::nik.martinez@cancer.org::c1d38ced-b259-46c0-ad55-ab6dc6107dc1" providerId="AD" clId="Web-{93C2A474-EB46-E304-AA1C-784429439930}" dt="2025-02-12T20:54:08.793" v="1"/>
        <pc:sldMkLst>
          <pc:docMk/>
          <pc:sldMk cId="3566914764" sldId="2147140161"/>
        </pc:sldMkLst>
      </pc:sldChg>
    </pc:docChg>
  </pc:docChgLst>
  <pc:docChgLst>
    <pc:chgData name="Nikolas Martinez" userId="S::nik.martinez@cancer.org::c1d38ced-b259-46c0-ad55-ab6dc6107dc1" providerId="AD" clId="Web-{CA57A0EE-DCC8-29E2-07DB-8FA66E7201FD}"/>
    <pc:docChg chg="modSld">
      <pc:chgData name="Nikolas Martinez" userId="S::nik.martinez@cancer.org::c1d38ced-b259-46c0-ad55-ab6dc6107dc1" providerId="AD" clId="Web-{CA57A0EE-DCC8-29E2-07DB-8FA66E7201FD}" dt="2025-02-12T19:30:24.102" v="0"/>
      <pc:docMkLst>
        <pc:docMk/>
      </pc:docMkLst>
      <pc:sldChg chg="mod setBg">
        <pc:chgData name="Nikolas Martinez" userId="S::nik.martinez@cancer.org::c1d38ced-b259-46c0-ad55-ab6dc6107dc1" providerId="AD" clId="Web-{CA57A0EE-DCC8-29E2-07DB-8FA66E7201FD}" dt="2025-02-12T19:30:24.102" v="0"/>
        <pc:sldMkLst>
          <pc:docMk/>
          <pc:sldMk cId="255979485" sldId="2147140186"/>
        </pc:sldMkLst>
      </pc:sldChg>
    </pc:docChg>
  </pc:docChgLst>
  <pc:docChgLst>
    <pc:chgData name="Nikolas Martinez" userId="S::nik.martinez@cancer.org::c1d38ced-b259-46c0-ad55-ab6dc6107dc1" providerId="AD" clId="Web-{C73E19FB-2CA8-524A-B51B-A31E232C79FC}"/>
    <pc:docChg chg="modSld">
      <pc:chgData name="Nikolas Martinez" userId="S::nik.martinez@cancer.org::c1d38ced-b259-46c0-ad55-ab6dc6107dc1" providerId="AD" clId="Web-{C73E19FB-2CA8-524A-B51B-A31E232C79FC}" dt="2025-02-12T15:51:39.727" v="2"/>
      <pc:docMkLst>
        <pc:docMk/>
      </pc:docMkLst>
      <pc:sldChg chg="mod setBg">
        <pc:chgData name="Nikolas Martinez" userId="S::nik.martinez@cancer.org::c1d38ced-b259-46c0-ad55-ab6dc6107dc1" providerId="AD" clId="Web-{C73E19FB-2CA8-524A-B51B-A31E232C79FC}" dt="2025-02-12T15:51:39.727" v="2"/>
        <pc:sldMkLst>
          <pc:docMk/>
          <pc:sldMk cId="165132554" sldId="2147140188"/>
        </pc:sldMkLst>
      </pc:sldChg>
    </pc:docChg>
  </pc:docChgLst>
  <pc:docChgLst>
    <pc:chgData name="Brittany Lovely" userId="S::brittany.lovely@cancer.org::2179ef8d-189d-4026-bc2f-586078a24bba" providerId="AD" clId="Web-{D370502C-E9FE-DBEE-653D-50A264BDF3BF}"/>
    <pc:docChg chg="addSld">
      <pc:chgData name="Brittany Lovely" userId="S::brittany.lovely@cancer.org::2179ef8d-189d-4026-bc2f-586078a24bba" providerId="AD" clId="Web-{D370502C-E9FE-DBEE-653D-50A264BDF3BF}" dt="2025-02-13T16:49:10.525" v="0"/>
      <pc:docMkLst>
        <pc:docMk/>
      </pc:docMkLst>
      <pc:sldChg chg="add replId">
        <pc:chgData name="Brittany Lovely" userId="S::brittany.lovely@cancer.org::2179ef8d-189d-4026-bc2f-586078a24bba" providerId="AD" clId="Web-{D370502C-E9FE-DBEE-653D-50A264BDF3BF}" dt="2025-02-13T16:49:10.525" v="0"/>
        <pc:sldMkLst>
          <pc:docMk/>
          <pc:sldMk cId="442506670" sldId="2147140203"/>
        </pc:sldMkLst>
      </pc:sldChg>
    </pc:docChg>
  </pc:docChgLst>
  <pc:docChgLst>
    <pc:chgData name="Brittany Lovely" userId="2179ef8d-189d-4026-bc2f-586078a24bba" providerId="ADAL" clId="{AFB6777C-7450-43FA-8A0F-EBFF4C28CD43}"/>
    <pc:docChg chg="delSld modSld">
      <pc:chgData name="Brittany Lovely" userId="2179ef8d-189d-4026-bc2f-586078a24bba" providerId="ADAL" clId="{AFB6777C-7450-43FA-8A0F-EBFF4C28CD43}" dt="2025-02-13T18:14:40.455" v="4"/>
      <pc:docMkLst>
        <pc:docMk/>
      </pc:docMkLst>
      <pc:sldChg chg="del">
        <pc:chgData name="Brittany Lovely" userId="2179ef8d-189d-4026-bc2f-586078a24bba" providerId="ADAL" clId="{AFB6777C-7450-43FA-8A0F-EBFF4C28CD43}" dt="2025-02-13T16:52:12.876" v="2" actId="2696"/>
        <pc:sldMkLst>
          <pc:docMk/>
          <pc:sldMk cId="0" sldId="257"/>
        </pc:sldMkLst>
      </pc:sldChg>
      <pc:sldChg chg="setBg">
        <pc:chgData name="Brittany Lovely" userId="2179ef8d-189d-4026-bc2f-586078a24bba" providerId="ADAL" clId="{AFB6777C-7450-43FA-8A0F-EBFF4C28CD43}" dt="2025-02-13T18:14:40.455" v="4"/>
        <pc:sldMkLst>
          <pc:docMk/>
          <pc:sldMk cId="292739247" sldId="464"/>
        </pc:sldMkLst>
      </pc:sldChg>
      <pc:sldChg chg="setBg">
        <pc:chgData name="Brittany Lovely" userId="2179ef8d-189d-4026-bc2f-586078a24bba" providerId="ADAL" clId="{AFB6777C-7450-43FA-8A0F-EBFF4C28CD43}" dt="2025-02-13T16:52:07.011" v="1"/>
        <pc:sldMkLst>
          <pc:docMk/>
          <pc:sldMk cId="442506670" sldId="2147140203"/>
        </pc:sldMkLst>
      </pc:sldChg>
    </pc:docChg>
  </pc:docChgLst>
  <pc:docChgLst>
    <pc:chgData name="Paige Schwartz" userId="647cf83f-86bb-4d3f-96dc-4819784fc224" providerId="ADAL" clId="{B8C4902F-2BBB-46F4-8083-72BB1FE3ABC0}"/>
    <pc:docChg chg="mod">
      <pc:chgData name="Paige Schwartz" userId="647cf83f-86bb-4d3f-96dc-4819784fc224" providerId="ADAL" clId="{B8C4902F-2BBB-46F4-8083-72BB1FE3ABC0}" dt="2025-02-26T21:37:47.200" v="0"/>
      <pc:docMkLst>
        <pc:docMk/>
      </pc:docMkLst>
    </pc:docChg>
  </pc:docChgLst>
  <pc:docChgLst>
    <pc:chgData name="Nikolas Martinez" userId="S::nik.martinez@cancer.org::c1d38ced-b259-46c0-ad55-ab6dc6107dc1" providerId="AD" clId="Web-{877A5FC7-6DA3-1EC8-CD56-7393AC134AE6}"/>
    <pc:docChg chg="modSld">
      <pc:chgData name="Nikolas Martinez" userId="S::nik.martinez@cancer.org::c1d38ced-b259-46c0-ad55-ab6dc6107dc1" providerId="AD" clId="Web-{877A5FC7-6DA3-1EC8-CD56-7393AC134AE6}" dt="2025-02-12T19:29:26.724" v="1"/>
      <pc:docMkLst>
        <pc:docMk/>
      </pc:docMkLst>
      <pc:sldChg chg="mod setBg">
        <pc:chgData name="Nikolas Martinez" userId="S::nik.martinez@cancer.org::c1d38ced-b259-46c0-ad55-ab6dc6107dc1" providerId="AD" clId="Web-{877A5FC7-6DA3-1EC8-CD56-7393AC134AE6}" dt="2025-02-12T19:25:04.710" v="0"/>
        <pc:sldMkLst>
          <pc:docMk/>
          <pc:sldMk cId="3431955386" sldId="2147140183"/>
        </pc:sldMkLst>
      </pc:sldChg>
      <pc:sldChg chg="mod setBg">
        <pc:chgData name="Nikolas Martinez" userId="S::nik.martinez@cancer.org::c1d38ced-b259-46c0-ad55-ab6dc6107dc1" providerId="AD" clId="Web-{877A5FC7-6DA3-1EC8-CD56-7393AC134AE6}" dt="2025-02-12T19:29:26.724" v="1"/>
        <pc:sldMkLst>
          <pc:docMk/>
          <pc:sldMk cId="255979485" sldId="2147140186"/>
        </pc:sldMkLst>
      </pc:sldChg>
    </pc:docChg>
  </pc:docChgLst>
  <pc:docChgLst>
    <pc:chgData name="Nikolas Martinez" userId="S::nik.martinez@cancer.org::c1d38ced-b259-46c0-ad55-ab6dc6107dc1" providerId="AD" clId="Web-{FC689E59-FA9E-E0F2-2005-85FEF20A073B}"/>
    <pc:docChg chg="mod modSld">
      <pc:chgData name="Nikolas Martinez" userId="S::nik.martinez@cancer.org::c1d38ced-b259-46c0-ad55-ab6dc6107dc1" providerId="AD" clId="Web-{FC689E59-FA9E-E0F2-2005-85FEF20A073B}" dt="2025-02-12T15:50:32.628" v="4"/>
      <pc:docMkLst>
        <pc:docMk/>
      </pc:docMkLst>
      <pc:sldChg chg="mod setBg">
        <pc:chgData name="Nikolas Martinez" userId="S::nik.martinez@cancer.org::c1d38ced-b259-46c0-ad55-ab6dc6107dc1" providerId="AD" clId="Web-{FC689E59-FA9E-E0F2-2005-85FEF20A073B}" dt="2025-02-12T15:47:45.063" v="3"/>
        <pc:sldMkLst>
          <pc:docMk/>
          <pc:sldMk cId="2257284229" sldId="540"/>
        </pc:sldMkLst>
      </pc:sldChg>
      <pc:sldChg chg="mod setBg">
        <pc:chgData name="Nikolas Martinez" userId="S::nik.martinez@cancer.org::c1d38ced-b259-46c0-ad55-ab6dc6107dc1" providerId="AD" clId="Web-{FC689E59-FA9E-E0F2-2005-85FEF20A073B}" dt="2025-02-12T15:46:31.172" v="1"/>
        <pc:sldMkLst>
          <pc:docMk/>
          <pc:sldMk cId="2065494258" sldId="563"/>
        </pc:sldMkLst>
      </pc:sldChg>
      <pc:sldChg chg="mod setBg">
        <pc:chgData name="Nikolas Martinez" userId="S::nik.martinez@cancer.org::c1d38ced-b259-46c0-ad55-ab6dc6107dc1" providerId="AD" clId="Web-{FC689E59-FA9E-E0F2-2005-85FEF20A073B}" dt="2025-02-12T15:50:32.628" v="4"/>
        <pc:sldMkLst>
          <pc:docMk/>
          <pc:sldMk cId="165132554" sldId="2147140188"/>
        </pc:sldMkLst>
      </pc:sldChg>
    </pc:docChg>
  </pc:docChgLst>
  <pc:docChgLst>
    <pc:chgData name="Nikolas Martinez" userId="S::nik.martinez@cancer.org::c1d38ced-b259-46c0-ad55-ab6dc6107dc1" providerId="AD" clId="Web-{0FC5FC57-5A69-048F-FA61-BD24DFBA9663}"/>
    <pc:docChg chg="modSld">
      <pc:chgData name="Nikolas Martinez" userId="S::nik.martinez@cancer.org::c1d38ced-b259-46c0-ad55-ab6dc6107dc1" providerId="AD" clId="Web-{0FC5FC57-5A69-048F-FA61-BD24DFBA9663}" dt="2025-02-12T19:55:07.258" v="1"/>
      <pc:docMkLst>
        <pc:docMk/>
      </pc:docMkLst>
      <pc:sldChg chg="mod setBg">
        <pc:chgData name="Nikolas Martinez" userId="S::nik.martinez@cancer.org::c1d38ced-b259-46c0-ad55-ab6dc6107dc1" providerId="AD" clId="Web-{0FC5FC57-5A69-048F-FA61-BD24DFBA9663}" dt="2025-02-12T19:55:07.258" v="1"/>
        <pc:sldMkLst>
          <pc:docMk/>
          <pc:sldMk cId="255979485" sldId="2147140186"/>
        </pc:sldMkLst>
      </pc:sldChg>
    </pc:docChg>
  </pc:docChgLst>
  <pc:docChgLst>
    <pc:chgData name="Christina Thomas" userId="c3442422-f0fd-4570-a954-d9102124b542" providerId="ADAL" clId="{F1EF393F-E6CE-4E6A-A9F3-7A7FE340AB17}"/>
    <pc:docChg chg="modSld">
      <pc:chgData name="Christina Thomas" userId="c3442422-f0fd-4570-a954-d9102124b542" providerId="ADAL" clId="{F1EF393F-E6CE-4E6A-A9F3-7A7FE340AB17}" dt="2025-02-12T21:17:01.777" v="0" actId="2711"/>
      <pc:docMkLst>
        <pc:docMk/>
      </pc:docMkLst>
      <pc:sldChg chg="modNotesTx">
        <pc:chgData name="Christina Thomas" userId="c3442422-f0fd-4570-a954-d9102124b542" providerId="ADAL" clId="{F1EF393F-E6CE-4E6A-A9F3-7A7FE340AB17}" dt="2025-02-12T21:17:01.777" v="0" actId="2711"/>
        <pc:sldMkLst>
          <pc:docMk/>
          <pc:sldMk cId="3566914764" sldId="21471401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2097A-D369-4B8A-BE11-4154CE3B47A6}"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877D4-C115-4B9D-B6EE-99781311D293}" type="slidenum">
              <a:rPr lang="en-US" smtClean="0"/>
              <a:t>‹#›</a:t>
            </a:fld>
            <a:endParaRPr lang="en-US"/>
          </a:p>
        </p:txBody>
      </p:sp>
    </p:spTree>
    <p:extLst>
      <p:ext uri="{BB962C8B-B14F-4D97-AF65-F5344CB8AC3E}">
        <p14:creationId xmlns:p14="http://schemas.microsoft.com/office/powerpoint/2010/main" val="1659457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ncer.org/cancer/breast-cancer/risk-and-prevention/breast-cancer-risk-factors-you-cannot-change.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ancer.org/cancer/breast-cancer/risk-and-prevention/breast-cancer-risk-factors-you-cannot-change.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cancer.org/cancer/breast-cancer/screening-tests-and-early-detection/american-cancer-society-recommendations-for-the-early-detection-of-breast-cancer.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a:t>
            </a:fld>
            <a:endParaRPr lang="en-US"/>
          </a:p>
        </p:txBody>
      </p:sp>
    </p:spTree>
    <p:extLst>
      <p:ext uri="{BB962C8B-B14F-4D97-AF65-F5344CB8AC3E}">
        <p14:creationId xmlns:p14="http://schemas.microsoft.com/office/powerpoint/2010/main" val="104148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5021B-EE94-6ADB-C934-DFA9F9ADB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EE42F-6FD8-1FB9-409C-34D316714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D0FA6-A9FB-4E9B-936F-1E8088083981}"/>
              </a:ext>
            </a:extLst>
          </p:cNvPr>
          <p:cNvSpPr>
            <a:spLocks noGrp="1"/>
          </p:cNvSpPr>
          <p:nvPr>
            <p:ph type="body" idx="1"/>
          </p:nvPr>
        </p:nvSpPr>
        <p:spPr/>
        <p:txBody>
          <a:bodyPr/>
          <a:lstStyle/>
          <a:p>
            <a:r>
              <a:rPr lang="en-US" b="1" kern="1200">
                <a:effectLst/>
              </a:rPr>
              <a:t>Speaker Notes</a:t>
            </a:r>
            <a:r>
              <a:rPr lang="en-US"/>
              <a:t> </a:t>
            </a:r>
            <a:endParaRPr lang="en-US" kern="1200">
              <a:effectLst/>
            </a:endParaRPr>
          </a:p>
          <a:p>
            <a:pPr marL="0" marR="0" lvl="0" indent="0" algn="l" defTabSz="914400">
              <a:lnSpc>
                <a:spcPct val="100000"/>
              </a:lnSpc>
              <a:spcBef>
                <a:spcPts val="0"/>
              </a:spcBef>
              <a:spcAft>
                <a:spcPts val="0"/>
              </a:spcAft>
              <a:buNone/>
              <a:tabLst/>
              <a:defRPr/>
            </a:pPr>
            <a:endParaRPr lang="en-US" b="0" i="0">
              <a:effectLst/>
            </a:endParaRPr>
          </a:p>
          <a:p>
            <a:pPr marL="0" indent="0">
              <a:buFont typeface="Arial,Sans-Serif"/>
              <a:buNone/>
              <a:defRPr/>
            </a:pPr>
            <a:r>
              <a:rPr lang="en-US"/>
              <a:t>Some </a:t>
            </a:r>
            <a:r>
              <a:rPr lang="en-US" b="0" i="0">
                <a:effectLst/>
              </a:rPr>
              <a:t>breast cancers </a:t>
            </a:r>
            <a:r>
              <a:rPr lang="en-US"/>
              <a:t>start in the glands that make breast milk (</a:t>
            </a:r>
            <a:r>
              <a:rPr lang="en-US" b="1"/>
              <a:t>lobular cancers</a:t>
            </a:r>
            <a:r>
              <a:rPr lang="en-US"/>
              <a:t>). Invasive types of these cancers are called invasive lobular carcinoma and similarly, can break through the walls of the lobules and spread – or metastasize- to other parts of the body. </a:t>
            </a:r>
          </a:p>
          <a:p>
            <a:pPr marL="0" indent="0">
              <a:buFont typeface="Arial,Sans-Serif"/>
              <a:buNone/>
              <a:defRPr/>
            </a:pPr>
            <a:endParaRPr lang="en-US"/>
          </a:p>
          <a:p>
            <a:pPr marL="0" indent="0">
              <a:buFont typeface="Arial,Sans-Serif"/>
              <a:buNone/>
              <a:defRPr/>
            </a:pPr>
            <a:r>
              <a:rPr lang="en-US"/>
              <a:t>About 1 in 10 </a:t>
            </a:r>
            <a:r>
              <a:rPr lang="en-US" b="0" i="0">
                <a:effectLst/>
              </a:rPr>
              <a:t>invasive breast </a:t>
            </a:r>
            <a:r>
              <a:rPr lang="en-US"/>
              <a:t>cancers is an </a:t>
            </a:r>
            <a:r>
              <a:rPr lang="en-US" i="0">
                <a:effectLst/>
              </a:rPr>
              <a:t>invasive lobular carcinoma</a:t>
            </a:r>
            <a:r>
              <a:rPr lang="en-US"/>
              <a:t> (ILC).</a:t>
            </a:r>
          </a:p>
          <a:p>
            <a:pPr marL="0" indent="0">
              <a:buFont typeface="Arial,Sans-Serif"/>
              <a:buNone/>
            </a:pPr>
            <a:endParaRPr lang="en-US"/>
          </a:p>
          <a:p>
            <a:pPr marL="0" indent="0">
              <a:buFont typeface="Arial,Sans-Serif"/>
              <a:buNone/>
            </a:pPr>
            <a:r>
              <a:rPr lang="en-US"/>
              <a:t>Invasive lobular carcinoma may be harder to detect on physical exam and imaging, like mammograms, than IDC.</a:t>
            </a:r>
          </a:p>
          <a:p>
            <a:r>
              <a:rPr lang="en-US"/>
              <a:t> </a:t>
            </a:r>
          </a:p>
          <a:p>
            <a:pPr marL="171450" indent="-171450">
              <a:buFont typeface="Arial,Sans-Serif"/>
              <a:buChar char="•"/>
            </a:pPr>
            <a:endParaRPr lang="en-US"/>
          </a:p>
          <a:p>
            <a:pPr marL="171450" indent="-171450">
              <a:buFont typeface="Arial,Sans-Serif"/>
              <a:buChar char="•"/>
            </a:pPr>
            <a:endParaRPr lang="en-US"/>
          </a:p>
          <a:p>
            <a:r>
              <a:rPr lang="en-US"/>
              <a:t> </a:t>
            </a:r>
          </a:p>
          <a:p>
            <a:r>
              <a:rPr lang="en-US"/>
              <a:t> </a:t>
            </a:r>
          </a:p>
          <a:p>
            <a:pPr marL="0" indent="0" algn="l">
              <a:buFontTx/>
              <a:buNone/>
            </a:pPr>
            <a:endParaRPr lang="en-US" b="1" i="0">
              <a:solidFill>
                <a:srgbClr val="000000"/>
              </a:solidFill>
              <a:effectLst/>
              <a:latin typeface="Calibri" panose="020F0502020204030204" pitchFamily="34" charset="0"/>
              <a:ea typeface="Calibri"/>
              <a:cs typeface="Calibri"/>
            </a:endParaRPr>
          </a:p>
        </p:txBody>
      </p:sp>
      <p:sp>
        <p:nvSpPr>
          <p:cNvPr id="4" name="Slide Number Placeholder 3">
            <a:extLst>
              <a:ext uri="{FF2B5EF4-FFF2-40B4-BE49-F238E27FC236}">
                <a16:creationId xmlns:a16="http://schemas.microsoft.com/office/drawing/2014/main" id="{3958088E-9CA5-3EFF-56CA-D31672C37205}"/>
              </a:ext>
            </a:extLst>
          </p:cNvPr>
          <p:cNvSpPr>
            <a:spLocks noGrp="1"/>
          </p:cNvSpPr>
          <p:nvPr>
            <p:ph type="sldNum" sz="quarter" idx="5"/>
          </p:nvPr>
        </p:nvSpPr>
        <p:spPr/>
        <p:txBody>
          <a:bodyPr/>
          <a:lstStyle/>
          <a:p>
            <a:fld id="{EBC877D4-C115-4B9D-B6EE-99781311D293}" type="slidenum">
              <a:rPr lang="en-US" smtClean="0"/>
              <a:t>10</a:t>
            </a:fld>
            <a:endParaRPr lang="en-US"/>
          </a:p>
        </p:txBody>
      </p:sp>
    </p:spTree>
    <p:extLst>
      <p:ext uri="{BB962C8B-B14F-4D97-AF65-F5344CB8AC3E}">
        <p14:creationId xmlns:p14="http://schemas.microsoft.com/office/powerpoint/2010/main" val="3490645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endParaRPr lang="en-US" sz="1200" kern="1200">
              <a:solidFill>
                <a:schemeClr val="tx1"/>
              </a:solidFill>
              <a:effectLst/>
              <a:latin typeface="+mn-lt"/>
              <a:ea typeface="+mn-ea"/>
              <a:cs typeface="+mn-cs"/>
            </a:endParaRP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A risk factor is anything that affects your chance of getting a disease such as cancer. Different cancers have different risk factors. Some risk factors, like smoking and excess sun exposure, can be changed. Others, like your age or family history, can’t be changed.</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Having a risk factor, or even several risk factors, does not mean that you will get the disease. And some people who get the disease may not have any known risk factors. </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Still, researchers have found several risk factors that may increase a person's chance of developing breast cancer.</a:t>
            </a:r>
          </a:p>
        </p:txBody>
      </p:sp>
      <p:sp>
        <p:nvSpPr>
          <p:cNvPr id="4" name="Slide Number Placeholder 3"/>
          <p:cNvSpPr>
            <a:spLocks noGrp="1"/>
          </p:cNvSpPr>
          <p:nvPr>
            <p:ph type="sldNum" sz="quarter" idx="5"/>
          </p:nvPr>
        </p:nvSpPr>
        <p:spPr/>
        <p:txBody>
          <a:bodyPr/>
          <a:lstStyle/>
          <a:p>
            <a:fld id="{EBC877D4-C115-4B9D-B6EE-99781311D293}" type="slidenum">
              <a:rPr lang="en-US" smtClean="0"/>
              <a:t>11</a:t>
            </a:fld>
            <a:endParaRPr lang="en-US"/>
          </a:p>
        </p:txBody>
      </p:sp>
    </p:spTree>
    <p:extLst>
      <p:ext uri="{BB962C8B-B14F-4D97-AF65-F5344CB8AC3E}">
        <p14:creationId xmlns:p14="http://schemas.microsoft.com/office/powerpoint/2010/main" val="278069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200" b="1" i="0" u="none" strike="noStrike">
                <a:solidFill>
                  <a:schemeClr val="tx1"/>
                </a:solidFill>
                <a:effectLst/>
                <a:latin typeface="+mn-lt"/>
                <a:ea typeface="ＭＳ Ｐゴシック" panose="020B0600070205080204" pitchFamily="34" charset="-128"/>
              </a:rPr>
              <a:t>Speaker Notes</a:t>
            </a:r>
          </a:p>
          <a:p>
            <a:pPr marL="0" indent="0" algn="l" rtl="0" fontAlgn="base">
              <a:buFont typeface="Arial" panose="020B0604020202020204" pitchFamily="34" charset="0"/>
              <a:buNone/>
            </a:pPr>
            <a:endParaRPr lang="en-US" sz="1200" b="1" i="0" u="none" strike="noStrike">
              <a:solidFill>
                <a:schemeClr val="tx1"/>
              </a:solidFill>
              <a:effectLst/>
              <a:latin typeface="+mn-lt"/>
              <a:ea typeface="ＭＳ Ｐゴシック" panose="020B0600070205080204" pitchFamily="34" charset="-128"/>
            </a:endParaRPr>
          </a:p>
          <a:p>
            <a:pPr marL="0" indent="0" algn="l" rtl="0" fontAlgn="base">
              <a:buFont typeface="Arial" panose="020B0604020202020204" pitchFamily="34" charset="0"/>
              <a:buNone/>
            </a:pPr>
            <a:r>
              <a:rPr lang="en-US" b="0" i="0" u="none" strike="noStrike">
                <a:solidFill>
                  <a:srgbClr val="000000"/>
                </a:solidFill>
                <a:effectLst/>
                <a:latin typeface="Calibri" panose="020F0502020204030204" pitchFamily="34" charset="0"/>
              </a:rPr>
              <a:t>The way people live can impact their risk for breast cancer. Lifestyle risk factors include:</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1" i="0" u="none" strike="noStrike">
                <a:solidFill>
                  <a:srgbClr val="000000"/>
                </a:solidFill>
                <a:effectLst/>
                <a:latin typeface="Calibri" panose="020F0502020204030204" pitchFamily="34" charset="0"/>
              </a:rPr>
              <a:t>Physical activity</a:t>
            </a:r>
            <a:r>
              <a:rPr lang="en-US" b="0" i="0" u="none" strike="noStrike">
                <a:solidFill>
                  <a:srgbClr val="000000"/>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Evidence is growing that regular physical activity reduces breast cancer risk, especially in women after menopause. Exactly how physical activity might reduce breast cancer risk isn’t clear, but it may be due to its effects on body weight, inflammation, hormones, and energy balance. The American Cancer Society recommends that adults get 150-300 minutes of moderate-intensity physical activity per week, or 75-150 minutes of vigorous-intensity physical activity, or an equivalent combination; getting to or going over the upper limit of 300 minutes.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1"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Unhealthy body weight:</a:t>
            </a:r>
            <a:r>
              <a:rPr lang="en-US" b="0" i="0" u="none" strike="noStrike">
                <a:solidFill>
                  <a:srgbClr val="000000"/>
                </a:solidFill>
                <a:effectLst/>
                <a:latin typeface="Calibri" panose="020F0502020204030204" pitchFamily="34" charset="0"/>
              </a:rPr>
              <a:t> Before menopause, the ovaries produce most estrogen, and fat tissue produces a small amount. After menopause (when the ovaries stop making estrogen), most of a woman's estrogen comes from fat tissue. Having more fat tissue after menopause can increase estrogen levels and increase the likelihood of developing breast cancer. Also, women who are overweight tend to have higher blood insulin levels. Higher insulin levels have been linked to breast cancer.</a:t>
            </a:r>
            <a:r>
              <a:rPr lang="en-US" b="0" i="0">
                <a:solidFill>
                  <a:srgbClr val="000000"/>
                </a:solidFill>
                <a:effectLst/>
                <a:latin typeface="Calibri" panose="020F0502020204030204" pitchFamily="34" charset="0"/>
              </a:rPr>
              <a:t>​</a:t>
            </a:r>
            <a:r>
              <a:rPr lang="en-US" b="0" i="0" u="none" strike="noStrike">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Still, the connection between weight and breast cancer risk is complex. For example, the risk appears to be increased for women who gained weight as an adult but the risk before menopause is actually </a:t>
            </a:r>
            <a:r>
              <a:rPr lang="en-US" b="0" i="1" u="none" strike="noStrike">
                <a:solidFill>
                  <a:srgbClr val="000000"/>
                </a:solidFill>
                <a:effectLst/>
                <a:latin typeface="Calibri" panose="020F0502020204030204" pitchFamily="34" charset="0"/>
              </a:rPr>
              <a:t>lower</a:t>
            </a:r>
            <a:r>
              <a:rPr lang="en-US" b="0" i="0" u="none" strike="noStrike">
                <a:solidFill>
                  <a:srgbClr val="000000"/>
                </a:solidFill>
                <a:effectLst/>
                <a:latin typeface="Calibri" panose="020F0502020204030204" pitchFamily="34" charset="0"/>
              </a:rPr>
              <a:t> in women who are obese.</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a:solidFill>
                  <a:srgbClr val="444444"/>
                </a:solidFill>
                <a:effectLst/>
                <a:latin typeface="Calibri" panose="020F0502020204030204" pitchFamily="34" charset="0"/>
              </a:rPr>
              <a:t>Alcohol use</a:t>
            </a:r>
            <a:r>
              <a:rPr lang="en-US" b="0" i="0">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Women who have 1 alcoholic drink a day have a small (about 7% to 10%) increase in risk compared with non-drinkers, while women who have 2 to 3 drinks a day have about a 20% higher risk than non-drinkers.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If asked</a:t>
            </a:r>
            <a:r>
              <a:rPr lang="en-US" b="0" i="0" u="none" strike="noStrike">
                <a:solidFill>
                  <a:srgbClr val="000000"/>
                </a:solidFill>
                <a:effectLst/>
                <a:latin typeface="Calibri" panose="020F0502020204030204" pitchFamily="34" charset="0"/>
              </a:rPr>
              <a:t>, a drink of alcohol is defined as: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12 ounces of beer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5 ounces of wine</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1.5 ounces or a “shot” of 80-proof distilled spirits or liquor (such as gin, rum, vodka, or whiskey).</a:t>
            </a:r>
            <a:endParaRPr lang="en-US" sz="1800" b="0" i="0">
              <a:solidFill>
                <a:srgbClr val="444444"/>
              </a:solidFill>
              <a:effectLst/>
              <a:latin typeface="Arial" panose="020B0604020202020204" pitchFamily="34" charset="0"/>
            </a:endParaRPr>
          </a:p>
          <a:p>
            <a:pPr algn="l" rtl="0" fontAlgn="base"/>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12</a:t>
            </a:fld>
            <a:endParaRPr lang="en-US"/>
          </a:p>
        </p:txBody>
      </p:sp>
    </p:spTree>
    <p:extLst>
      <p:ext uri="{BB962C8B-B14F-4D97-AF65-F5344CB8AC3E}">
        <p14:creationId xmlns:p14="http://schemas.microsoft.com/office/powerpoint/2010/main" val="3897468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200" b="1" i="0" u="none" strike="noStrike">
                <a:solidFill>
                  <a:schemeClr val="tx1"/>
                </a:solidFill>
                <a:effectLst/>
                <a:latin typeface="+mn-lt"/>
                <a:ea typeface="ＭＳ Ｐゴシック" panose="020B0600070205080204" pitchFamily="34" charset="-128"/>
              </a:rPr>
              <a:t>Speaker Notes</a:t>
            </a:r>
          </a:p>
          <a:p>
            <a:pPr algn="l" rtl="0" fontAlgn="base"/>
            <a:r>
              <a:rPr lang="en-US" b="0" i="0">
                <a:solidFill>
                  <a:srgbClr val="000000"/>
                </a:solidFill>
                <a:effectLst/>
                <a:latin typeface="Calibri" panose="020F0502020204030204" pitchFamily="34" charset="0"/>
              </a:rPr>
              <a:t>​</a:t>
            </a:r>
          </a:p>
          <a:p>
            <a:pPr algn="l"/>
            <a:r>
              <a:rPr lang="en-US" b="1" i="0">
                <a:solidFill>
                  <a:srgbClr val="1A1A1A"/>
                </a:solidFill>
                <a:effectLst/>
                <a:latin typeface="Poppins" panose="00000500000000000000" pitchFamily="2" charset="0"/>
              </a:rPr>
              <a:t>Medication Use</a:t>
            </a:r>
          </a:p>
          <a:p>
            <a:pPr algn="l"/>
            <a:r>
              <a:rPr lang="en-US" b="0" i="0">
                <a:solidFill>
                  <a:srgbClr val="1A1A1A"/>
                </a:solidFill>
                <a:effectLst/>
                <a:latin typeface="Source Sans Pro" panose="020B0503030403020204" pitchFamily="34" charset="0"/>
              </a:rPr>
              <a:t>Some </a:t>
            </a:r>
            <a:r>
              <a:rPr lang="en-US" b="1" i="0">
                <a:solidFill>
                  <a:srgbClr val="1A1A1A"/>
                </a:solidFill>
                <a:effectLst/>
                <a:latin typeface="Source Sans Pro" panose="020B0503030403020204" pitchFamily="34" charset="0"/>
              </a:rPr>
              <a:t>birth control methods </a:t>
            </a:r>
            <a:r>
              <a:rPr lang="en-US" b="0" i="0">
                <a:solidFill>
                  <a:srgbClr val="1A1A1A"/>
                </a:solidFill>
                <a:effectLst/>
                <a:latin typeface="Source Sans Pro" panose="020B0503030403020204" pitchFamily="34" charset="0"/>
              </a:rPr>
              <a:t>use hormones, which might increase breast cancer risk. Ask your physician for more information about oral contraceptives, birth control shots, and birth control implants such as, IUDs, skin patches, or vaginal rings.</a:t>
            </a:r>
          </a:p>
          <a:p>
            <a:pPr algn="l"/>
            <a:endParaRPr lang="en-US" b="0" i="0">
              <a:solidFill>
                <a:srgbClr val="1A1A1A"/>
              </a:solidFill>
              <a:effectLst/>
              <a:latin typeface="Source Sans Pro" panose="020B0503030403020204" pitchFamily="34" charset="0"/>
            </a:endParaRPr>
          </a:p>
          <a:p>
            <a:pPr algn="l"/>
            <a:r>
              <a:rPr lang="en-US" b="0" i="0">
                <a:solidFill>
                  <a:srgbClr val="1A1A1A"/>
                </a:solidFill>
                <a:effectLst/>
                <a:latin typeface="Source Sans Pro" panose="020B0503030403020204" pitchFamily="34" charset="0"/>
              </a:rPr>
              <a:t>Hormones given to treat symptoms of menopause including hot flashes and sweating. Treatments can include pills, skin patches, injections, or vaginal rings. Several large studies have looked at possible links between </a:t>
            </a:r>
            <a:r>
              <a:rPr lang="en-US" b="1" i="0">
                <a:solidFill>
                  <a:srgbClr val="1A1A1A"/>
                </a:solidFill>
                <a:effectLst/>
                <a:latin typeface="Source Sans Pro" panose="020B0503030403020204" pitchFamily="34" charset="0"/>
              </a:rPr>
              <a:t>systemic hormone therapy in menopausal women </a:t>
            </a:r>
            <a:r>
              <a:rPr lang="en-US" b="0" i="0">
                <a:solidFill>
                  <a:srgbClr val="1A1A1A"/>
                </a:solidFill>
                <a:effectLst/>
                <a:latin typeface="Source Sans Pro" panose="020B0503030403020204" pitchFamily="34" charset="0"/>
              </a:rPr>
              <a:t>and different types of cancer. Talk with your doctor to make sure that the benefits outweigh the risk for taking menopausal hormone therapy.</a:t>
            </a:r>
          </a:p>
          <a:p>
            <a:pPr algn="l" rtl="0" fontAlgn="base"/>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13</a:t>
            </a:fld>
            <a:endParaRPr lang="en-US"/>
          </a:p>
        </p:txBody>
      </p:sp>
    </p:spTree>
    <p:extLst>
      <p:ext uri="{BB962C8B-B14F-4D97-AF65-F5344CB8AC3E}">
        <p14:creationId xmlns:p14="http://schemas.microsoft.com/office/powerpoint/2010/main" val="767732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p>
          <a:p>
            <a:endParaRPr lang="en-U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These are nonmodifiable risk factors found to increase risk for breast cancer.</a:t>
            </a:r>
            <a:r>
              <a:rPr lang="en-US"/>
              <a:t> </a:t>
            </a:r>
            <a:endParaRPr lang="en-US" sz="1200" b="0"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pPr algn="l"/>
            <a:r>
              <a:rPr lang="en-US" b="1" i="0">
                <a:solidFill>
                  <a:srgbClr val="1A1A1A"/>
                </a:solidFill>
                <a:effectLst/>
                <a:latin typeface="Poppins"/>
                <a:cs typeface="Poppins"/>
              </a:rPr>
              <a:t>Being born female</a:t>
            </a:r>
          </a:p>
          <a:p>
            <a:r>
              <a:rPr lang="en-US" b="0" i="0">
                <a:solidFill>
                  <a:srgbClr val="1A1A1A"/>
                </a:solidFill>
                <a:effectLst/>
                <a:latin typeface="Source Sans Pro"/>
                <a:ea typeface="Source Sans Pro"/>
              </a:rPr>
              <a:t>This is the main risk factor for breast cancer. Men can get breast cancer, too, but this disease is much more common in women than in men.</a:t>
            </a:r>
          </a:p>
          <a:p>
            <a:endParaRPr lang="en-US" b="1">
              <a:solidFill>
                <a:srgbClr val="1A1A1A"/>
              </a:solidFill>
              <a:latin typeface="Poppins"/>
              <a:cs typeface="Poppins"/>
            </a:endParaRPr>
          </a:p>
          <a:p>
            <a:pPr algn="l"/>
            <a:r>
              <a:rPr lang="en-US" b="1">
                <a:solidFill>
                  <a:srgbClr val="1A1A1A"/>
                </a:solidFill>
                <a:latin typeface="Poppins"/>
                <a:cs typeface="Poppins"/>
              </a:rPr>
              <a:t>Aging</a:t>
            </a:r>
          </a:p>
          <a:p>
            <a:pPr algn="l"/>
            <a:r>
              <a:rPr lang="en-US" b="0" i="0">
                <a:solidFill>
                  <a:srgbClr val="1A1A1A"/>
                </a:solidFill>
                <a:effectLst/>
                <a:latin typeface="Source Sans Pro"/>
                <a:ea typeface="Source Sans Pro"/>
              </a:rPr>
              <a:t>As you get older, your risk of breast cancer goes up. Most breast cancers are found in women aged 55 years and older.</a:t>
            </a:r>
          </a:p>
          <a:p>
            <a:endParaRPr lang="en-US" sz="1200" b="1" kern="1200">
              <a:solidFill>
                <a:schemeClr val="tx1"/>
              </a:solidFill>
              <a:effectLst/>
              <a:latin typeface="+mn-lt"/>
              <a:ea typeface="+mn-ea"/>
              <a:cs typeface="+mn-cs"/>
            </a:endParaRPr>
          </a:p>
          <a:p>
            <a:pPr algn="l"/>
            <a:r>
              <a:rPr lang="en-US" b="1" i="0">
                <a:solidFill>
                  <a:srgbClr val="1A1A1A"/>
                </a:solidFill>
                <a:effectLst/>
                <a:latin typeface="Poppins"/>
                <a:cs typeface="Poppins"/>
              </a:rPr>
              <a:t>Starting menstrual periods early</a:t>
            </a:r>
          </a:p>
          <a:p>
            <a:pPr algn="l"/>
            <a:r>
              <a:rPr lang="en-US" b="0" i="0">
                <a:solidFill>
                  <a:srgbClr val="1A1A1A"/>
                </a:solidFill>
                <a:effectLst/>
                <a:latin typeface="Source Sans Pro"/>
                <a:ea typeface="Source Sans Pro"/>
              </a:rPr>
              <a:t>Women who have had more menstrual cycles because they started menstruating early (especially before age 12) have a slightly higher risk of breast cancer. The increase in risk may be due to a longer lifetime exposure to the hormones estrogen and progesterone.</a:t>
            </a:r>
          </a:p>
          <a:p>
            <a:pPr algn="l"/>
            <a:endParaRPr lang="en-US" b="0" i="0">
              <a:solidFill>
                <a:srgbClr val="1A1A1A"/>
              </a:solidFill>
              <a:effectLst/>
              <a:latin typeface="Source Sans Pro"/>
              <a:ea typeface="Source Sans Pro"/>
            </a:endParaRPr>
          </a:p>
          <a:p>
            <a:pPr algn="l"/>
            <a:r>
              <a:rPr lang="en-US" b="1" i="0">
                <a:solidFill>
                  <a:srgbClr val="1A1A1A"/>
                </a:solidFill>
                <a:effectLst/>
                <a:latin typeface="Poppins"/>
                <a:cs typeface="Poppins"/>
              </a:rPr>
              <a:t>Going through menopause later</a:t>
            </a:r>
          </a:p>
          <a:p>
            <a:pPr algn="l"/>
            <a:r>
              <a:rPr lang="en-US" b="0" i="0">
                <a:solidFill>
                  <a:srgbClr val="1A1A1A"/>
                </a:solidFill>
                <a:effectLst/>
                <a:latin typeface="Source Sans Pro"/>
                <a:ea typeface="Source Sans Pro"/>
              </a:rPr>
              <a:t>Women who have had more menstrual cycles because they went through menopause later (typically after age 55) have a slightly higher risk of breast cancer. The increase in risk may be because they have a longer lifetime exposure to the hormones estrogen and progesterone.</a:t>
            </a:r>
          </a:p>
          <a:p>
            <a:pPr algn="l"/>
            <a:endParaRPr lang="en-US" b="0" i="0">
              <a:solidFill>
                <a:srgbClr val="1A1A1A"/>
              </a:solidFill>
              <a:effectLst/>
              <a:latin typeface="Source Sans Pro"/>
              <a:ea typeface="Source Sans Pro"/>
            </a:endParaRPr>
          </a:p>
          <a:p>
            <a:pPr algn="l"/>
            <a:r>
              <a:rPr lang="en-US" b="1" i="0">
                <a:solidFill>
                  <a:srgbClr val="1A1A1A"/>
                </a:solidFill>
                <a:effectLst/>
                <a:latin typeface="Poppins" panose="00000500000000000000" pitchFamily="2" charset="0"/>
              </a:rPr>
              <a:t>Being taller</a:t>
            </a:r>
          </a:p>
          <a:p>
            <a:pPr algn="l"/>
            <a:r>
              <a:rPr lang="en-US" b="0" i="0">
                <a:solidFill>
                  <a:srgbClr val="1A1A1A"/>
                </a:solidFill>
                <a:effectLst/>
                <a:latin typeface="Source Sans Pro" panose="020B0503030403020204" pitchFamily="34" charset="0"/>
              </a:rPr>
              <a:t>Many studies have found that taller women have a higher risk of breast cancer than shorter women. The reasons for this aren’t exactly clear, but it may have something to do with factors that affect early growth, such as nutrition early in life, as well as hormonal or genetic factors.</a:t>
            </a:r>
          </a:p>
          <a:p>
            <a:pPr algn="l"/>
            <a:endParaRPr lang="en-US" b="0" i="0">
              <a:solidFill>
                <a:srgbClr val="1A1A1A"/>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1A1A1A"/>
                </a:solidFill>
                <a:effectLst/>
                <a:latin typeface="Source Sans Pro"/>
                <a:ea typeface="Source Sans Pro"/>
              </a:rPr>
              <a:t>Race and Ethnicity: </a:t>
            </a:r>
            <a:r>
              <a:rPr lang="en-US" b="0" i="0">
                <a:solidFill>
                  <a:srgbClr val="1A1A1A"/>
                </a:solidFill>
                <a:effectLst/>
                <a:latin typeface="Source Sans Pro"/>
                <a:ea typeface="Source Sans Pro"/>
              </a:rPr>
              <a:t>Overall, White women are slightly more likely to develop breast cancer than Black women, although the gap between them has been closing in recent years. In women under age 40, breast cancer is more common in Black women. Black women are also more likely to die from breast cancer at any age. Asian, Hispanic, and Native American women have a lower risk of developing and dying from breast cancer.</a:t>
            </a:r>
            <a:endParaRPr lang="en-US" b="1" i="0">
              <a:solidFill>
                <a:srgbClr val="1A1A1A"/>
              </a:solidFill>
              <a:effectLst/>
              <a:latin typeface="Source Sans Pro"/>
              <a:ea typeface="Source Sans Pro"/>
            </a:endParaRPr>
          </a:p>
          <a:p>
            <a:pPr algn="l"/>
            <a:endParaRPr lang="en-US" b="0" i="0">
              <a:solidFill>
                <a:srgbClr val="1A1A1A"/>
              </a:solidFill>
              <a:effectLst/>
              <a:latin typeface="Source Sans Pro" panose="020B0503030403020204" pitchFamily="34" charset="0"/>
            </a:endParaRPr>
          </a:p>
          <a:p>
            <a:pPr algn="l"/>
            <a:endParaRPr lang="en-US" b="0" i="0">
              <a:solidFill>
                <a:srgbClr val="1A1A1A"/>
              </a:solidFill>
              <a:effectLst/>
              <a:latin typeface="Source Sans Pro"/>
              <a:ea typeface="Source Sans Pro"/>
            </a:endParaRPr>
          </a:p>
          <a:p>
            <a:endParaRPr lang="en-US">
              <a:solidFill>
                <a:srgbClr val="1A1A1A"/>
              </a:solidFill>
              <a:latin typeface="Source Sans Pro"/>
              <a:ea typeface="Source Sans Pro"/>
            </a:endParaRPr>
          </a:p>
          <a:p>
            <a:endParaRPr lang="en-US">
              <a:solidFill>
                <a:srgbClr val="1A1A1A"/>
              </a:solidFill>
            </a:endParaRPr>
          </a:p>
          <a:p>
            <a:endParaRPr lang="en-US">
              <a:solidFill>
                <a:srgbClr val="1A1A1A"/>
              </a:solidFill>
              <a:ea typeface="Calibri"/>
              <a:cs typeface="Calibri"/>
            </a:endParaRPr>
          </a:p>
          <a:p>
            <a:endParaRPr lang="en-US" b="1">
              <a:solidFill>
                <a:srgbClr val="1A1A1A"/>
              </a:solidFill>
              <a:ea typeface="Calibri"/>
              <a:cs typeface="Calibri"/>
            </a:endParaRPr>
          </a:p>
          <a:p>
            <a:endParaRPr lang="en-US">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14</a:t>
            </a:fld>
            <a:endParaRPr lang="en-US"/>
          </a:p>
        </p:txBody>
      </p:sp>
    </p:spTree>
    <p:extLst>
      <p:ext uri="{BB962C8B-B14F-4D97-AF65-F5344CB8AC3E}">
        <p14:creationId xmlns:p14="http://schemas.microsoft.com/office/powerpoint/2010/main" val="980361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FCE67-D880-6D96-8381-866669CF8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AEC5C-3A80-673B-A047-8EB74AA40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54493-C495-F13C-46A4-84897588D51A}"/>
              </a:ext>
            </a:extLst>
          </p:cNvPr>
          <p:cNvSpPr>
            <a:spLocks noGrp="1"/>
          </p:cNvSpPr>
          <p:nvPr>
            <p:ph type="body" idx="1"/>
          </p:nvPr>
        </p:nvSpPr>
        <p:spPr/>
        <p:txBody>
          <a:bodyPr/>
          <a:lstStyle/>
          <a:p>
            <a:r>
              <a:rPr lang="en-US" b="1">
                <a:cs typeface="+mn-lt"/>
              </a:rPr>
              <a:t>Speaker Notes</a:t>
            </a:r>
          </a:p>
          <a:p>
            <a:endParaRPr lang="en-US">
              <a:cs typeface="+mn-lt"/>
            </a:endParaRPr>
          </a:p>
          <a:p>
            <a:r>
              <a:rPr lang="en-US">
                <a:cs typeface="+mn-lt"/>
              </a:rPr>
              <a:t>It’s important to note that women with the risk factors shown here should talk to their doctor as these can place them at high risk for breast cancer. </a:t>
            </a:r>
            <a:endParaRPr lang="en-US">
              <a:ea typeface="Calibri"/>
              <a:cs typeface="+mn-lt"/>
            </a:endParaRPr>
          </a:p>
          <a:p>
            <a:endParaRPr lang="en-US">
              <a:cs typeface="+mn-lt"/>
            </a:endParaRPr>
          </a:p>
          <a:p>
            <a:pPr marL="0" indent="0">
              <a:buNone/>
            </a:pPr>
            <a:r>
              <a:rPr lang="en-US" sz="1200">
                <a:latin typeface="Source Sans Pro"/>
                <a:ea typeface="Source Sans Pro"/>
                <a:cs typeface="Calibri"/>
              </a:rPr>
              <a:t>This includes women who:</a:t>
            </a:r>
          </a:p>
          <a:p>
            <a:pPr marL="285750" indent="-285750">
              <a:buFont typeface="Arial" panose="020B0604020202020204" pitchFamily="34" charset="0"/>
              <a:buChar char="•"/>
            </a:pPr>
            <a:r>
              <a:rPr lang="en-US" sz="1200">
                <a:latin typeface="Source Sans Pro"/>
                <a:ea typeface="Source Sans Pro"/>
                <a:cs typeface="Calibri"/>
              </a:rPr>
              <a:t>Have a known </a:t>
            </a:r>
            <a:r>
              <a:rPr lang="en-US" sz="1200" i="1" u="sng">
                <a:solidFill>
                  <a:srgbClr val="1B365D"/>
                </a:solidFill>
                <a:latin typeface="Source Sans Pro"/>
                <a:ea typeface="Source Sans Pro"/>
                <a:cs typeface="Calibri"/>
                <a:hlinkClick r:id="rId3">
                  <a:extLst>
                    <a:ext uri="{A12FA001-AC4F-418D-AE19-62706E023703}">
                      <ahyp:hlinkClr xmlns:ahyp="http://schemas.microsoft.com/office/drawing/2018/hyperlinkcolor" val="tx"/>
                    </a:ext>
                  </a:extLst>
                </a:hlinkClick>
              </a:rPr>
              <a:t>BRCA1</a:t>
            </a:r>
            <a:r>
              <a:rPr lang="en-US" sz="1200" u="sng">
                <a:solidFill>
                  <a:srgbClr val="1B365D"/>
                </a:solidFill>
                <a:latin typeface="Source Sans Pro"/>
                <a:ea typeface="Source Sans Pro"/>
                <a:cs typeface="Calibri"/>
                <a:hlinkClick r:id="rId3">
                  <a:extLst>
                    <a:ext uri="{A12FA001-AC4F-418D-AE19-62706E023703}">
                      <ahyp:hlinkClr xmlns:ahyp="http://schemas.microsoft.com/office/drawing/2018/hyperlinkcolor" val="tx"/>
                    </a:ext>
                  </a:extLst>
                </a:hlinkClick>
              </a:rPr>
              <a:t> or </a:t>
            </a:r>
            <a:r>
              <a:rPr lang="en-US" sz="1200" i="1" u="sng">
                <a:solidFill>
                  <a:srgbClr val="1B365D"/>
                </a:solidFill>
                <a:latin typeface="Source Sans Pro"/>
                <a:ea typeface="Source Sans Pro"/>
                <a:cs typeface="Calibri"/>
                <a:hlinkClick r:id="rId3">
                  <a:extLst>
                    <a:ext uri="{A12FA001-AC4F-418D-AE19-62706E023703}">
                      <ahyp:hlinkClr xmlns:ahyp="http://schemas.microsoft.com/office/drawing/2018/hyperlinkcolor" val="tx"/>
                    </a:ext>
                  </a:extLst>
                </a:hlinkClick>
              </a:rPr>
              <a:t>BRCA2</a:t>
            </a:r>
            <a:r>
              <a:rPr lang="en-US" sz="1200" u="sng">
                <a:latin typeface="Source Sans Pro"/>
                <a:ea typeface="Source Sans Pro"/>
                <a:cs typeface="Calibri"/>
                <a:hlinkClick r:id="rId3">
                  <a:extLst>
                    <a:ext uri="{A12FA001-AC4F-418D-AE19-62706E023703}">
                      <ahyp:hlinkClr xmlns:ahyp="http://schemas.microsoft.com/office/drawing/2018/hyperlinkcolor" val="tx"/>
                    </a:ext>
                  </a:extLst>
                </a:hlinkClick>
              </a:rPr>
              <a:t> gene mutation</a:t>
            </a:r>
            <a:r>
              <a:rPr lang="en-US" sz="1200">
                <a:latin typeface="Source Sans Pro"/>
                <a:ea typeface="Source Sans Pro"/>
                <a:cs typeface="Calibri"/>
              </a:rPr>
              <a:t> (based on having had genetic testing);</a:t>
            </a:r>
          </a:p>
          <a:p>
            <a:pPr marL="285750" indent="-285750">
              <a:buFont typeface="Arial" panose="020B0604020202020204" pitchFamily="34" charset="0"/>
              <a:buChar char="•"/>
            </a:pPr>
            <a:endParaRPr lang="en-US" sz="1200">
              <a:latin typeface="Source Sans Pro"/>
              <a:ea typeface="Source Sans Pro"/>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Source Sans Pro"/>
                <a:ea typeface="Source Sans Pro"/>
                <a:cs typeface="Calibri"/>
              </a:rPr>
              <a:t>Have Li-Fraumeni syndrome, Cowden syndrome, or </a:t>
            </a:r>
            <a:r>
              <a:rPr lang="en-US" sz="1200" err="1">
                <a:latin typeface="Source Sans Pro"/>
                <a:ea typeface="Source Sans Pro"/>
                <a:cs typeface="Calibri"/>
              </a:rPr>
              <a:t>Bannayan</a:t>
            </a:r>
            <a:r>
              <a:rPr lang="en-US" sz="1200">
                <a:latin typeface="Source Sans Pro"/>
                <a:ea typeface="Source Sans Pro"/>
                <a:cs typeface="Calibri"/>
              </a:rPr>
              <a:t>-Riley-Ruvalcaba syndrome, or have first-degree relatives with one of these syndromes.</a:t>
            </a:r>
          </a:p>
          <a:p>
            <a:pPr marL="285750" indent="-285750">
              <a:buFont typeface="Arial" panose="020B0604020202020204" pitchFamily="34" charset="0"/>
              <a:buChar char="•"/>
            </a:pPr>
            <a:endParaRPr lang="en-US" sz="1200">
              <a:latin typeface="Source Sans Pro"/>
              <a:ea typeface="Source Sans Pro"/>
              <a:cs typeface="Calibri" panose="020F0502020204030204" pitchFamily="34" charset="0"/>
            </a:endParaRPr>
          </a:p>
          <a:p>
            <a:pPr marL="285750" indent="-285750">
              <a:buFont typeface="Arial" panose="020B0604020202020204" pitchFamily="34" charset="0"/>
              <a:buChar char="•"/>
            </a:pPr>
            <a:r>
              <a:rPr lang="en-US" sz="1200">
                <a:latin typeface="Source Sans Pro"/>
                <a:ea typeface="Source Sans Pro"/>
                <a:cs typeface="Calibri"/>
              </a:rPr>
              <a:t>Have a first-degree relative (parent, brother, sister, or child) with a </a:t>
            </a:r>
            <a:r>
              <a:rPr lang="en-US" sz="1200" i="1">
                <a:latin typeface="Source Sans Pro"/>
                <a:ea typeface="Source Sans Pro"/>
                <a:cs typeface="Calibri"/>
              </a:rPr>
              <a:t>BRCA1</a:t>
            </a:r>
            <a:r>
              <a:rPr lang="en-US" sz="1200">
                <a:latin typeface="Source Sans Pro"/>
                <a:ea typeface="Source Sans Pro"/>
                <a:cs typeface="Calibri"/>
              </a:rPr>
              <a:t> or </a:t>
            </a:r>
            <a:r>
              <a:rPr lang="en-US" sz="1200" i="1">
                <a:latin typeface="Source Sans Pro"/>
                <a:ea typeface="Source Sans Pro"/>
                <a:cs typeface="Calibri"/>
              </a:rPr>
              <a:t>BRCA2</a:t>
            </a:r>
            <a:r>
              <a:rPr lang="en-US" sz="1200">
                <a:latin typeface="Source Sans Pro"/>
                <a:ea typeface="Source Sans Pro"/>
                <a:cs typeface="Calibri"/>
              </a:rPr>
              <a:t> gene mutation, and have not had genetic testing themselves;</a:t>
            </a:r>
          </a:p>
          <a:p>
            <a:pPr marL="285750" indent="-285750">
              <a:buFont typeface="Arial" panose="020B0604020202020204" pitchFamily="34" charset="0"/>
              <a:buChar char="•"/>
            </a:pPr>
            <a:endParaRPr lang="en-US" sz="1200">
              <a:latin typeface="Source Sans Pro"/>
              <a:ea typeface="Source Sans Pro"/>
              <a:cs typeface="Calibri"/>
            </a:endParaRPr>
          </a:p>
          <a:p>
            <a:pPr marL="285750" indent="-285750">
              <a:buFont typeface="Arial" panose="020B0604020202020204" pitchFamily="34" charset="0"/>
              <a:buChar char="•"/>
            </a:pPr>
            <a:r>
              <a:rPr lang="en-US" sz="1200">
                <a:latin typeface="Source Sans Pro"/>
                <a:ea typeface="Source Sans Pro"/>
                <a:cs typeface="Calibri"/>
              </a:rPr>
              <a:t>Have had breast cancer before or have at least 1 first degree relative with a breast cancer diagnosis regardless of genetics. This includes women who have a father or brother with breast cancer.</a:t>
            </a:r>
            <a:endParaRPr lang="en-US" sz="1200">
              <a:latin typeface="Source Sans Pro"/>
              <a:ea typeface="Source Sans Pro"/>
              <a:cs typeface="Calibri" panose="020F0502020204030204" pitchFamily="34" charset="0"/>
            </a:endParaRPr>
          </a:p>
          <a:p>
            <a:pPr marL="0" indent="0">
              <a:buFont typeface="Arial" panose="020B0604020202020204" pitchFamily="34" charset="0"/>
              <a:buNone/>
            </a:pPr>
            <a:endParaRPr lang="en-US" sz="1200">
              <a:latin typeface="Source Sans Pro"/>
              <a:ea typeface="Source Sans Pro"/>
              <a:cs typeface="+mn-lt"/>
            </a:endParaRPr>
          </a:p>
          <a:p>
            <a:pPr marL="285750" indent="-285750">
              <a:buFont typeface="Arial" panose="020B0604020202020204" pitchFamily="34" charset="0"/>
              <a:buChar char="•"/>
            </a:pPr>
            <a:r>
              <a:rPr lang="en-US">
                <a:cs typeface="+mn-lt"/>
              </a:rPr>
              <a:t>Have dense breast tissue identified on mammogram or a history of benign breast conditions. B</a:t>
            </a:r>
            <a:r>
              <a:rPr lang="en-US"/>
              <a:t>reast density is a measure of how much fibrous and glandular tissue (also known as </a:t>
            </a:r>
            <a:r>
              <a:rPr lang="en-US" i="1"/>
              <a:t>fibroglandular tissue</a:t>
            </a:r>
            <a:r>
              <a:rPr lang="en-US"/>
              <a:t>) there is in your breast, as compared to fat tissue. It isn’t related to breast size or firmness. Benign breast conditions including atypical ductal or lobular hyperplasia and lobular carcinoma in situ can place you at higher risk for breast cancer.</a:t>
            </a:r>
            <a:endParaRPr lang="en-US">
              <a:ea typeface="Calibri"/>
              <a:cs typeface="Calibri"/>
            </a:endParaRPr>
          </a:p>
          <a:p>
            <a:pPr marL="285750" indent="-285750">
              <a:buFont typeface="Arial" panose="020B0604020202020204" pitchFamily="34" charset="0"/>
              <a:buChar char="•"/>
            </a:pPr>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Source Sans Pro"/>
                <a:ea typeface="Source Sans Pro"/>
                <a:cs typeface="Calibri"/>
              </a:rPr>
              <a:t>Had radiation therapy to the chest before 30 years of age.</a:t>
            </a:r>
            <a:endParaRPr lang="en-US" sz="1200">
              <a:latin typeface="Source Sans Pro"/>
              <a:ea typeface="Source Sans Pro"/>
              <a:cs typeface="Calibri" panose="020F0502020204030204" pitchFamily="34" charset="0"/>
            </a:endParaRPr>
          </a:p>
          <a:p>
            <a:pPr marL="285750" indent="-285750">
              <a:buFont typeface="Arial" panose="020B0604020202020204" pitchFamily="34" charset="0"/>
              <a:buChar char="•"/>
            </a:pPr>
            <a:endParaRPr lang="en-US"/>
          </a:p>
          <a:p>
            <a:endParaRPr lang="en-US"/>
          </a:p>
          <a:p>
            <a:endParaRPr lang="en-US"/>
          </a:p>
        </p:txBody>
      </p:sp>
      <p:sp>
        <p:nvSpPr>
          <p:cNvPr id="4" name="Slide Number Placeholder 3">
            <a:extLst>
              <a:ext uri="{FF2B5EF4-FFF2-40B4-BE49-F238E27FC236}">
                <a16:creationId xmlns:a16="http://schemas.microsoft.com/office/drawing/2014/main" id="{EDBE251C-3438-C81F-53D6-19B65F52F6DC}"/>
              </a:ext>
            </a:extLst>
          </p:cNvPr>
          <p:cNvSpPr>
            <a:spLocks noGrp="1"/>
          </p:cNvSpPr>
          <p:nvPr>
            <p:ph type="sldNum" sz="quarter" idx="5"/>
          </p:nvPr>
        </p:nvSpPr>
        <p:spPr/>
        <p:txBody>
          <a:bodyPr/>
          <a:lstStyle/>
          <a:p>
            <a:fld id="{85E35197-6DA9-744D-98ED-310B7A3B435B}" type="slidenum">
              <a:rPr lang="en-US" smtClean="0"/>
              <a:t>15</a:t>
            </a:fld>
            <a:endParaRPr lang="en-US"/>
          </a:p>
        </p:txBody>
      </p:sp>
    </p:spTree>
    <p:extLst>
      <p:ext uri="{BB962C8B-B14F-4D97-AF65-F5344CB8AC3E}">
        <p14:creationId xmlns:p14="http://schemas.microsoft.com/office/powerpoint/2010/main" val="215494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a:cs typeface="Calibri"/>
              </a:rPr>
              <a:t>Speaker Notes</a:t>
            </a: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a:cs typeface="Calibri"/>
              </a:rPr>
              <a:t>Before deciding which, if any, of these may be right for her, a woman needs to talk with her doctor to understand what her risk is and how much any of these approaches might lower this risk. </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Genetic counseling and testing:</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u="none" strike="noStrike">
                <a:solidFill>
                  <a:srgbClr val="000000"/>
                </a:solidFill>
                <a:effectLst/>
                <a:latin typeface="Calibri"/>
                <a:cs typeface="Calibri"/>
              </a:rPr>
              <a:t>If there are reasons to think you might have inherited a gene change that increases your risk of breast cancer (such having as a strong family history of breast cancer, or a family member with a known gene mutation), you might want to talk to your doctor about genetic counseling to see if you should be tested</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1" i="0" u="none" strike="noStrike">
                <a:solidFill>
                  <a:srgbClr val="000000"/>
                </a:solidFill>
                <a:effectLst/>
                <a:latin typeface="Calibri"/>
                <a:cs typeface="Calibri"/>
              </a:rPr>
              <a:t>Close observation:</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u="none" strike="noStrike">
                <a:solidFill>
                  <a:srgbClr val="000000"/>
                </a:solidFill>
                <a:effectLst/>
                <a:latin typeface="Calibri"/>
                <a:cs typeface="Calibri"/>
              </a:rPr>
              <a:t>For women at increased breast cancer risk who don’t want to take medicines or have surgery, some doctors might recommend </a:t>
            </a:r>
            <a:r>
              <a:rPr lang="en-US" b="1" i="0" u="none" strike="noStrike">
                <a:solidFill>
                  <a:srgbClr val="000000"/>
                </a:solidFill>
                <a:effectLst/>
                <a:latin typeface="Calibri"/>
                <a:cs typeface="Calibri"/>
              </a:rPr>
              <a:t>close observation</a:t>
            </a:r>
            <a:r>
              <a:rPr lang="en-US" b="0" i="0" u="none" strike="noStrike">
                <a:solidFill>
                  <a:srgbClr val="000000"/>
                </a:solidFill>
                <a:effectLst/>
                <a:latin typeface="Calibri"/>
                <a:cs typeface="Calibri"/>
              </a:rPr>
              <a:t>. This might include more frequent doctor visits, for breast exams and risk assessment, starting breast cancer screening at an earlier age, or possibly adding another screening test, such as breast MRI.</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buFont typeface="Arial" panose="020B0604020202020204" pitchFamily="34" charset="0"/>
              <a:buNone/>
            </a:pPr>
            <a:endParaRPr lang="en-US" sz="1800" b="0" i="0">
              <a:solidFill>
                <a:srgbClr val="000000"/>
              </a:solidFill>
              <a:effectLst/>
              <a:latin typeface="Calibri"/>
              <a:cs typeface="Calibri"/>
            </a:endParaRPr>
          </a:p>
          <a:p>
            <a:pPr algn="l" rtl="0" fontAlgn="base"/>
            <a:r>
              <a:rPr lang="en-US" sz="1800" b="1" i="0" u="none" strike="noStrike">
                <a:solidFill>
                  <a:srgbClr val="000000"/>
                </a:solidFill>
                <a:effectLst/>
                <a:latin typeface="Calibri"/>
                <a:cs typeface="Calibri"/>
              </a:rPr>
              <a:t>Medicines to lower breast cancer risk: </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r>
              <a:rPr lang="en-US" sz="1800" b="0" i="0" u="none" strike="noStrike">
                <a:solidFill>
                  <a:srgbClr val="1E1E23"/>
                </a:solidFill>
                <a:effectLst/>
                <a:latin typeface="Source Sans Pro"/>
                <a:ea typeface="Source Sans Pro"/>
              </a:rPr>
              <a:t>Prescription medicines can be used to help lower breast cancer risk in certain women at increased risk of breast cancer.</a:t>
            </a:r>
            <a:r>
              <a:rPr lang="en-US" sz="1800" b="0" i="0">
                <a:solidFill>
                  <a:srgbClr val="1E1E23"/>
                </a:solidFill>
                <a:effectLst/>
                <a:latin typeface="Source Sans Pro"/>
                <a:ea typeface="Source Sans Pro"/>
              </a:rPr>
              <a:t>​</a:t>
            </a:r>
            <a:endParaRPr lang="en-US" sz="1800" b="0" i="0">
              <a:solidFill>
                <a:srgbClr val="444444"/>
              </a:solidFill>
              <a:effectLst/>
              <a:latin typeface="Source Sans Pro"/>
              <a:ea typeface="Source Sans Pro"/>
            </a:endParaRPr>
          </a:p>
          <a:p>
            <a:pPr algn="l" rtl="0" fontAlgn="base">
              <a:buFont typeface="Arial" panose="020B0604020202020204" pitchFamily="34" charset="0"/>
              <a:buChar char="•"/>
            </a:pPr>
            <a:r>
              <a:rPr lang="en-US" sz="1800" b="1" i="0" u="none" strike="noStrike">
                <a:solidFill>
                  <a:srgbClr val="000000"/>
                </a:solidFill>
                <a:effectLst/>
                <a:latin typeface="Calibri"/>
                <a:cs typeface="Calibri"/>
              </a:rPr>
              <a:t>Tamoxifen</a:t>
            </a:r>
            <a:r>
              <a:rPr lang="en-US" sz="1800" b="0" i="0" u="none" strike="noStrike">
                <a:solidFill>
                  <a:srgbClr val="000000"/>
                </a:solidFill>
                <a:effectLst/>
                <a:latin typeface="Calibri"/>
                <a:cs typeface="Calibri"/>
              </a:rPr>
              <a:t> is a drug that blocks some of the effects of estrogen on breast tissue. Tamoxifen might be an option even if you haven’t gone through menopause.</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buFont typeface="Arial" panose="020B0604020202020204" pitchFamily="34" charset="0"/>
              <a:buChar char="•"/>
            </a:pPr>
            <a:r>
              <a:rPr lang="en-US" sz="1800" b="1" i="0" u="none" strike="noStrike">
                <a:solidFill>
                  <a:srgbClr val="000000"/>
                </a:solidFill>
                <a:effectLst/>
                <a:latin typeface="Calibri"/>
                <a:cs typeface="Calibri"/>
              </a:rPr>
              <a:t>Raloxifene</a:t>
            </a:r>
            <a:r>
              <a:rPr lang="en-US" sz="1800" b="0" i="0" u="none" strike="noStrike">
                <a:solidFill>
                  <a:srgbClr val="000000"/>
                </a:solidFill>
                <a:effectLst/>
                <a:latin typeface="Calibri"/>
                <a:cs typeface="Calibri"/>
              </a:rPr>
              <a:t> also blocks the effect of estrogen on breast tissue. It’s only used for women who have gone through menopause. </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buFont typeface="Arial" panose="020B0604020202020204" pitchFamily="34" charset="0"/>
              <a:buChar char="•"/>
            </a:pPr>
            <a:r>
              <a:rPr lang="en-US" sz="1800" b="0" i="0" u="none" strike="noStrike">
                <a:solidFill>
                  <a:srgbClr val="000000"/>
                </a:solidFill>
                <a:effectLst/>
                <a:latin typeface="Calibri"/>
                <a:cs typeface="Calibri"/>
              </a:rPr>
              <a:t>Other drugs, called </a:t>
            </a:r>
            <a:r>
              <a:rPr lang="en-US" sz="1800" b="1" i="0" u="none" strike="noStrike">
                <a:solidFill>
                  <a:srgbClr val="000000"/>
                </a:solidFill>
                <a:effectLst/>
                <a:latin typeface="Calibri"/>
                <a:cs typeface="Calibri"/>
              </a:rPr>
              <a:t>aromatase inhibitors</a:t>
            </a:r>
            <a:r>
              <a:rPr lang="en-US" sz="1800" b="0" i="0" u="none" strike="noStrike">
                <a:solidFill>
                  <a:srgbClr val="000000"/>
                </a:solidFill>
                <a:effectLst/>
                <a:latin typeface="Calibri"/>
                <a:cs typeface="Calibri"/>
              </a:rPr>
              <a:t>, might also be an option for women who have gone through menopause.</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r>
              <a:rPr lang="en-US" sz="1800" b="1" i="0" u="none" strike="noStrike">
                <a:solidFill>
                  <a:srgbClr val="000000"/>
                </a:solidFill>
                <a:effectLst/>
                <a:latin typeface="Calibri"/>
                <a:cs typeface="Calibri"/>
              </a:rPr>
              <a:t>Preventive surgery for women with very high breast cancer risk:</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For the few women who have a very high risk for breast cancer such as from </a:t>
            </a:r>
            <a:r>
              <a:rPr lang="en-US" sz="1800" b="0" i="1" u="none" strike="noStrike">
                <a:solidFill>
                  <a:srgbClr val="000000"/>
                </a:solidFill>
                <a:effectLst/>
                <a:latin typeface="Calibri"/>
                <a:cs typeface="Calibri"/>
              </a:rPr>
              <a:t>BRCA1</a:t>
            </a:r>
            <a:r>
              <a:rPr lang="en-US" sz="1800" b="0" i="0" u="none" strike="noStrike">
                <a:solidFill>
                  <a:srgbClr val="000000"/>
                </a:solidFill>
                <a:effectLst/>
                <a:latin typeface="Calibri"/>
                <a:cs typeface="Calibri"/>
              </a:rPr>
              <a:t> or </a:t>
            </a:r>
            <a:r>
              <a:rPr lang="en-US" sz="1800" b="0" i="1" u="none" strike="noStrike">
                <a:solidFill>
                  <a:srgbClr val="000000"/>
                </a:solidFill>
                <a:effectLst/>
                <a:latin typeface="Calibri"/>
                <a:cs typeface="Calibri"/>
              </a:rPr>
              <a:t>BRCA2</a:t>
            </a:r>
            <a:r>
              <a:rPr lang="en-US" sz="1800" b="0" i="0" u="none" strike="noStrike">
                <a:solidFill>
                  <a:srgbClr val="000000"/>
                </a:solidFill>
                <a:effectLst/>
                <a:latin typeface="Calibri"/>
                <a:cs typeface="Calibri"/>
              </a:rPr>
              <a:t> gene mutations, prophylactic surgery may be an option. </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buFont typeface="Arial" panose="020B0604020202020204" pitchFamily="34" charset="0"/>
              <a:buChar char="•"/>
            </a:pPr>
            <a:r>
              <a:rPr lang="en-US" sz="1800" b="1" i="0" u="none" strike="noStrike">
                <a:solidFill>
                  <a:srgbClr val="000000"/>
                </a:solidFill>
                <a:effectLst/>
                <a:latin typeface="Calibri"/>
                <a:cs typeface="Calibri"/>
              </a:rPr>
              <a:t>Preventive (prophylactic) bilateral mastectomy: </a:t>
            </a:r>
            <a:r>
              <a:rPr lang="en-US" sz="1800" b="0" i="0" u="none" strike="noStrike">
                <a:solidFill>
                  <a:srgbClr val="000000"/>
                </a:solidFill>
                <a:effectLst/>
                <a:latin typeface="Calibri"/>
                <a:cs typeface="Calibri"/>
              </a:rPr>
              <a:t>removing both breasts </a:t>
            </a:r>
            <a:r>
              <a:rPr lang="en-US" sz="1800" b="0" i="0" u="sng">
                <a:solidFill>
                  <a:srgbClr val="000000"/>
                </a:solidFill>
                <a:effectLst/>
                <a:latin typeface="Calibri"/>
                <a:cs typeface="Calibri"/>
              </a:rPr>
              <a:t>before</a:t>
            </a:r>
            <a:r>
              <a:rPr lang="en-US" sz="1800" b="0" i="0" u="none" strike="noStrike">
                <a:solidFill>
                  <a:srgbClr val="000000"/>
                </a:solidFill>
                <a:effectLst/>
                <a:latin typeface="Calibri"/>
                <a:cs typeface="Calibri"/>
              </a:rPr>
              <a:t> cancer is diagnosed reduces the risk of breast cancer by 90% or more</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buFont typeface="Arial" panose="020B0604020202020204" pitchFamily="34" charset="0"/>
              <a:buChar char="•"/>
            </a:pPr>
            <a:r>
              <a:rPr lang="en-US" sz="1800" b="1" i="0" u="none" strike="noStrike">
                <a:solidFill>
                  <a:srgbClr val="000000"/>
                </a:solidFill>
                <a:effectLst/>
                <a:latin typeface="Calibri"/>
                <a:cs typeface="Calibri"/>
              </a:rPr>
              <a:t>Prophylactic oophorectomy (ovary removal): </a:t>
            </a:r>
            <a:r>
              <a:rPr lang="en-US" sz="1800" b="0" i="0" u="none" strike="noStrike">
                <a:solidFill>
                  <a:srgbClr val="000000"/>
                </a:solidFill>
                <a:effectLst/>
                <a:latin typeface="Calibri"/>
                <a:cs typeface="Calibri"/>
              </a:rPr>
              <a:t>Ovaries are the main source of estrogen in the body.</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r>
              <a:rPr lang="en-US" sz="1800" b="0" i="0" u="none" strike="noStrike">
                <a:solidFill>
                  <a:srgbClr val="000000"/>
                </a:solidFill>
                <a:effectLst/>
                <a:latin typeface="Calibri"/>
                <a:cs typeface="Calibri"/>
              </a:rPr>
              <a:t>It is important to remember that not all women at very high risk will develop cancer.   </a:t>
            </a:r>
            <a:r>
              <a:rPr lang="en-US" sz="1800" b="0" i="0">
                <a:solidFill>
                  <a:srgbClr val="000000"/>
                </a:solidFill>
                <a:effectLst/>
                <a:latin typeface="Calibri"/>
                <a:cs typeface="Calibri"/>
              </a:rPr>
              <a:t>​</a:t>
            </a:r>
            <a:endParaRPr lang="en-US" sz="1800" b="0" i="0">
              <a:solidFill>
                <a:srgbClr val="444444"/>
              </a:solidFill>
              <a:effectLst/>
              <a:latin typeface="Calibri"/>
              <a:cs typeface="Calibri"/>
            </a:endParaRPr>
          </a:p>
          <a:p>
            <a:pPr algn="l" rtl="0" fontAlgn="base">
              <a:buFont typeface="Arial" panose="020B0604020202020204" pitchFamily="34" charset="0"/>
              <a:buNone/>
            </a:pPr>
            <a:endParaRPr lang="en-US" sz="1800" b="0" i="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16</a:t>
            </a:fld>
            <a:endParaRPr lang="en-US"/>
          </a:p>
        </p:txBody>
      </p:sp>
    </p:spTree>
    <p:extLst>
      <p:ext uri="{BB962C8B-B14F-4D97-AF65-F5344CB8AC3E}">
        <p14:creationId xmlns:p14="http://schemas.microsoft.com/office/powerpoint/2010/main" val="3050921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endParaRPr lang="en-US"/>
          </a:p>
          <a:p>
            <a:endParaRPr lang="en-US">
              <a:ea typeface="Calibri"/>
              <a:cs typeface="Calibri"/>
            </a:endParaRPr>
          </a:p>
          <a:p>
            <a:r>
              <a:rPr lang="en-US">
                <a:ea typeface="Calibri"/>
                <a:cs typeface="Calibri"/>
              </a:rPr>
              <a:t>Now that we know what can put people at risk for breast cancer, let's see what signs and symptoms many of them experience. </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877D4-C115-4B9D-B6EE-99781311D2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594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Although regular clinical breast exam and breast self-exam are not recommended in the screening guidelines, all women should be familiar with how their breasts normally look and feel and report any changes to a health care provider right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Here are some signs and symptoms to be on the look out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algn="l" rtl="0" fontAlgn="base"/>
            <a:r>
              <a:rPr lang="en-US" b="1" i="0" u="none" strike="noStrike">
                <a:solidFill>
                  <a:srgbClr val="000000"/>
                </a:solidFill>
                <a:effectLst/>
                <a:latin typeface="Calibri" panose="020F0502020204030204" pitchFamily="34" charset="0"/>
              </a:rPr>
              <a:t>New breast lump or mass: </a:t>
            </a:r>
            <a:r>
              <a:rPr lang="en-US" b="0" i="0" u="none" strike="noStrike">
                <a:solidFill>
                  <a:srgbClr val="000000"/>
                </a:solidFill>
                <a:effectLst/>
                <a:latin typeface="Calibri" panose="020F0502020204030204" pitchFamily="34" charset="0"/>
              </a:rPr>
              <a:t>This is the most common symptom of breast cancer. Lumps can be painless, tender, soft, round, and some can even be painful. Most breast lumps are not cancer, but is important to have any new breast mass, lump, or change checked by a health care professional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Swelling: </a:t>
            </a:r>
            <a:r>
              <a:rPr lang="en-US" b="0" i="0" u="none" strike="noStrike">
                <a:solidFill>
                  <a:srgbClr val="000000"/>
                </a:solidFill>
                <a:effectLst/>
                <a:latin typeface="Calibri" panose="020F0502020204030204" pitchFamily="34" charset="0"/>
              </a:rPr>
              <a:t>Even if no lump is felt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Skin dimpling: </a:t>
            </a:r>
            <a:r>
              <a:rPr lang="en-US" b="0" i="0" u="none" strike="noStrike">
                <a:solidFill>
                  <a:srgbClr val="000000"/>
                </a:solidFill>
                <a:effectLst/>
                <a:latin typeface="Calibri" panose="020F0502020204030204" pitchFamily="34" charset="0"/>
              </a:rPr>
              <a:t>Skin dimpling can sometimes look like an orange peel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Swollen lymph nodes: </a:t>
            </a:r>
            <a:r>
              <a:rPr lang="en-US" b="0" i="0" u="none" strike="noStrike">
                <a:solidFill>
                  <a:srgbClr val="000000"/>
                </a:solidFill>
                <a:effectLst/>
                <a:latin typeface="Calibri" panose="020F0502020204030204" pitchFamily="34" charset="0"/>
              </a:rPr>
              <a:t>Sometimes a breast cancer can spready to lymph nodes under the arm or around the collar bone and cause a lump or swelling there, even before the original tumor in the breast is big enough to be felt.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sng">
                <a:solidFill>
                  <a:srgbClr val="000000"/>
                </a:solidFill>
                <a:effectLst/>
                <a:latin typeface="Calibri" panose="020F0502020204030204" pitchFamily="34" charset="0"/>
              </a:rPr>
              <a:t>Remember that knowing what to look for does not take the place of having regular mammograms and other screening tests</a:t>
            </a:r>
            <a:r>
              <a:rPr lang="en-US" b="1" i="0" u="none" strike="noStrike">
                <a:solidFill>
                  <a:srgbClr val="000000"/>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Next, we will discuss screening tests.</a:t>
            </a:r>
            <a:endParaRPr lang="en-US" b="0"/>
          </a:p>
        </p:txBody>
      </p:sp>
      <p:sp>
        <p:nvSpPr>
          <p:cNvPr id="4" name="Slide Number Placeholder 3"/>
          <p:cNvSpPr>
            <a:spLocks noGrp="1"/>
          </p:cNvSpPr>
          <p:nvPr>
            <p:ph type="sldNum" sz="quarter" idx="5"/>
          </p:nvPr>
        </p:nvSpPr>
        <p:spPr/>
        <p:txBody>
          <a:bodyPr/>
          <a:lstStyle/>
          <a:p>
            <a:fld id="{EBC877D4-C115-4B9D-B6EE-99781311D293}" type="slidenum">
              <a:rPr lang="en-US" smtClean="0"/>
              <a:t>18</a:t>
            </a:fld>
            <a:endParaRPr lang="en-US"/>
          </a:p>
        </p:txBody>
      </p:sp>
    </p:spTree>
    <p:extLst>
      <p:ext uri="{BB962C8B-B14F-4D97-AF65-F5344CB8AC3E}">
        <p14:creationId xmlns:p14="http://schemas.microsoft.com/office/powerpoint/2010/main" val="72897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endParaRPr lang="en-US" b="1"/>
          </a:p>
          <a:p>
            <a:pPr algn="l" rtl="0" fontAlgn="base"/>
            <a:r>
              <a:rPr lang="en-US" b="0" i="0" u="none" strike="noStrike">
                <a:solidFill>
                  <a:srgbClr val="000000"/>
                </a:solidFill>
                <a:effectLst/>
                <a:latin typeface="Calibri" panose="020F0502020204030204" pitchFamily="34" charset="0"/>
              </a:rPr>
              <a:t>Screening tests can help find breast cancer early, before any symptoms appear. Finding breast cancer early gives you a better chance of successful treatment.</a:t>
            </a:r>
            <a:r>
              <a:rPr lang="en-US" b="0" i="0">
                <a:solidFill>
                  <a:srgbClr val="000000"/>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 </a:t>
            </a:r>
          </a:p>
          <a:p>
            <a:pPr marL="0" indent="0" algn="l" rtl="0" fontAlgn="base">
              <a:buFont typeface="Arial" panose="020B0604020202020204" pitchFamily="34" charset="0"/>
              <a:buNone/>
            </a:pPr>
            <a:r>
              <a:rPr lang="en-US" b="0" i="0" u="none" strike="noStrike">
                <a:solidFill>
                  <a:srgbClr val="000000"/>
                </a:solidFill>
                <a:effectLst/>
                <a:latin typeface="Calibri" panose="020F0502020204030204" pitchFamily="34" charset="0"/>
              </a:rPr>
              <a:t>Let’s take a closer look at ACS screening guidelines.</a:t>
            </a:r>
            <a:endParaRPr lang="en-US" b="0" i="0">
              <a:solidFill>
                <a:srgbClr val="444444"/>
              </a:solidFill>
              <a:effectLst/>
              <a:latin typeface="Arial" panose="020B0604020202020204" pitchFamily="34" charset="0"/>
            </a:endParaRPr>
          </a:p>
          <a:p>
            <a:pPr algn="l" rtl="0" fontAlgn="base"/>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indent="0">
              <a:buFont typeface="Arial" panose="020B0604020202020204" pitchFamily="34" charset="0"/>
              <a:buNone/>
            </a:pPr>
            <a:endParaRPr lang="en-US" b="1" i="0">
              <a:solidFill>
                <a:srgbClr val="1A1A1A"/>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19</a:t>
            </a:fld>
            <a:endParaRPr lang="en-US"/>
          </a:p>
        </p:txBody>
      </p:sp>
    </p:spTree>
    <p:extLst>
      <p:ext uri="{BB962C8B-B14F-4D97-AF65-F5344CB8AC3E}">
        <p14:creationId xmlns:p14="http://schemas.microsoft.com/office/powerpoint/2010/main" val="2887074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endParaRPr lang="en-US" sz="1200" kern="1200">
              <a:solidFill>
                <a:schemeClr val="tx1"/>
              </a:solidFill>
              <a:latin typeface="+mn-lt"/>
              <a:ea typeface="+mn-ea"/>
              <a:cs typeface="+mn-cs"/>
            </a:endParaRPr>
          </a:p>
          <a:p>
            <a:pPr algn="l"/>
            <a:endParaRPr lang="en-US" b="0" i="0">
              <a:solidFill>
                <a:srgbClr val="1A1A1A"/>
              </a:solidFill>
              <a:effectLst/>
              <a:latin typeface="+mn-lt"/>
            </a:endParaRPr>
          </a:p>
          <a:p>
            <a:pPr algn="l"/>
            <a:r>
              <a:rPr lang="en-US" b="0" i="0">
                <a:solidFill>
                  <a:srgbClr val="1A1A1A"/>
                </a:solidFill>
                <a:effectLst/>
                <a:latin typeface="+mn-lt"/>
              </a:rPr>
              <a:t>Breast cancer is the most common type of cancer in women in the United States behind skin cancer. </a:t>
            </a:r>
            <a:r>
              <a:rPr lang="en-US" sz="1200">
                <a:solidFill>
                  <a:srgbClr val="002060"/>
                </a:solidFill>
                <a:latin typeface="+mn-lt"/>
              </a:rPr>
              <a:t>Breast cancer cases rose at a rate of </a:t>
            </a:r>
            <a:r>
              <a:rPr lang="en-US" sz="1200" b="1">
                <a:solidFill>
                  <a:srgbClr val="002060"/>
                </a:solidFill>
                <a:latin typeface="+mn-lt"/>
              </a:rPr>
              <a:t>1.0% each year between 2012 to 2021. </a:t>
            </a:r>
            <a:r>
              <a:rPr lang="en-US" sz="1200" b="0">
                <a:solidFill>
                  <a:srgbClr val="002060"/>
                </a:solidFill>
                <a:latin typeface="+mn-lt"/>
              </a:rPr>
              <a:t>This number is a little steeper in women younger than 50 (1.4%).</a:t>
            </a:r>
          </a:p>
          <a:p>
            <a:pPr algn="l"/>
            <a:endParaRPr lang="en-US" b="0" i="0">
              <a:solidFill>
                <a:srgbClr val="1A1A1A"/>
              </a:solidFill>
              <a:effectLst/>
              <a:latin typeface="+mn-lt"/>
            </a:endParaRPr>
          </a:p>
          <a:p>
            <a:r>
              <a:rPr lang="en-US">
                <a:solidFill>
                  <a:srgbClr val="1A1A1A"/>
                </a:solidFill>
                <a:latin typeface="+mn-lt"/>
                <a:ea typeface="Source Sans Pro"/>
              </a:rPr>
              <a:t>In 2025, the</a:t>
            </a:r>
            <a:r>
              <a:rPr lang="en-US" b="0" i="0">
                <a:solidFill>
                  <a:srgbClr val="1A1A1A"/>
                </a:solidFill>
                <a:effectLst/>
                <a:latin typeface="+mn-lt"/>
                <a:ea typeface="Source Sans Pro"/>
              </a:rPr>
              <a:t> American Cancer </a:t>
            </a:r>
            <a:r>
              <a:rPr lang="en-US">
                <a:solidFill>
                  <a:srgbClr val="1A1A1A"/>
                </a:solidFill>
                <a:latin typeface="+mn-lt"/>
                <a:ea typeface="Source Sans Pro"/>
              </a:rPr>
              <a:t>Society</a:t>
            </a:r>
            <a:r>
              <a:rPr lang="en-US" b="0" i="0">
                <a:solidFill>
                  <a:srgbClr val="1A1A1A"/>
                </a:solidFill>
                <a:effectLst/>
                <a:latin typeface="+mn-lt"/>
                <a:ea typeface="Source Sans Pro"/>
              </a:rPr>
              <a:t> </a:t>
            </a:r>
            <a:r>
              <a:rPr lang="en-US">
                <a:solidFill>
                  <a:srgbClr val="1A1A1A"/>
                </a:solidFill>
                <a:latin typeface="+mn-lt"/>
                <a:ea typeface="Source Sans Pro"/>
              </a:rPr>
              <a:t>estimates</a:t>
            </a:r>
            <a:r>
              <a:rPr lang="en-US" b="0" i="0">
                <a:solidFill>
                  <a:srgbClr val="1A1A1A"/>
                </a:solidFill>
                <a:effectLst/>
                <a:latin typeface="+mn-lt"/>
                <a:ea typeface="Source Sans Pro"/>
              </a:rPr>
              <a:t> </a:t>
            </a:r>
            <a:r>
              <a:rPr lang="en-US">
                <a:solidFill>
                  <a:srgbClr val="1A1A1A"/>
                </a:solidFill>
                <a:latin typeface="+mn-lt"/>
                <a:ea typeface="Source Sans Pro"/>
              </a:rPr>
              <a:t>that: </a:t>
            </a:r>
            <a:endParaRPr lang="en-US" b="0" i="0">
              <a:solidFill>
                <a:srgbClr val="1A1A1A"/>
              </a:solidFill>
              <a:effectLst/>
              <a:latin typeface="+mn-lt"/>
              <a:ea typeface="Source Sans Pro"/>
            </a:endParaRPr>
          </a:p>
          <a:p>
            <a:pPr marL="171450" indent="-171450" algn="l">
              <a:buFont typeface="Arial" panose="020B0604020202020204" pitchFamily="34" charset="0"/>
              <a:buChar char="•"/>
            </a:pPr>
            <a:r>
              <a:rPr lang="en-US" b="0" i="0">
                <a:solidFill>
                  <a:srgbClr val="1A1A1A"/>
                </a:solidFill>
                <a:effectLst/>
                <a:latin typeface="+mn-lt"/>
              </a:rPr>
              <a:t>About 316,950 new cases of invasive breast cancer will be diagnosed in women with an additional 59,080 cases of ductal carcinoma in situ – or DCIS.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1A1A1A"/>
                </a:solidFill>
                <a:effectLst/>
                <a:latin typeface="+mn-lt"/>
              </a:rPr>
              <a:t>About 2,800 new cases of invasive breast cancer will be diagnosed in men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1A1A1A"/>
              </a:solidFill>
              <a:effectLst/>
              <a:latin typeface="+mn-lt"/>
              <a:ea typeface="+mn-ea"/>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1A1A1A"/>
                </a:solidFill>
                <a:effectLst/>
                <a:latin typeface="+mn-lt"/>
                <a:ea typeface="Source Sans Pro"/>
              </a:rPr>
              <a:t>Breast cancer accounts for about 32% (or 1 in 3) of all new female cancers each year. There is a 1 in 8 chance a woman will develop breast cancer </a:t>
            </a:r>
            <a:r>
              <a:rPr lang="en-US">
                <a:solidFill>
                  <a:srgbClr val="1A1A1A"/>
                </a:solidFill>
                <a:latin typeface="+mn-lt"/>
                <a:ea typeface="Source Sans Pro"/>
              </a:rPr>
              <a:t>in</a:t>
            </a:r>
            <a:r>
              <a:rPr lang="en-US" b="0" i="0">
                <a:solidFill>
                  <a:srgbClr val="1A1A1A"/>
                </a:solidFill>
                <a:effectLst/>
                <a:latin typeface="+mn-lt"/>
                <a:ea typeface="Source Sans Pro"/>
              </a:rPr>
              <a:t> her lifetime, but there is also a 7 in 8 chance she will not.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1A1A1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1A1A1A"/>
                </a:solidFill>
                <a:effectLst/>
                <a:latin typeface="+mn-lt"/>
              </a:rPr>
              <a:t>Breast cancer is less common in men, with an average lifetime risk of getting breast cancer of about 1 in 726.</a:t>
            </a:r>
          </a:p>
          <a:p>
            <a:pPr marL="171450" indent="-171450" algn="l">
              <a:buFont typeface="Arial" panose="020B0604020202020204" pitchFamily="34" charset="0"/>
              <a:buChar char="•"/>
            </a:pPr>
            <a:endParaRPr lang="en-US" b="0" i="0">
              <a:solidFill>
                <a:srgbClr val="1A1A1A"/>
              </a:solidFill>
              <a:effectLst/>
              <a:latin typeface="+mn-lt"/>
            </a:endParaRPr>
          </a:p>
          <a:p>
            <a:pPr algn="l"/>
            <a:endParaRPr lang="en-US" b="0" i="0">
              <a:solidFill>
                <a:srgbClr val="1A1A1A"/>
              </a:solidFill>
              <a:effectLst/>
              <a:latin typeface="Source Sans Pro" panose="020B0503030403020204" pitchFamily="34" charset="0"/>
              <a:ea typeface="Source Sans Pro"/>
            </a:endParaRPr>
          </a:p>
          <a:p>
            <a:pPr algn="l"/>
            <a:endParaRPr lang="en-US" b="0"/>
          </a:p>
        </p:txBody>
      </p:sp>
      <p:sp>
        <p:nvSpPr>
          <p:cNvPr id="4" name="Slide Number Placeholder 3"/>
          <p:cNvSpPr>
            <a:spLocks noGrp="1"/>
          </p:cNvSpPr>
          <p:nvPr>
            <p:ph type="sldNum" sz="quarter" idx="5"/>
          </p:nvPr>
        </p:nvSpPr>
        <p:spPr/>
        <p:txBody>
          <a:bodyPr/>
          <a:lstStyle/>
          <a:p>
            <a:fld id="{85E35197-6DA9-744D-98ED-310B7A3B435B}" type="slidenum">
              <a:rPr lang="en-US" smtClean="0"/>
              <a:t>2</a:t>
            </a:fld>
            <a:endParaRPr lang="en-US"/>
          </a:p>
        </p:txBody>
      </p:sp>
    </p:spTree>
    <p:extLst>
      <p:ext uri="{BB962C8B-B14F-4D97-AF65-F5344CB8AC3E}">
        <p14:creationId xmlns:p14="http://schemas.microsoft.com/office/powerpoint/2010/main" val="2151240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a:solidFill>
                  <a:schemeClr val="tx1"/>
                </a:solidFill>
                <a:effectLst/>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a:solidFill>
                  <a:schemeClr val="tx1"/>
                </a:solidFill>
                <a:effectLst/>
                <a:latin typeface="+mn-lt"/>
                <a:ea typeface="+mn-ea"/>
                <a:cs typeface="+mn-cs"/>
              </a:rPr>
              <a:t>In general, </a:t>
            </a:r>
            <a:r>
              <a:rPr lang="en-US" sz="1200" b="0" kern="1200">
                <a:solidFill>
                  <a:schemeClr val="tx1"/>
                </a:solidFill>
                <a:effectLst/>
                <a:latin typeface="Poppins" panose="00000500000000000000" pitchFamily="2" charset="0"/>
                <a:ea typeface="+mn-ea"/>
                <a:cs typeface="Poppins" panose="00000500000000000000" pitchFamily="2" charset="0"/>
              </a:rPr>
              <a:t>s</a:t>
            </a:r>
            <a:r>
              <a:rPr lang="en-US" sz="1200" b="0">
                <a:latin typeface="Poppins" panose="00000500000000000000" pitchFamily="2" charset="0"/>
                <a:ea typeface="Source Sans Pro Light"/>
                <a:cs typeface="Poppins" panose="00000500000000000000" pitchFamily="2" charset="0"/>
              </a:rPr>
              <a:t>creening is testing to find cancer, or other diseases, in people who have no symptoms. Screening can help find breast cancers when they are small and have not spread – when treatment is more likely to be successful.</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20</a:t>
            </a:fld>
            <a:endParaRPr lang="en-US"/>
          </a:p>
        </p:txBody>
      </p:sp>
    </p:spTree>
    <p:extLst>
      <p:ext uri="{BB962C8B-B14F-4D97-AF65-F5344CB8AC3E}">
        <p14:creationId xmlns:p14="http://schemas.microsoft.com/office/powerpoint/2010/main" val="4124600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endParaRPr lang="en-US" sz="1200" kern="1200">
              <a:solidFill>
                <a:schemeClr val="tx1"/>
              </a:solidFill>
              <a:latin typeface="+mn-lt"/>
              <a:ea typeface="+mn-ea"/>
              <a:cs typeface="+mn-cs"/>
            </a:endParaRPr>
          </a:p>
          <a:p>
            <a:pPr algn="l" rtl="0" fontAlgn="base"/>
            <a:endParaRPr lang="en-US" b="0" i="0">
              <a:solidFill>
                <a:srgbClr val="444444"/>
              </a:solidFill>
              <a:effectLst/>
              <a:latin typeface="Calibri" panose="020F0502020204030204" pitchFamily="34" charset="0"/>
            </a:endParaRPr>
          </a:p>
          <a:p>
            <a:pPr marL="0" indent="0" algn="l" rtl="0" fontAlgn="base">
              <a:buFont typeface="Arial" panose="020B0604020202020204" pitchFamily="34" charset="0"/>
              <a:buNone/>
            </a:pPr>
            <a:r>
              <a:rPr lang="en-US" sz="1800" b="0" i="0" u="none" strike="noStrike">
                <a:solidFill>
                  <a:srgbClr val="000000"/>
                </a:solidFill>
                <a:effectLst/>
                <a:latin typeface="Poppins" panose="00000500000000000000" pitchFamily="2" charset="0"/>
              </a:rPr>
              <a:t>Breast cancer screening is done with m</a:t>
            </a:r>
            <a:r>
              <a:rPr lang="en-US" sz="1800" b="0" i="0" u="none" strike="noStrike">
                <a:solidFill>
                  <a:srgbClr val="000000"/>
                </a:solidFill>
                <a:effectLst/>
                <a:latin typeface="Source Sans Pro" panose="020B0503030403020204" pitchFamily="34" charset="0"/>
              </a:rPr>
              <a:t>ammograms</a:t>
            </a:r>
            <a:r>
              <a:rPr lang="en-US" sz="1800" b="0" i="0">
                <a:solidFill>
                  <a:srgbClr val="000000"/>
                </a:solidFill>
                <a:effectLst/>
                <a:latin typeface="Source Sans Pro" panose="020B0503030403020204" pitchFamily="34" charset="0"/>
              </a:rPr>
              <a:t>​</a:t>
            </a:r>
            <a:endParaRPr lang="en-US" sz="1200" b="0" i="0" u="none" strike="noStrike">
              <a:solidFill>
                <a:srgbClr val="000000"/>
              </a:solidFill>
              <a:effectLst/>
              <a:latin typeface="Arial" panose="020B0604020202020204" pitchFamily="34" charset="0"/>
            </a:endParaRPr>
          </a:p>
          <a:p>
            <a:pPr marL="457200" lvl="1" indent="0" algn="l" rtl="0" fontAlgn="base">
              <a:buFont typeface="Arial" panose="020B0604020202020204" pitchFamily="34" charset="0"/>
              <a:buNone/>
            </a:pPr>
            <a:endParaRPr lang="en-US" b="0" i="0">
              <a:solidFill>
                <a:srgbClr val="000000"/>
              </a:solidFill>
              <a:effectLst/>
              <a:latin typeface="Arial" panose="020B0604020202020204" pitchFamily="34" charset="0"/>
            </a:endParaRPr>
          </a:p>
          <a:p>
            <a:pPr marL="0" indent="0" algn="l" rtl="0" fontAlgn="base">
              <a:buFont typeface="Arial" panose="020B0604020202020204" pitchFamily="34" charset="0"/>
              <a:buNone/>
            </a:pPr>
            <a:r>
              <a:rPr lang="en-US" b="0" i="0" u="none" strike="noStrike">
                <a:solidFill>
                  <a:srgbClr val="000000"/>
                </a:solidFill>
                <a:effectLst/>
                <a:latin typeface="Calibri" panose="020F0502020204030204" pitchFamily="34" charset="0"/>
              </a:rPr>
              <a:t>Although mammograms may be uncomfortable for a moment, squeezing is necessary to get a good, "readable" mammogram. The compression should only last a few seconds each time.</a:t>
            </a:r>
            <a:r>
              <a:rPr lang="en-US" b="0" i="0">
                <a:solidFill>
                  <a:srgbClr val="000000"/>
                </a:solidFill>
                <a:effectLst/>
                <a:latin typeface="Calibri" panose="020F0502020204030204" pitchFamily="34" charset="0"/>
              </a:rPr>
              <a:t>​</a:t>
            </a:r>
            <a:r>
              <a:rPr lang="en-US" b="0" i="0" u="none" strike="noStrike">
                <a:solidFill>
                  <a:srgbClr val="444444"/>
                </a:solidFill>
                <a:effectLst/>
                <a:latin typeface="Arial" panose="020B0604020202020204" pitchFamily="34" charset="0"/>
              </a:rPr>
              <a:t> </a:t>
            </a:r>
            <a:r>
              <a:rPr lang="en-US" b="0" i="0" u="none" strike="noStrike">
                <a:solidFill>
                  <a:srgbClr val="000000"/>
                </a:solidFill>
                <a:effectLst/>
                <a:latin typeface="Calibri" panose="020F0502020204030204" pitchFamily="34" charset="0"/>
              </a:rPr>
              <a:t>The entire procedure for a screening mammogram takes about 20 minutes. This procedure produces a picture of the breast tissue either on a large sheet of film or as a digital computer image that is read, or interpreted, by a radiologist (a doctor trained to interpret images from x-rays, ultrasound, MRI, and related tests).</a:t>
            </a:r>
            <a:r>
              <a:rPr lang="en-US"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21</a:t>
            </a:fld>
            <a:endParaRPr lang="en-US"/>
          </a:p>
        </p:txBody>
      </p:sp>
    </p:spTree>
    <p:extLst>
      <p:ext uri="{BB962C8B-B14F-4D97-AF65-F5344CB8AC3E}">
        <p14:creationId xmlns:p14="http://schemas.microsoft.com/office/powerpoint/2010/main" val="2432353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Times New Roman" panose="02020603050405020304" pitchFamily="18" charset="0"/>
              </a:rPr>
              <a:t> </a:t>
            </a:r>
            <a:r>
              <a:rPr lang="en-US" b="1"/>
              <a:t>Speaker notes:</a:t>
            </a:r>
          </a:p>
          <a:p>
            <a:pPr algn="l" rtl="0" fontAlgn="base"/>
            <a:endParaRPr lang="en-US" b="0" i="0">
              <a:solidFill>
                <a:srgbClr val="444444"/>
              </a:solidFill>
              <a:effectLst/>
              <a:latin typeface="Calibri" panose="020F0502020204030204" pitchFamily="34" charset="0"/>
            </a:endParaRPr>
          </a:p>
          <a:p>
            <a:pPr marL="0" indent="0" algn="l" rtl="0" fontAlgn="base">
              <a:buFont typeface="Arial" panose="020B0604020202020204" pitchFamily="34" charset="0"/>
              <a:buNone/>
            </a:pPr>
            <a:r>
              <a:rPr lang="en-US" sz="1800" b="0" i="0" u="none" strike="noStrike">
                <a:solidFill>
                  <a:srgbClr val="000000"/>
                </a:solidFill>
                <a:effectLst/>
                <a:latin typeface="Source Sans Pro" panose="020B0503030403020204" pitchFamily="34" charset="0"/>
              </a:rPr>
              <a:t>In some cases, such as women at high risk for breast cancer, screening with breast MRI may be used. </a:t>
            </a:r>
          </a:p>
          <a:p>
            <a:pPr marL="0" indent="0" algn="l" rtl="0" fontAlgn="base">
              <a:buFont typeface="Arial" panose="020B0604020202020204" pitchFamily="34" charset="0"/>
              <a:buNone/>
            </a:pPr>
            <a:endParaRPr lang="en-US" b="0" i="0">
              <a:solidFill>
                <a:srgbClr val="000000"/>
              </a:solidFill>
              <a:effectLst/>
              <a:latin typeface="Arial" panose="020B0604020202020204" pitchFamily="34" charset="0"/>
            </a:endParaRPr>
          </a:p>
          <a:p>
            <a:pPr marL="171450" indent="-171450" algn="l" rtl="0" fontAlgn="base">
              <a:buFont typeface="Arial" panose="020B0604020202020204" pitchFamily="34" charset="0"/>
              <a:buChar char="•"/>
            </a:pPr>
            <a:r>
              <a:rPr lang="en-US" b="0" i="0">
                <a:solidFill>
                  <a:srgbClr val="444444"/>
                </a:solidFill>
                <a:effectLst/>
                <a:latin typeface="Calibri" panose="020F0502020204030204" pitchFamily="34" charset="0"/>
              </a:rPr>
              <a:t>MRI is not generally recommended as a screening tool by itself, because although it is a sensitive test, it may still miss some cancers that mammograms would detect. ​</a:t>
            </a:r>
          </a:p>
          <a:p>
            <a:pPr marL="171450" indent="-171450" algn="l" rtl="0" fontAlgn="base">
              <a:buFont typeface="Arial" panose="020B0604020202020204" pitchFamily="34" charset="0"/>
              <a:buChar char="•"/>
            </a:pPr>
            <a:r>
              <a:rPr lang="en-US" b="0" i="0">
                <a:solidFill>
                  <a:srgbClr val="444444"/>
                </a:solidFill>
                <a:effectLst/>
                <a:latin typeface="Calibri" panose="020F0502020204030204" pitchFamily="34" charset="0"/>
              </a:rPr>
              <a:t>MRI is more expensive than mammography. Check with your insurance provider before getting an MRI. Many major insurance companies will likely pay for these screening tests if a woman can be shown to be at high risk.</a:t>
            </a:r>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22</a:t>
            </a:fld>
            <a:endParaRPr lang="en-US"/>
          </a:p>
        </p:txBody>
      </p:sp>
    </p:spTree>
    <p:extLst>
      <p:ext uri="{BB962C8B-B14F-4D97-AF65-F5344CB8AC3E}">
        <p14:creationId xmlns:p14="http://schemas.microsoft.com/office/powerpoint/2010/main" val="734810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endParaRPr lang="en-US" sz="1200" kern="1200">
              <a:solidFill>
                <a:schemeClr val="tx1"/>
              </a:solidFill>
              <a:latin typeface="+mn-lt"/>
              <a:ea typeface="+mn-ea"/>
              <a:cs typeface="+mn-cs"/>
            </a:endParaRPr>
          </a:p>
          <a:p>
            <a:pPr>
              <a:defRPr/>
            </a:pPr>
            <a:endParaRPr lang="en-US">
              <a:ea typeface="Calibri"/>
              <a:cs typeface="Calibri"/>
            </a:endParaRPr>
          </a:p>
          <a:p>
            <a:pPr>
              <a:defRPr/>
            </a:pPr>
            <a:r>
              <a:rPr lang="en-US"/>
              <a:t>Let’s discuss the American Cancer Society’s recommendations for breast cancer screening.</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E35197-6DA9-744D-98ED-310B7A3B4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139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Speaker Notes</a:t>
            </a:r>
          </a:p>
          <a:p>
            <a:endParaRPr lang="en-US">
              <a:ea typeface="Calibri"/>
              <a:cs typeface="Calibri"/>
            </a:endParaRPr>
          </a:p>
          <a:p>
            <a:r>
              <a:rPr lang="en-US">
                <a:ea typeface="Calibri"/>
                <a:cs typeface="Calibri"/>
              </a:rPr>
              <a:t>For</a:t>
            </a:r>
            <a:r>
              <a:rPr lang="en-US" b="0" i="0"/>
              <a:t> an average risk individual, ACS recommends the following:</a:t>
            </a:r>
            <a:endParaRPr lang="en-US" b="1" i="0">
              <a:ea typeface="Calibri" panose="020F0502020204030204"/>
              <a:cs typeface="Calibri" panose="020F0502020204030204"/>
            </a:endParaRPr>
          </a:p>
          <a:p>
            <a:endParaRPr lang="en-US" i="0"/>
          </a:p>
          <a:p>
            <a:pPr marL="171450" indent="-171450">
              <a:buFont typeface="Arial" panose="020B0604020202020204" pitchFamily="34" charset="0"/>
              <a:buChar char="•"/>
            </a:pPr>
            <a:r>
              <a:rPr lang="en-US" b="1"/>
              <a:t>Women between 40 and 44</a:t>
            </a:r>
            <a:r>
              <a:rPr lang="en-US"/>
              <a:t> have the option to start screening with a mammogram every year.</a:t>
            </a:r>
            <a:endParaRPr lang="en-US">
              <a:ea typeface="Calibri"/>
              <a:cs typeface="Calibri"/>
            </a:endParaRPr>
          </a:p>
          <a:p>
            <a:pPr marL="171450" indent="-171450">
              <a:buFont typeface="Arial" panose="020B0604020202020204" pitchFamily="34" charset="0"/>
              <a:buChar char="•"/>
            </a:pPr>
            <a:r>
              <a:rPr lang="en-US" b="1"/>
              <a:t>Women 45 to 54</a:t>
            </a:r>
            <a:r>
              <a:rPr lang="en-US"/>
              <a:t> should get mammograms every year.</a:t>
            </a:r>
            <a:endParaRPr lang="en-US">
              <a:ea typeface="Calibri"/>
              <a:cs typeface="Calibri"/>
            </a:endParaRPr>
          </a:p>
          <a:p>
            <a:pPr marL="171450" indent="-171450">
              <a:buFont typeface="Arial" panose="020B0604020202020204" pitchFamily="34" charset="0"/>
              <a:buChar char="•"/>
            </a:pPr>
            <a:r>
              <a:rPr lang="en-US" b="1"/>
              <a:t>Women 55 and older</a:t>
            </a:r>
            <a:r>
              <a:rPr lang="en-US"/>
              <a:t> can switch to a mammogram every other year, or they can choose to continue yearly mammograms. Screening should continue as long as a woman is in good health and is expected to live at least 10 more years.</a:t>
            </a:r>
            <a:endParaRPr lang="en-US">
              <a:ea typeface="Calibri"/>
              <a:cs typeface="Calibri"/>
            </a:endParaRPr>
          </a:p>
          <a:p>
            <a:pPr marL="171450" indent="-171450">
              <a:buFont typeface="Arial" panose="020B0604020202020204" pitchFamily="34" charset="0"/>
              <a:buChar char="•"/>
            </a:pPr>
            <a:r>
              <a:rPr lang="en-US" b="1"/>
              <a:t>All women</a:t>
            </a:r>
            <a:r>
              <a:rPr lang="en-US"/>
              <a:t> should understand what to expect when getting a mammogram for breast cancer screening – what the test can and cannot do.</a:t>
            </a:r>
            <a:endParaRPr lang="en-US">
              <a:ea typeface="Calibri"/>
              <a:cs typeface="Calibri"/>
            </a:endParaRPr>
          </a:p>
          <a:p>
            <a:pPr marL="0" indent="0">
              <a:buFont typeface="Arial" panose="020B0604020202020204" pitchFamily="34" charset="0"/>
              <a:buNone/>
            </a:pPr>
            <a:endParaRPr lang="en-US"/>
          </a:p>
          <a:p>
            <a:pPr marL="0" indent="0">
              <a:buFont typeface="Arial" panose="020B0604020202020204" pitchFamily="34" charset="0"/>
              <a:buNone/>
            </a:pPr>
            <a:r>
              <a:rPr lang="en-US"/>
              <a:t>Clinical breast exams are not recommended for breast cancer screening among average-risk women at any age. There is very little evidence that these tests help find breast cancer early when women also get screening mammograms. </a:t>
            </a:r>
            <a:endParaRPr lang="en-US">
              <a:ea typeface="Calibri"/>
              <a:cs typeface="Calibri"/>
            </a:endParaRPr>
          </a:p>
          <a:p>
            <a:pPr marL="0" indent="0">
              <a:buFont typeface="Arial" panose="020B0604020202020204" pitchFamily="34" charset="0"/>
              <a:buNone/>
            </a:pPr>
            <a:endParaRPr lang="en-US"/>
          </a:p>
          <a:p>
            <a:pPr marL="0" indent="0">
              <a:buFont typeface="Arial" panose="020B0604020202020204" pitchFamily="34" charset="0"/>
              <a:buNone/>
            </a:pPr>
            <a:r>
              <a:rPr lang="en-US"/>
              <a:t>Most often when breast cancer is detected because of symptoms (such as a lump), a woman discovers the symptom during usual activities such as bathing or dressing. Women should be familiar with how their breasts normally look and feel and should report any changes to a health care provider right away.</a:t>
            </a:r>
            <a:endParaRPr lang="en-US">
              <a:cs typeface="+mn-lt"/>
            </a:endParaRPr>
          </a:p>
          <a:p>
            <a:pPr algn="l" rtl="0" fontAlgn="base">
              <a:buFont typeface="Arial" panose="020B0604020202020204" pitchFamily="34" charset="0"/>
              <a:buNone/>
            </a:pPr>
            <a:endParaRPr lang="en-US" sz="1800" b="1" i="0" u="none" strike="noStrike">
              <a:solidFill>
                <a:srgbClr val="000000"/>
              </a:solidFill>
              <a:effectLst/>
              <a:latin typeface="Poppins" panose="00000500000000000000" pitchFamily="2" charset="0"/>
            </a:endParaRPr>
          </a:p>
          <a:p>
            <a:pPr algn="l" rtl="0" fontAlgn="base">
              <a:buFont typeface="Arial" panose="020B0604020202020204" pitchFamily="34" charset="0"/>
              <a:buNone/>
            </a:pPr>
            <a:endParaRPr lang="en-US" sz="1800" b="1" i="0" u="none" strike="noStrike">
              <a:solidFill>
                <a:srgbClr val="000000"/>
              </a:solidFill>
              <a:effectLst/>
              <a:latin typeface="Poppins" panose="00000500000000000000" pitchFamily="2" charset="0"/>
            </a:endParaRPr>
          </a:p>
          <a:p>
            <a:pPr algn="l" rtl="0" fontAlgn="base">
              <a:buFont typeface="Arial" panose="020B0604020202020204" pitchFamily="34" charset="0"/>
              <a:buNone/>
            </a:pPr>
            <a:r>
              <a:rPr lang="en-US" sz="1800" b="1" i="0" u="none" strike="noStrike">
                <a:solidFill>
                  <a:srgbClr val="000000"/>
                </a:solidFill>
                <a:effectLst/>
                <a:latin typeface="Poppins"/>
                <a:cs typeface="Poppins"/>
              </a:rPr>
              <a:t>Women at high risk for breast cancer based on certain factors should get an MRI and a mammogram every year, typically starting at age 30. This includes women who:</a:t>
            </a:r>
            <a:r>
              <a:rPr lang="en-US" sz="1800" b="0" i="0">
                <a:solidFill>
                  <a:srgbClr val="000000"/>
                </a:solidFill>
                <a:effectLst/>
                <a:latin typeface="Poppins"/>
                <a:cs typeface="Poppins"/>
              </a:rPr>
              <a:t>​</a:t>
            </a:r>
            <a:endParaRPr lang="en-US" b="0" i="0">
              <a:solidFill>
                <a:srgbClr val="000000"/>
              </a:solidFill>
              <a:effectLst/>
              <a:latin typeface="Poppins"/>
              <a:cs typeface="Poppins"/>
            </a:endParaRPr>
          </a:p>
          <a:p>
            <a:pPr marL="285750" lvl="0" indent="-285750" algn="l" rtl="0" fontAlgn="base">
              <a:buFont typeface="Arial" panose="020B0604020202020204" pitchFamily="34" charset="0"/>
              <a:buChar char="•"/>
            </a:pPr>
            <a:r>
              <a:rPr lang="en-US" sz="1800" b="0" i="0" u="none" strike="noStrike">
                <a:solidFill>
                  <a:srgbClr val="000000"/>
                </a:solidFill>
                <a:effectLst/>
                <a:latin typeface="Source Sans Pro"/>
                <a:ea typeface="Source Sans Pro"/>
              </a:rPr>
              <a:t>Have a lifetime risk of breast cancer of about 20% to 25% or more, according to risk assessment tools </a:t>
            </a:r>
            <a:r>
              <a:rPr lang="en-US" sz="1800" b="0" i="0">
                <a:solidFill>
                  <a:srgbClr val="000000"/>
                </a:solidFill>
                <a:effectLst/>
                <a:latin typeface="Source Sans Pro"/>
                <a:ea typeface="Source Sans Pro"/>
              </a:rPr>
              <a:t>​</a:t>
            </a:r>
            <a:endParaRPr lang="en-US" b="0" i="0">
              <a:solidFill>
                <a:srgbClr val="000000"/>
              </a:solidFill>
              <a:effectLst/>
              <a:latin typeface="Source Sans Pro"/>
              <a:ea typeface="Source Sans Pro"/>
            </a:endParaRPr>
          </a:p>
          <a:p>
            <a:pPr marL="285750" lvl="0" indent="-285750" algn="l" rtl="0" fontAlgn="base">
              <a:buFont typeface="Arial" panose="020B0604020202020204" pitchFamily="34" charset="0"/>
              <a:buChar char="•"/>
            </a:pPr>
            <a:r>
              <a:rPr lang="en-US" sz="1800" b="0" i="0" u="none" strike="noStrike">
                <a:solidFill>
                  <a:srgbClr val="000000"/>
                </a:solidFill>
                <a:effectLst/>
                <a:latin typeface="Source Sans Pro"/>
                <a:ea typeface="Source Sans Pro"/>
              </a:rPr>
              <a:t>Have a known </a:t>
            </a:r>
            <a:r>
              <a:rPr lang="en-US" sz="1800" b="0" i="1" u="sng" strike="noStrike">
                <a:solidFill>
                  <a:srgbClr val="000000"/>
                </a:solidFill>
                <a:effectLst/>
                <a:latin typeface="Source Sans Pro"/>
                <a:ea typeface="Source Sans Pro"/>
                <a:hlinkClick r:id="rId3"/>
              </a:rPr>
              <a:t>BRCA1</a:t>
            </a:r>
            <a:r>
              <a:rPr lang="en-US" sz="1800" b="0" i="0" u="sng" strike="noStrike">
                <a:solidFill>
                  <a:srgbClr val="000000"/>
                </a:solidFill>
                <a:effectLst/>
                <a:latin typeface="Source Sans Pro"/>
                <a:ea typeface="Source Sans Pro"/>
                <a:hlinkClick r:id="rId3"/>
              </a:rPr>
              <a:t> or </a:t>
            </a:r>
            <a:r>
              <a:rPr lang="en-US" sz="1800" b="0" i="1" u="sng" strike="noStrike">
                <a:solidFill>
                  <a:srgbClr val="000000"/>
                </a:solidFill>
                <a:effectLst/>
                <a:latin typeface="Source Sans Pro"/>
                <a:ea typeface="Source Sans Pro"/>
                <a:hlinkClick r:id="rId3"/>
              </a:rPr>
              <a:t>BRCA2</a:t>
            </a:r>
            <a:r>
              <a:rPr lang="en-US" sz="1800" b="0" i="0" u="sng" strike="noStrike">
                <a:solidFill>
                  <a:srgbClr val="000000"/>
                </a:solidFill>
                <a:effectLst/>
                <a:latin typeface="Source Sans Pro"/>
                <a:ea typeface="Source Sans Pro"/>
                <a:hlinkClick r:id="rId3"/>
              </a:rPr>
              <a:t> gene mutation</a:t>
            </a:r>
            <a:r>
              <a:rPr lang="en-US" sz="1800" b="0" i="0" u="none" strike="noStrike">
                <a:solidFill>
                  <a:srgbClr val="000000"/>
                </a:solidFill>
                <a:effectLst/>
                <a:latin typeface="Source Sans Pro"/>
                <a:ea typeface="Source Sans Pro"/>
              </a:rPr>
              <a:t> </a:t>
            </a:r>
            <a:r>
              <a:rPr lang="en-US" sz="1800" b="0" i="0">
                <a:solidFill>
                  <a:srgbClr val="000000"/>
                </a:solidFill>
                <a:effectLst/>
                <a:latin typeface="Source Sans Pro"/>
                <a:ea typeface="Source Sans Pro"/>
              </a:rPr>
              <a:t>​</a:t>
            </a:r>
            <a:endParaRPr lang="en-US" b="0" i="0">
              <a:solidFill>
                <a:srgbClr val="000000"/>
              </a:solidFill>
              <a:effectLst/>
              <a:latin typeface="Source Sans Pro"/>
              <a:ea typeface="Source Sans Pro"/>
            </a:endParaRPr>
          </a:p>
          <a:p>
            <a:pPr marL="285750" lvl="0" indent="-285750" algn="l" rtl="0" fontAlgn="base">
              <a:buFont typeface="Arial" panose="020B0604020202020204" pitchFamily="34" charset="0"/>
              <a:buChar char="•"/>
            </a:pPr>
            <a:r>
              <a:rPr lang="en-US" sz="1800" b="0" i="0" u="none" strike="noStrike">
                <a:solidFill>
                  <a:srgbClr val="000000"/>
                </a:solidFill>
                <a:effectLst/>
                <a:latin typeface="Source Sans Pro"/>
                <a:ea typeface="Source Sans Pro"/>
              </a:rPr>
              <a:t>Have a first-degree relative (parent, sibling, or child) with a </a:t>
            </a:r>
            <a:r>
              <a:rPr lang="en-US" sz="1800" b="0" i="1" u="none" strike="noStrike">
                <a:solidFill>
                  <a:srgbClr val="000000"/>
                </a:solidFill>
                <a:effectLst/>
                <a:latin typeface="Source Sans Pro"/>
                <a:ea typeface="Source Sans Pro"/>
              </a:rPr>
              <a:t>BRCA1</a:t>
            </a:r>
            <a:r>
              <a:rPr lang="en-US" sz="1800" b="0" i="0" u="none" strike="noStrike">
                <a:solidFill>
                  <a:srgbClr val="000000"/>
                </a:solidFill>
                <a:effectLst/>
                <a:latin typeface="Source Sans Pro"/>
                <a:ea typeface="Source Sans Pro"/>
              </a:rPr>
              <a:t> or </a:t>
            </a:r>
            <a:r>
              <a:rPr lang="en-US" sz="1800" b="0" i="1" u="none" strike="noStrike">
                <a:solidFill>
                  <a:srgbClr val="000000"/>
                </a:solidFill>
                <a:effectLst/>
                <a:latin typeface="Source Sans Pro"/>
                <a:ea typeface="Source Sans Pro"/>
              </a:rPr>
              <a:t>BRCA2</a:t>
            </a:r>
            <a:r>
              <a:rPr lang="en-US" sz="1800" b="0" i="0" u="none" strike="noStrike">
                <a:solidFill>
                  <a:srgbClr val="000000"/>
                </a:solidFill>
                <a:effectLst/>
                <a:latin typeface="Source Sans Pro"/>
                <a:ea typeface="Source Sans Pro"/>
              </a:rPr>
              <a:t> gene mutation, and have not had genetic testing themselves</a:t>
            </a:r>
            <a:r>
              <a:rPr lang="en-US" sz="1800" b="0" i="0">
                <a:solidFill>
                  <a:srgbClr val="000000"/>
                </a:solidFill>
                <a:effectLst/>
                <a:latin typeface="Source Sans Pro"/>
                <a:ea typeface="Source Sans Pro"/>
              </a:rPr>
              <a:t>​</a:t>
            </a:r>
            <a:endParaRPr lang="en-US" b="0" i="0">
              <a:solidFill>
                <a:srgbClr val="000000"/>
              </a:solidFill>
              <a:effectLst/>
              <a:latin typeface="Source Sans Pro"/>
              <a:ea typeface="Source Sans Pro"/>
            </a:endParaRPr>
          </a:p>
          <a:p>
            <a:pPr marL="285750" lvl="0" indent="-285750" algn="l" rtl="0" fontAlgn="base">
              <a:buFont typeface="Arial" panose="020B0604020202020204" pitchFamily="34" charset="0"/>
              <a:buChar char="•"/>
            </a:pPr>
            <a:r>
              <a:rPr lang="en-US" sz="1800" b="0" i="0" u="none" strike="noStrike">
                <a:solidFill>
                  <a:srgbClr val="000000"/>
                </a:solidFill>
                <a:effectLst/>
                <a:latin typeface="Source Sans Pro"/>
                <a:ea typeface="Source Sans Pro"/>
              </a:rPr>
              <a:t>Had radiation therapy to the chest prior to age 30 </a:t>
            </a:r>
            <a:endParaRPr lang="en-US" b="0" i="0">
              <a:solidFill>
                <a:srgbClr val="000000"/>
              </a:solidFill>
              <a:effectLst/>
              <a:latin typeface="Source Sans Pro"/>
              <a:ea typeface="Source Sans Pro"/>
            </a:endParaRPr>
          </a:p>
          <a:p>
            <a:pPr marL="285750" lvl="0" indent="-285750" algn="l" rtl="0" fontAlgn="base">
              <a:buFont typeface="Arial" panose="020B0604020202020204" pitchFamily="34" charset="0"/>
              <a:buChar char="•"/>
            </a:pPr>
            <a:r>
              <a:rPr lang="en-US" sz="1800" b="0" i="0" u="none" strike="noStrike">
                <a:solidFill>
                  <a:srgbClr val="000000"/>
                </a:solidFill>
                <a:effectLst/>
                <a:latin typeface="Source Sans Pro"/>
                <a:ea typeface="Source Sans Pro"/>
              </a:rPr>
              <a:t>Have Li-Fraumeni syndrome, Cowden syndrome, or </a:t>
            </a:r>
            <a:r>
              <a:rPr lang="en-US" sz="1800" b="0" i="0" u="none" strike="noStrike" err="1">
                <a:solidFill>
                  <a:srgbClr val="000000"/>
                </a:solidFill>
                <a:effectLst/>
                <a:latin typeface="Source Sans Pro"/>
                <a:ea typeface="Source Sans Pro"/>
              </a:rPr>
              <a:t>Bannayan</a:t>
            </a:r>
            <a:r>
              <a:rPr lang="en-US" sz="1800" b="0" i="0" u="none" strike="noStrike">
                <a:solidFill>
                  <a:srgbClr val="000000"/>
                </a:solidFill>
                <a:effectLst/>
                <a:latin typeface="Source Sans Pro"/>
                <a:ea typeface="Source Sans Pro"/>
              </a:rPr>
              <a:t>-Riley-Ruvalcaba syndrome, or have first-degree relatives with one of these syndromes</a:t>
            </a:r>
            <a:endParaRPr lang="en-US" b="0" i="0">
              <a:solidFill>
                <a:srgbClr val="000000"/>
              </a:solidFill>
              <a:effectLst/>
              <a:latin typeface="Source Sans Pro"/>
              <a:ea typeface="Source Sans Pro"/>
            </a:endParaRPr>
          </a:p>
          <a:p>
            <a:pPr marL="171450" indent="-171450">
              <a:buFont typeface="Arial" panose="020B0604020202020204" pitchFamily="34" charset="0"/>
              <a:buChar char="•"/>
            </a:pPr>
            <a:endParaRPr lang="en-US">
              <a:cs typeface="+mn-lt"/>
            </a:endParaRPr>
          </a:p>
          <a:p>
            <a:pPr marL="171450" indent="-171450">
              <a:buFont typeface="Arial" panose="020B0604020202020204" pitchFamily="34" charset="0"/>
              <a:buChar char="•"/>
            </a:pPr>
            <a:endParaRPr lang="en-US">
              <a:cs typeface="+mn-lt"/>
            </a:endParaRPr>
          </a:p>
          <a:p>
            <a:pPr marL="0" indent="0">
              <a:buFont typeface="Arial" panose="020B0604020202020204" pitchFamily="34" charset="0"/>
              <a:buNone/>
            </a:pPr>
            <a:r>
              <a:rPr lang="en-US"/>
              <a:t>SOURCE: </a:t>
            </a:r>
            <a:r>
              <a:rPr lang="en-US">
                <a:hlinkClick r:id="rId4"/>
              </a:rPr>
              <a:t>https://www.cancer.org/cancer/breast-cancer/screening-tests-and-early-detection/american-cancer-society-recommendations-for-the-early-detection-of-breast-cancer.html</a:t>
            </a: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24</a:t>
            </a:fld>
            <a:endParaRPr lang="en-US"/>
          </a:p>
        </p:txBody>
      </p:sp>
    </p:spTree>
    <p:extLst>
      <p:ext uri="{BB962C8B-B14F-4D97-AF65-F5344CB8AC3E}">
        <p14:creationId xmlns:p14="http://schemas.microsoft.com/office/powerpoint/2010/main" val="4170776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endParaRPr lang="en-US"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This concludes our presentation about breast cancer and breast cancer screening. For more information, scan our QR code or visit our website (cancer.org) or call the number on the screen and speak with one of our Cancer Information Specialists.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BC877D4-C115-4B9D-B6EE-99781311D293}" type="slidenum">
              <a:rPr lang="en-US" smtClean="0"/>
              <a:t>25</a:t>
            </a:fld>
            <a:endParaRPr lang="en-US"/>
          </a:p>
        </p:txBody>
      </p:sp>
    </p:spTree>
    <p:extLst>
      <p:ext uri="{BB962C8B-B14F-4D97-AF65-F5344CB8AC3E}">
        <p14:creationId xmlns:p14="http://schemas.microsoft.com/office/powerpoint/2010/main" val="2998216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a:solidFill>
                  <a:schemeClr val="tx1"/>
                </a:solidFill>
                <a:effectLst/>
                <a:latin typeface="+mn-lt"/>
                <a:ea typeface="+mn-ea"/>
                <a:cs typeface="+mn-cs"/>
              </a:rPr>
              <a:t>Speaker Notes</a:t>
            </a:r>
            <a:endParaRPr lang="en-US"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Thank you for your time and attention.</a:t>
            </a:r>
          </a:p>
        </p:txBody>
      </p:sp>
      <p:sp>
        <p:nvSpPr>
          <p:cNvPr id="4" name="Slide Number Placeholder 3"/>
          <p:cNvSpPr>
            <a:spLocks noGrp="1"/>
          </p:cNvSpPr>
          <p:nvPr>
            <p:ph type="sldNum" sz="quarter" idx="5"/>
          </p:nvPr>
        </p:nvSpPr>
        <p:spPr/>
        <p:txBody>
          <a:bodyPr/>
          <a:lstStyle/>
          <a:p>
            <a:fld id="{EBC877D4-C115-4B9D-B6EE-99781311D293}" type="slidenum">
              <a:rPr lang="en-US" smtClean="0"/>
              <a:t>26</a:t>
            </a:fld>
            <a:endParaRPr lang="en-US"/>
          </a:p>
        </p:txBody>
      </p:sp>
    </p:spTree>
    <p:extLst>
      <p:ext uri="{BB962C8B-B14F-4D97-AF65-F5344CB8AC3E}">
        <p14:creationId xmlns:p14="http://schemas.microsoft.com/office/powerpoint/2010/main" val="68721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A149-BF58-15A4-A883-9EA3EC1C6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5005F-5345-9483-8EF6-F8BB57C83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0DC64-9F96-8172-5883-E7513BC1CF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a:t>Let’s learn about what you can do to prevent and detect breast cancer early. </a:t>
            </a:r>
            <a:r>
              <a:rPr lang="en-US" sz="1200" kern="1200">
                <a:solidFill>
                  <a:schemeClr val="tx1"/>
                </a:solidFill>
                <a:effectLst/>
                <a:latin typeface="+mn-lt"/>
                <a:ea typeface="+mn-ea"/>
                <a:cs typeface="+mn-cs"/>
              </a:rPr>
              <a:t>This is a summary of what we’ll be talking about today.</a:t>
            </a:r>
            <a:endParaRPr lang="en-US">
              <a:cs typeface="Calibri"/>
            </a:endParaRPr>
          </a:p>
          <a:p>
            <a:endParaRPr lang="en-US"/>
          </a:p>
        </p:txBody>
      </p:sp>
      <p:sp>
        <p:nvSpPr>
          <p:cNvPr id="4" name="Slide Number Placeholder 3">
            <a:extLst>
              <a:ext uri="{FF2B5EF4-FFF2-40B4-BE49-F238E27FC236}">
                <a16:creationId xmlns:a16="http://schemas.microsoft.com/office/drawing/2014/main" id="{43B9BE7F-06A3-8D04-50FE-AA62221B713F}"/>
              </a:ext>
            </a:extLst>
          </p:cNvPr>
          <p:cNvSpPr>
            <a:spLocks noGrp="1"/>
          </p:cNvSpPr>
          <p:nvPr>
            <p:ph type="sldNum" sz="quarter" idx="5"/>
          </p:nvPr>
        </p:nvSpPr>
        <p:spPr/>
        <p:txBody>
          <a:bodyPr/>
          <a:lstStyle/>
          <a:p>
            <a:fld id="{EBC877D4-C115-4B9D-B6EE-99781311D293}" type="slidenum">
              <a:rPr lang="en-US" smtClean="0"/>
              <a:t>3</a:t>
            </a:fld>
            <a:endParaRPr lang="en-US"/>
          </a:p>
        </p:txBody>
      </p:sp>
    </p:spTree>
    <p:extLst>
      <p:ext uri="{BB962C8B-B14F-4D97-AF65-F5344CB8AC3E}">
        <p14:creationId xmlns:p14="http://schemas.microsoft.com/office/powerpoint/2010/main" val="372823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endParaRPr lang="en-US" b="1"/>
          </a:p>
          <a:p>
            <a:r>
              <a:rPr lang="en-US" b="0" i="0">
                <a:solidFill>
                  <a:srgbClr val="1A1A1A"/>
                </a:solidFill>
                <a:effectLst/>
                <a:latin typeface="Source Sans Pro" panose="020B0503030403020204" pitchFamily="34" charset="0"/>
              </a:rPr>
              <a:t>Breast cancers can start from different parts of the breast. Let’s get to know what these parts are and their function in the human body.</a:t>
            </a:r>
            <a:endParaRPr lang="en-US" b="0"/>
          </a:p>
        </p:txBody>
      </p:sp>
      <p:sp>
        <p:nvSpPr>
          <p:cNvPr id="4" name="Slide Number Placeholder 3"/>
          <p:cNvSpPr>
            <a:spLocks noGrp="1"/>
          </p:cNvSpPr>
          <p:nvPr>
            <p:ph type="sldNum" sz="quarter" idx="5"/>
          </p:nvPr>
        </p:nvSpPr>
        <p:spPr/>
        <p:txBody>
          <a:bodyPr/>
          <a:lstStyle/>
          <a:p>
            <a:fld id="{EBC877D4-C115-4B9D-B6EE-99781311D293}" type="slidenum">
              <a:rPr lang="en-US" smtClean="0"/>
              <a:t>4</a:t>
            </a:fld>
            <a:endParaRPr lang="en-US"/>
          </a:p>
        </p:txBody>
      </p:sp>
    </p:spTree>
    <p:extLst>
      <p:ext uri="{BB962C8B-B14F-4D97-AF65-F5344CB8AC3E}">
        <p14:creationId xmlns:p14="http://schemas.microsoft.com/office/powerpoint/2010/main" val="134197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indent="0">
              <a:buFont typeface="Arial" panose="020B0604020202020204" pitchFamily="34" charset="0"/>
              <a:buNone/>
            </a:pPr>
            <a:r>
              <a:rPr lang="en-US" b="0" i="0">
                <a:solidFill>
                  <a:srgbClr val="1A1A1A"/>
                </a:solidFill>
                <a:effectLst/>
                <a:latin typeface="Source Sans Pro" panose="020B0503030403020204" pitchFamily="34" charset="0"/>
              </a:rPr>
              <a:t>The breast is an organ that sits on top of the upper ribs and chest muscles. There is a left and right breast and each one has mainly glands, ducts, and fatty tissue. In women, the breast makes and delivers milk to feed newborns and infants. The amount of fatty tissue in the breast determines the size and shape of each breast.</a:t>
            </a:r>
            <a:r>
              <a:rPr lang="en-US" b="0" i="0">
                <a:solidFill>
                  <a:srgbClr val="000000"/>
                </a:solidFill>
                <a:effectLst/>
                <a:latin typeface="Times New Roman" panose="02020603050405020304" pitchFamily="18" charset="0"/>
              </a:rPr>
              <a:t> </a:t>
            </a:r>
          </a:p>
          <a:p>
            <a:pPr marL="171450" indent="-171450">
              <a:buFont typeface="Arial" panose="020B0604020202020204" pitchFamily="34" charset="0"/>
              <a:buChar char="•"/>
            </a:pPr>
            <a:endParaRPr lang="en-US" b="0" i="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b="1" i="0">
                <a:solidFill>
                  <a:srgbClr val="000000"/>
                </a:solidFill>
                <a:effectLst/>
                <a:latin typeface="Times New Roman" panose="02020603050405020304" pitchFamily="18" charset="0"/>
              </a:rPr>
              <a:t>Ducts </a:t>
            </a:r>
            <a:r>
              <a:rPr lang="en-US" b="0" i="0">
                <a:solidFill>
                  <a:srgbClr val="1A1A1A"/>
                </a:solidFill>
                <a:effectLst/>
                <a:latin typeface="Source Sans Pro" panose="020B0503030403020204" pitchFamily="34" charset="0"/>
              </a:rPr>
              <a:t>are small canals that come out from the lobules and carry the milk to the nipple. This is the most common place for breast cancer to start.</a:t>
            </a:r>
            <a:endParaRPr lang="en-US" b="1" i="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b="1" i="0">
                <a:solidFill>
                  <a:srgbClr val="000000"/>
                </a:solidFill>
                <a:effectLst/>
                <a:latin typeface="Times New Roman" panose="02020603050405020304" pitchFamily="18" charset="0"/>
              </a:rPr>
              <a:t>Lobules </a:t>
            </a:r>
            <a:r>
              <a:rPr lang="en-US" b="0" i="0">
                <a:solidFill>
                  <a:srgbClr val="1A1A1A"/>
                </a:solidFill>
                <a:effectLst/>
                <a:latin typeface="Source Sans Pro" panose="020B0503030403020204" pitchFamily="34" charset="0"/>
              </a:rPr>
              <a:t>are the glands that make breast milk.</a:t>
            </a:r>
            <a:endParaRPr lang="en-US" b="1" i="0">
              <a:solidFill>
                <a:srgbClr val="000000"/>
              </a:solidFill>
              <a:effectLst/>
              <a:latin typeface="Times New Roman" panose="02020603050405020304" pitchFamily="18" charset="0"/>
            </a:endParaRPr>
          </a:p>
          <a:p>
            <a:pPr marL="171450" indent="-171450">
              <a:buFont typeface="Arial" panose="020B0604020202020204" pitchFamily="34" charset="0"/>
              <a:buChar char="•"/>
            </a:pPr>
            <a:r>
              <a:rPr lang="en-US" b="1" i="0">
                <a:solidFill>
                  <a:srgbClr val="000000"/>
                </a:solidFill>
                <a:effectLst/>
                <a:latin typeface="Times New Roman" panose="02020603050405020304" pitchFamily="18" charset="0"/>
              </a:rPr>
              <a:t>Stroma </a:t>
            </a:r>
            <a:r>
              <a:rPr lang="en-US" b="0" i="0">
                <a:solidFill>
                  <a:srgbClr val="1A1A1A"/>
                </a:solidFill>
                <a:effectLst/>
                <a:latin typeface="Source Sans Pro" panose="020B0503030403020204" pitchFamily="34" charset="0"/>
              </a:rPr>
              <a:t>or the </a:t>
            </a:r>
            <a:r>
              <a:rPr lang="en-US" b="1" i="0">
                <a:solidFill>
                  <a:srgbClr val="1A1A1A"/>
                </a:solidFill>
                <a:effectLst/>
                <a:latin typeface="Source Sans Pro" panose="020B0503030403020204" pitchFamily="34" charset="0"/>
              </a:rPr>
              <a:t>fat and connective tissue (stroma)</a:t>
            </a:r>
            <a:r>
              <a:rPr lang="en-US" b="0" i="0">
                <a:solidFill>
                  <a:srgbClr val="1A1A1A"/>
                </a:solidFill>
                <a:effectLst/>
                <a:latin typeface="Source Sans Pro" panose="020B0503030403020204" pitchFamily="34" charset="0"/>
              </a:rPr>
              <a:t> surround the ducts and lobules and help keep them in place. </a:t>
            </a:r>
            <a:endParaRPr lang="en-US" b="1"/>
          </a:p>
        </p:txBody>
      </p:sp>
      <p:sp>
        <p:nvSpPr>
          <p:cNvPr id="4" name="Slide Number Placeholder 3"/>
          <p:cNvSpPr>
            <a:spLocks noGrp="1"/>
          </p:cNvSpPr>
          <p:nvPr>
            <p:ph type="sldNum" sz="quarter" idx="5"/>
          </p:nvPr>
        </p:nvSpPr>
        <p:spPr/>
        <p:txBody>
          <a:bodyPr/>
          <a:lstStyle/>
          <a:p>
            <a:fld id="{EBC877D4-C115-4B9D-B6EE-99781311D293}" type="slidenum">
              <a:rPr lang="en-US" smtClean="0"/>
              <a:t>5</a:t>
            </a:fld>
            <a:endParaRPr lang="en-US"/>
          </a:p>
        </p:txBody>
      </p:sp>
    </p:spTree>
    <p:extLst>
      <p:ext uri="{BB962C8B-B14F-4D97-AF65-F5344CB8AC3E}">
        <p14:creationId xmlns:p14="http://schemas.microsoft.com/office/powerpoint/2010/main" val="2676155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Notes</a:t>
            </a:r>
          </a:p>
          <a:p>
            <a:endParaRPr lang="en-US" b="1"/>
          </a:p>
          <a:p>
            <a:r>
              <a:rPr lang="en-US"/>
              <a:t>Now that we know about the parts of the breast and what they do, let’s</a:t>
            </a:r>
            <a:r>
              <a:rPr lang="en-US" b="0"/>
              <a:t> move into the common types of breast cancer.</a:t>
            </a:r>
            <a:endParaRPr lang="en-US" b="0">
              <a:ea typeface="Calibri"/>
              <a:cs typeface="Calibri"/>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6</a:t>
            </a:fld>
            <a:endParaRPr lang="en-US"/>
          </a:p>
        </p:txBody>
      </p:sp>
    </p:spTree>
    <p:extLst>
      <p:ext uri="{BB962C8B-B14F-4D97-AF65-F5344CB8AC3E}">
        <p14:creationId xmlns:p14="http://schemas.microsoft.com/office/powerpoint/2010/main" val="4109834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Speaker Notes</a:t>
            </a:r>
            <a:endParaRPr lang="en-US" sz="1200" kern="1200">
              <a:solidFill>
                <a:schemeClr val="tx1"/>
              </a:solidFill>
              <a:latin typeface="+mn-lt"/>
              <a:ea typeface="+mn-ea"/>
              <a:cs typeface="+mn-cs"/>
            </a:endParaRPr>
          </a:p>
          <a:p>
            <a:endParaRPr lang="en-US" sz="1200" kern="1200">
              <a:solidFill>
                <a:schemeClr val="tx1"/>
              </a:solidFill>
              <a:effectLst/>
              <a:latin typeface="+mn-lt"/>
              <a:ea typeface="+mn-ea"/>
              <a:cs typeface="+mn-cs"/>
            </a:endParaRPr>
          </a:p>
          <a:p>
            <a:pPr marL="0" indent="0" fontAlgn="base">
              <a:buFont typeface="Arial" panose="020B0604020202020204" pitchFamily="34" charset="0"/>
              <a:buNone/>
              <a:defRPr/>
            </a:pPr>
            <a:r>
              <a:rPr lang="en-US" sz="1200" spc="4">
                <a:solidFill>
                  <a:srgbClr val="2746F8"/>
                </a:solidFill>
                <a:latin typeface="Poppins 2"/>
              </a:rPr>
              <a:t>Cancer is out-of-control growth of abnormal cells in the breast that can </a:t>
            </a:r>
            <a:r>
              <a:rPr lang="en-US" sz="1200" u="sng" spc="4">
                <a:solidFill>
                  <a:srgbClr val="2746F8"/>
                </a:solidFill>
                <a:latin typeface="Poppins 2"/>
              </a:rPr>
              <a:t>invade</a:t>
            </a:r>
            <a:r>
              <a:rPr lang="en-US" sz="1200" spc="4">
                <a:solidFill>
                  <a:srgbClr val="2746F8"/>
                </a:solidFill>
                <a:latin typeface="Poppins 2"/>
              </a:rPr>
              <a:t> and </a:t>
            </a:r>
            <a:r>
              <a:rPr lang="en-US" sz="1200" u="sng" spc="4">
                <a:solidFill>
                  <a:srgbClr val="2746F8"/>
                </a:solidFill>
                <a:latin typeface="Poppins 2"/>
              </a:rPr>
              <a:t>damage</a:t>
            </a:r>
            <a:r>
              <a:rPr lang="en-US" sz="1200" spc="4">
                <a:solidFill>
                  <a:srgbClr val="2746F8"/>
                </a:solidFill>
                <a:latin typeface="Poppins 2"/>
              </a:rPr>
              <a:t> normal tissue</a:t>
            </a:r>
            <a:r>
              <a:rPr lang="en-US" spc="4">
                <a:solidFill>
                  <a:srgbClr val="2746F8"/>
                </a:solidFill>
                <a:latin typeface="Poppins 2"/>
              </a:rPr>
              <a:t>. In the picture shown, you see that abnormal cells that are staying inside the duct. They have not yet invaded or damaged into surrounding tissue.</a:t>
            </a:r>
            <a:endParaRPr lang="en-US" sz="1200" spc="4">
              <a:solidFill>
                <a:srgbClr val="2746F8"/>
              </a:solidFill>
              <a:latin typeface="Poppins 2"/>
              <a:cs typeface="Poppins 2"/>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b="0" i="0" u="none" strike="noStrike">
              <a:solidFill>
                <a:srgbClr val="000000"/>
              </a:solidFill>
              <a:effectLst/>
              <a:latin typeface="Calibri" panose="020F0502020204030204" pitchFamily="34" charset="0"/>
            </a:endParaRPr>
          </a:p>
          <a:p>
            <a:pPr marL="0" indent="0" fontAlgn="base">
              <a:buFont typeface="Arial" panose="020B0604020202020204" pitchFamily="34" charset="0"/>
              <a:buNone/>
            </a:pPr>
            <a:r>
              <a:rPr lang="en-US" b="0" i="0" u="none" strike="noStrike">
                <a:solidFill>
                  <a:srgbClr val="000000"/>
                </a:solidFill>
                <a:effectLst/>
                <a:latin typeface="Calibri"/>
                <a:ea typeface="Calibri"/>
                <a:cs typeface="Calibri"/>
              </a:rPr>
              <a:t>Most breast cancers start in the cells that line the ducts (</a:t>
            </a:r>
            <a:r>
              <a:rPr lang="en-US" b="1" i="0" u="none" strike="noStrike">
                <a:solidFill>
                  <a:srgbClr val="000000"/>
                </a:solidFill>
                <a:effectLst/>
                <a:latin typeface="Calibri"/>
                <a:ea typeface="Calibri"/>
                <a:cs typeface="Calibri"/>
              </a:rPr>
              <a:t>ductal cancers</a:t>
            </a:r>
            <a:r>
              <a:rPr lang="en-US" b="0" i="0" u="none" strike="noStrike">
                <a:solidFill>
                  <a:srgbClr val="000000"/>
                </a:solidFill>
                <a:effectLst/>
                <a:latin typeface="Calibri"/>
                <a:ea typeface="Calibri"/>
                <a:cs typeface="Calibri"/>
              </a:rPr>
              <a:t>).</a:t>
            </a:r>
            <a:r>
              <a:rPr lang="en-US">
                <a:solidFill>
                  <a:srgbClr val="000000"/>
                </a:solidFill>
                <a:latin typeface="Calibri"/>
                <a:ea typeface="Calibri"/>
                <a:cs typeface="Calibri"/>
              </a:rPr>
              <a:t> </a:t>
            </a:r>
            <a:endParaRPr lang="en-US" b="0" i="0" u="none" strike="noStrike">
              <a:solidFill>
                <a:srgbClr val="000000"/>
              </a:solidFill>
              <a:effectLst/>
              <a:latin typeface="Calibri" panose="020F0502020204030204" pitchFamily="34" charset="0"/>
              <a:ea typeface="Calibri"/>
              <a:cs typeface="Calibri"/>
            </a:endParaRPr>
          </a:p>
          <a:p>
            <a:pPr marL="171450" indent="-171450" algn="l" rtl="0" fontAlgn="base">
              <a:buFont typeface="Arial" panose="020B0604020202020204" pitchFamily="34" charset="0"/>
              <a:buChar char="•"/>
            </a:pPr>
            <a:endParaRPr lang="en-US" b="0" i="0">
              <a:solidFill>
                <a:srgbClr val="000000"/>
              </a:solidFill>
              <a:effectLst/>
              <a:latin typeface="Calibri" panose="020F0502020204030204" pitchFamily="34" charset="0"/>
            </a:endParaRPr>
          </a:p>
          <a:p>
            <a:pPr marL="0" indent="0" fontAlgn="base">
              <a:buFont typeface="Arial" panose="020B0604020202020204" pitchFamily="34" charset="0"/>
              <a:buNone/>
            </a:pPr>
            <a:r>
              <a:rPr lang="en-US" b="1"/>
              <a:t>Ductal carcinoma in situ (DCIS) </a:t>
            </a:r>
            <a:r>
              <a:rPr lang="en-US"/>
              <a:t>is</a:t>
            </a:r>
            <a:r>
              <a:rPr lang="en-US" sz="1200" kern="1200">
                <a:solidFill>
                  <a:schemeClr val="tx1"/>
                </a:solidFill>
                <a:effectLst/>
                <a:latin typeface="+mn-lt"/>
                <a:ea typeface="+mn-ea"/>
                <a:cs typeface="+mn-cs"/>
              </a:rPr>
              <a:t> a non-invasive or pre-invasive breast cancer. </a:t>
            </a:r>
            <a:r>
              <a:rPr lang="en-US" sz="1200" b="1" kern="1200">
                <a:solidFill>
                  <a:schemeClr val="tx1"/>
                </a:solidFill>
                <a:effectLst/>
                <a:latin typeface="+mn-lt"/>
                <a:ea typeface="+mn-ea"/>
                <a:cs typeface="+mn-cs"/>
              </a:rPr>
              <a:t>Invasive or infiltrating</a:t>
            </a:r>
            <a:r>
              <a:rPr lang="en-US" sz="1200" kern="1200">
                <a:solidFill>
                  <a:schemeClr val="tx1"/>
                </a:solidFill>
                <a:effectLst/>
                <a:latin typeface="+mn-lt"/>
                <a:ea typeface="+mn-ea"/>
                <a:cs typeface="+mn-cs"/>
              </a:rPr>
              <a:t> means that the cancer cells have grown out of the ducts or lobules and into the nearby breast tissue. Invasive cancers have the potential to spread out of the breast to lymph nodes and other organs.</a:t>
            </a:r>
            <a:endParaRPr lang="en-US" sz="1200" kern="1200">
              <a:solidFill>
                <a:schemeClr val="tx1"/>
              </a:solidFill>
              <a:effectLst/>
              <a:latin typeface="+mn-lt"/>
              <a:ea typeface="Calibri"/>
              <a:cs typeface="Calibri"/>
            </a:endParaRPr>
          </a:p>
          <a:p>
            <a:pPr marL="171450" indent="-171450" algn="l" rtl="0" fontAlgn="base">
              <a:buFont typeface="Arial" panose="020B0604020202020204" pitchFamily="34" charset="0"/>
              <a:buChar char="•"/>
            </a:pPr>
            <a:endParaRPr lang="en-US" sz="1200" kern="1200">
              <a:solidFill>
                <a:schemeClr val="tx1"/>
              </a:solidFill>
              <a:effectLst/>
              <a:latin typeface="+mn-lt"/>
              <a:ea typeface="+mn-ea"/>
              <a:cs typeface="+mn-cs"/>
            </a:endParaRPr>
          </a:p>
          <a:p>
            <a:r>
              <a:rPr lang="en-US" b="1" i="0">
                <a:solidFill>
                  <a:srgbClr val="1A1A1A"/>
                </a:solidFill>
                <a:effectLst/>
                <a:latin typeface="Source Sans Pro"/>
                <a:ea typeface="Source Sans Pro"/>
              </a:rPr>
              <a:t>About 1 in 6 new breast cancers will be DCIS</a:t>
            </a:r>
            <a:r>
              <a:rPr lang="en-US" b="1">
                <a:solidFill>
                  <a:srgbClr val="1A1A1A"/>
                </a:solidFill>
                <a:latin typeface="Source Sans Pro"/>
                <a:ea typeface="Source Sans Pro"/>
              </a:rPr>
              <a:t>.</a:t>
            </a:r>
            <a:r>
              <a:rPr lang="en-US" b="1" i="0">
                <a:solidFill>
                  <a:srgbClr val="1A1A1A"/>
                </a:solidFill>
                <a:effectLst/>
                <a:latin typeface="Source Sans Pro"/>
                <a:ea typeface="Source Sans Pro"/>
              </a:rPr>
              <a:t> </a:t>
            </a:r>
            <a:r>
              <a:rPr lang="en-US" b="0" i="0">
                <a:solidFill>
                  <a:srgbClr val="1A1A1A"/>
                </a:solidFill>
                <a:effectLst/>
                <a:latin typeface="Source Sans Pro"/>
                <a:ea typeface="Source Sans Pro"/>
              </a:rPr>
              <a:t>Nearly all women with this early stage of breast cancer can be cured.</a:t>
            </a:r>
            <a:r>
              <a:rPr lang="en-US">
                <a:solidFill>
                  <a:srgbClr val="1A1A1A"/>
                </a:solidFill>
                <a:latin typeface="Source Sans Pro"/>
                <a:ea typeface="Source Sans Pro"/>
              </a:rPr>
              <a:t> </a:t>
            </a:r>
            <a:r>
              <a:rPr lang="en-US" b="0" i="0">
                <a:solidFill>
                  <a:srgbClr val="1A1A1A"/>
                </a:solidFill>
                <a:effectLst/>
                <a:latin typeface="Source Sans Pro"/>
                <a:ea typeface="Source Sans Pro"/>
              </a:rPr>
              <a:t>DCIS is also called </a:t>
            </a:r>
            <a:r>
              <a:rPr lang="en-US" b="1" i="0">
                <a:solidFill>
                  <a:srgbClr val="1A1A1A"/>
                </a:solidFill>
                <a:effectLst/>
                <a:latin typeface="Source Sans Pro"/>
                <a:ea typeface="Source Sans Pro"/>
              </a:rPr>
              <a:t>intraductal carcinoma</a:t>
            </a:r>
            <a:r>
              <a:rPr lang="en-US" b="0" i="0">
                <a:solidFill>
                  <a:srgbClr val="1A1A1A"/>
                </a:solidFill>
                <a:effectLst/>
                <a:latin typeface="Source Sans Pro"/>
                <a:ea typeface="Source Sans Pro"/>
              </a:rPr>
              <a:t> or </a:t>
            </a:r>
            <a:r>
              <a:rPr lang="en-US" b="1" i="0">
                <a:solidFill>
                  <a:srgbClr val="1A1A1A"/>
                </a:solidFill>
                <a:effectLst/>
                <a:latin typeface="Source Sans Pro"/>
                <a:ea typeface="Source Sans Pro"/>
              </a:rPr>
              <a:t>stage 0 breast cancer</a:t>
            </a:r>
            <a:r>
              <a:rPr lang="en-US" b="0" i="0">
                <a:solidFill>
                  <a:srgbClr val="1A1A1A"/>
                </a:solidFill>
                <a:effectLst/>
                <a:latin typeface="Source Sans Pro"/>
                <a:ea typeface="Source Sans Pro"/>
              </a:rPr>
              <a:t>.</a:t>
            </a:r>
            <a:r>
              <a:rPr lang="en-US">
                <a:solidFill>
                  <a:srgbClr val="1A1A1A"/>
                </a:solidFill>
                <a:latin typeface="Source Sans Pro"/>
                <a:ea typeface="Source Sans Pro"/>
              </a:rPr>
              <a:t> </a:t>
            </a:r>
            <a:endParaRPr lang="en-US" sz="1200" kern="1200">
              <a:solidFill>
                <a:schemeClr val="tx1"/>
              </a:solidFill>
              <a:effectLst/>
              <a:latin typeface="+mn-lt"/>
              <a:ea typeface="+mn-ea"/>
              <a:cs typeface="+mn-cs"/>
            </a:endParaRPr>
          </a:p>
          <a:p>
            <a:pPr marL="171450" indent="-171450" algn="l" rtl="0" fontAlgn="base">
              <a:buFont typeface="Arial" panose="020B0604020202020204" pitchFamily="34" charset="0"/>
              <a:buChar char="•"/>
            </a:pP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r>
              <a:rPr lang="en-US" b="0" i="0">
                <a:solidFill>
                  <a:srgbClr val="000000"/>
                </a:solidFill>
                <a:effectLst/>
                <a:latin typeface="Times New Roman"/>
                <a:cs typeface="Times New Roman"/>
              </a:rPr>
              <a:t> </a:t>
            </a:r>
            <a:endParaRPr lang="en-US">
              <a:latin typeface="Times New Roman"/>
              <a:cs typeface="Times New Roman"/>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7</a:t>
            </a:fld>
            <a:endParaRPr lang="en-US"/>
          </a:p>
        </p:txBody>
      </p:sp>
    </p:spTree>
    <p:extLst>
      <p:ext uri="{BB962C8B-B14F-4D97-AF65-F5344CB8AC3E}">
        <p14:creationId xmlns:p14="http://schemas.microsoft.com/office/powerpoint/2010/main" val="161360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Speaker Notes</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A1A1A"/>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i="0">
                <a:solidFill>
                  <a:srgbClr val="1A1A1A"/>
                </a:solidFill>
                <a:effectLst/>
                <a:latin typeface="Source Sans Pro" panose="020B0503030403020204" pitchFamily="34" charset="0"/>
              </a:rPr>
              <a:t>Breast cancer can spread when the cancer cells get into the blood or lymph system and then are carried to other parts of the body.</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i="0">
              <a:solidFill>
                <a:srgbClr val="1A1A1A"/>
              </a:solidFill>
              <a:effectLst/>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i="0">
                <a:effectLst/>
              </a:rPr>
              <a:t>Most</a:t>
            </a:r>
            <a:r>
              <a:rPr lang="en-US"/>
              <a:t> </a:t>
            </a:r>
            <a:r>
              <a:rPr lang="en-US" b="0" i="0">
                <a:effectLst/>
              </a:rPr>
              <a:t>breast cancers are invasive types of cancer, (or carcinomas), but there are two main types of invasive breast cancer: </a:t>
            </a:r>
            <a:r>
              <a:rPr lang="en-US" b="1" i="0">
                <a:effectLst/>
              </a:rPr>
              <a:t>invasive ductal carcinoma</a:t>
            </a:r>
            <a:r>
              <a:rPr lang="en-US" b="0" i="0">
                <a:effectLst/>
              </a:rPr>
              <a:t> and </a:t>
            </a:r>
            <a:r>
              <a:rPr lang="en-US" b="1" i="0">
                <a:effectLst/>
              </a:rPr>
              <a:t>invasive lobular carcinoma</a:t>
            </a:r>
            <a:r>
              <a:rPr lang="en-US" b="0" i="0">
                <a:effectLst/>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i="0">
              <a:effectLs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i="0">
                <a:effectLst/>
              </a:rPr>
              <a:t>Let’s talk a bit more about each of these types.</a:t>
            </a:r>
            <a:endParaRPr lang="en-US"/>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b="0" i="0">
              <a:solidFill>
                <a:srgbClr val="1A1A1A"/>
              </a:solidFill>
              <a:effectLst/>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EBC877D4-C115-4B9D-B6EE-99781311D293}" type="slidenum">
              <a:rPr lang="en-US" smtClean="0"/>
              <a:t>8</a:t>
            </a:fld>
            <a:endParaRPr lang="en-US"/>
          </a:p>
        </p:txBody>
      </p:sp>
    </p:spTree>
    <p:extLst>
      <p:ext uri="{BB962C8B-B14F-4D97-AF65-F5344CB8AC3E}">
        <p14:creationId xmlns:p14="http://schemas.microsoft.com/office/powerpoint/2010/main" val="2149235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B473-DAC1-44DD-18BB-1003013E5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95F94-94E9-521E-25C6-3A71BDAC1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CDFA8A-7F3F-5DB7-EF14-2CD8D97333A3}"/>
              </a:ext>
            </a:extLst>
          </p:cNvPr>
          <p:cNvSpPr>
            <a:spLocks noGrp="1"/>
          </p:cNvSpPr>
          <p:nvPr>
            <p:ph type="body" idx="1"/>
          </p:nvPr>
        </p:nvSpPr>
        <p:spPr/>
        <p:txBody>
          <a:bodyPr/>
          <a:lstStyle/>
          <a:p>
            <a:r>
              <a:rPr lang="en-US" b="1" kern="1200">
                <a:effectLst/>
              </a:rPr>
              <a:t>Speaker Notes</a:t>
            </a:r>
            <a:endParaRPr lang="en-US" kern="1200">
              <a:effectLst/>
            </a:endParaRPr>
          </a:p>
          <a:p>
            <a:endParaRPr lang="en-US"/>
          </a:p>
          <a:p>
            <a:pPr marL="0" indent="0">
              <a:buFont typeface="Arial,Sans-Serif"/>
              <a:buNone/>
            </a:pPr>
            <a:r>
              <a:rPr lang="en-US" b="1"/>
              <a:t>Invasive (or infiltrating) ductal carcinomas </a:t>
            </a:r>
            <a:r>
              <a:rPr lang="en-US"/>
              <a:t>(or IDC) starts in the cells that line a milk duct in the breast. From there, the cancer breaks through the wall of the duct and grows into the nearby breast tissues. At this point, it may be able to spread (metastasize) to other parts of the body through the lymph system and bloodstream.</a:t>
            </a:r>
          </a:p>
          <a:p>
            <a:pPr marL="171450" indent="-171450">
              <a:buFont typeface="Arial,Sans-Serif"/>
              <a:buChar char="•"/>
            </a:pPr>
            <a:endParaRPr lang="en-US"/>
          </a:p>
          <a:p>
            <a:pPr marL="0" indent="0">
              <a:buFont typeface="Arial,Sans-Serif"/>
              <a:buNone/>
            </a:pPr>
            <a:r>
              <a:rPr lang="en-US"/>
              <a:t>On average, about 8 in 10 invasive breast cancers are IDC.</a:t>
            </a:r>
          </a:p>
          <a:p>
            <a:endParaRPr lang="en-US"/>
          </a:p>
          <a:p>
            <a:pPr marL="0" indent="0" algn="l">
              <a:buFontTx/>
              <a:buNone/>
            </a:pPr>
            <a:endParaRPr lang="en-US" b="1" i="0">
              <a:solidFill>
                <a:srgbClr val="000000"/>
              </a:solidFill>
              <a:effectLst/>
              <a:latin typeface="Calibri" panose="020F0502020204030204" pitchFamily="34" charset="0"/>
              <a:ea typeface="Calibri"/>
              <a:cs typeface="Calibri"/>
            </a:endParaRPr>
          </a:p>
        </p:txBody>
      </p:sp>
      <p:sp>
        <p:nvSpPr>
          <p:cNvPr id="4" name="Slide Number Placeholder 3">
            <a:extLst>
              <a:ext uri="{FF2B5EF4-FFF2-40B4-BE49-F238E27FC236}">
                <a16:creationId xmlns:a16="http://schemas.microsoft.com/office/drawing/2014/main" id="{A36A710A-A26C-2DDE-D2FC-DB1DA07139BF}"/>
              </a:ext>
            </a:extLst>
          </p:cNvPr>
          <p:cNvSpPr>
            <a:spLocks noGrp="1"/>
          </p:cNvSpPr>
          <p:nvPr>
            <p:ph type="sldNum" sz="quarter" idx="5"/>
          </p:nvPr>
        </p:nvSpPr>
        <p:spPr/>
        <p:txBody>
          <a:bodyPr/>
          <a:lstStyle/>
          <a:p>
            <a:fld id="{EBC877D4-C115-4B9D-B6EE-99781311D293}" type="slidenum">
              <a:rPr lang="en-US" smtClean="0"/>
              <a:t>9</a:t>
            </a:fld>
            <a:endParaRPr lang="en-US"/>
          </a:p>
        </p:txBody>
      </p:sp>
    </p:spTree>
    <p:extLst>
      <p:ext uri="{BB962C8B-B14F-4D97-AF65-F5344CB8AC3E}">
        <p14:creationId xmlns:p14="http://schemas.microsoft.com/office/powerpoint/2010/main" val="143071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10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894" y="780801"/>
            <a:ext cx="16953023" cy="776919"/>
          </a:xfrm>
          <a:prstGeom prst="rect">
            <a:avLst/>
          </a:prstGeom>
        </p:spPr>
        <p:txBody>
          <a:bodyPr>
            <a:noAutofit/>
          </a:bodyPr>
          <a:lstStyle>
            <a:lvl1pPr>
              <a:defRPr sz="3600"/>
            </a:lvl1pPr>
          </a:lstStyle>
          <a:p>
            <a:r>
              <a:rPr lang="en-US"/>
              <a:t>Click to edit Master title style</a:t>
            </a:r>
          </a:p>
        </p:txBody>
      </p:sp>
      <p:sp>
        <p:nvSpPr>
          <p:cNvPr id="3" name="Content Placeholder 2"/>
          <p:cNvSpPr>
            <a:spLocks noGrp="1"/>
          </p:cNvSpPr>
          <p:nvPr>
            <p:ph idx="1"/>
          </p:nvPr>
        </p:nvSpPr>
        <p:spPr>
          <a:xfrm>
            <a:off x="673894" y="1772842"/>
            <a:ext cx="16953023" cy="7761686"/>
          </a:xfrm>
          <a:prstGeom prst="rect">
            <a:avLst/>
          </a:prstGeom>
        </p:spPr>
        <p:txBody>
          <a:bodyPr>
            <a:normAutofit/>
          </a:bodyPr>
          <a:lstStyle>
            <a:lvl1pPr>
              <a:defRPr sz="2700"/>
            </a:lvl1pPr>
            <a:lvl2pPr>
              <a:defRPr sz="2250"/>
            </a:lvl2pPr>
            <a:lvl3pPr>
              <a:defRPr sz="2025"/>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673894" y="350569"/>
            <a:ext cx="16953023" cy="377555"/>
          </a:xfrm>
          <a:prstGeom prst="rect">
            <a:avLst/>
          </a:prstGeom>
        </p:spPr>
        <p:txBody>
          <a:bodyPr anchor="ctr" anchorCtr="0">
            <a:normAutofit/>
          </a:bodyPr>
          <a:lstStyle>
            <a:lvl1pPr marL="0" indent="0">
              <a:buNone/>
              <a:defRPr sz="135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4FF1BE81-4933-50A1-6B3B-A03EC86885BA}"/>
              </a:ext>
            </a:extLst>
          </p:cNvPr>
          <p:cNvSpPr>
            <a:spLocks noGrp="1"/>
          </p:cNvSpPr>
          <p:nvPr>
            <p:ph type="dt" sz="half" idx="10"/>
          </p:nvPr>
        </p:nvSpPr>
        <p:spPr>
          <a:xfrm>
            <a:off x="511390" y="9663221"/>
            <a:ext cx="797816" cy="368646"/>
          </a:xfrm>
          <a:prstGeom prst="rect">
            <a:avLst/>
          </a:prstGeom>
        </p:spPr>
        <p:txBody>
          <a:bodyPr wrap="square" lIns="0" tIns="0" rIns="0" bIns="0" anchor="b" anchorCtr="0">
            <a:noAutofit/>
          </a:bodyPr>
          <a:lstStyle>
            <a:lvl1pPr algn="l">
              <a:defRPr sz="900" baseline="0">
                <a:latin typeface="Poppins" pitchFamily="2" charset="77"/>
                <a:cs typeface="Poppins" pitchFamily="2" charset="77"/>
              </a:defRPr>
            </a:lvl1pPr>
          </a:lstStyle>
          <a:p>
            <a:fld id="{11D8A798-D54F-4B33-97B3-7CA2DA0E8980}" type="datetime1">
              <a:rPr lang="en-US" smtClean="0"/>
              <a:t>2/26/2025</a:t>
            </a:fld>
            <a:endParaRPr lang="en-US"/>
          </a:p>
        </p:txBody>
      </p:sp>
      <p:sp>
        <p:nvSpPr>
          <p:cNvPr id="5" name="Footer Placeholder 4">
            <a:extLst>
              <a:ext uri="{FF2B5EF4-FFF2-40B4-BE49-F238E27FC236}">
                <a16:creationId xmlns:a16="http://schemas.microsoft.com/office/drawing/2014/main" id="{B8FC023F-3FAC-C735-742F-C17C7174ACEA}"/>
              </a:ext>
            </a:extLst>
          </p:cNvPr>
          <p:cNvSpPr>
            <a:spLocks noGrp="1"/>
          </p:cNvSpPr>
          <p:nvPr>
            <p:ph type="ftr" sz="quarter" idx="11"/>
          </p:nvPr>
        </p:nvSpPr>
        <p:spPr>
          <a:xfrm>
            <a:off x="6057900" y="9831646"/>
            <a:ext cx="6172200" cy="138500"/>
          </a:xfrm>
          <a:prstGeom prst="rect">
            <a:avLst/>
          </a:prstGeom>
        </p:spPr>
        <p:txBody>
          <a:bodyPr lIns="0" tIns="0" rIns="0" bIns="0">
            <a:spAutoFit/>
          </a:bodyPr>
          <a:lstStyle>
            <a:lvl1pPr algn="ctr">
              <a:defRPr sz="900" baseline="0">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AD0A537B-C297-3D69-20D8-5308BDEAD50C}"/>
              </a:ext>
            </a:extLst>
          </p:cNvPr>
          <p:cNvSpPr>
            <a:spLocks noGrp="1"/>
          </p:cNvSpPr>
          <p:nvPr>
            <p:ph type="sldNum" sz="quarter" idx="4"/>
          </p:nvPr>
        </p:nvSpPr>
        <p:spPr>
          <a:xfrm>
            <a:off x="17261588" y="9831646"/>
            <a:ext cx="797814" cy="184667"/>
          </a:xfrm>
          <a:prstGeom prst="rect">
            <a:avLst/>
          </a:prstGeom>
        </p:spPr>
        <p:txBody>
          <a:bodyPr wrap="square" lIns="0" tIns="0" rIns="0" bIns="0">
            <a:spAutoFit/>
          </a:bodyPr>
          <a:lstStyle>
            <a:lvl1pPr algn="r">
              <a:defRPr sz="1200" baseline="0">
                <a:solidFill>
                  <a:schemeClr val="tx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358367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7552" y="3771900"/>
            <a:ext cx="16142716" cy="2743200"/>
          </a:xfrm>
          <a:prstGeom prst="rect">
            <a:avLst/>
          </a:prstGeom>
        </p:spPr>
        <p:txBody>
          <a:bodyPr lIns="0" tIns="0" rIns="0" bIns="0" anchor="ctr" anchorCtr="0"/>
          <a:lstStyle>
            <a:lvl1pPr>
              <a:lnSpc>
                <a:spcPct val="85000"/>
              </a:lnSpc>
              <a:defRPr sz="9900"/>
            </a:lvl1pPr>
          </a:lstStyle>
          <a:p>
            <a:r>
              <a:rPr lang="en-US"/>
              <a:t>Title</a:t>
            </a:r>
          </a:p>
        </p:txBody>
      </p:sp>
      <p:sp>
        <p:nvSpPr>
          <p:cNvPr id="3" name="Slide Number Placeholder 5">
            <a:extLst>
              <a:ext uri="{FF2B5EF4-FFF2-40B4-BE49-F238E27FC236}">
                <a16:creationId xmlns:a16="http://schemas.microsoft.com/office/drawing/2014/main" id="{A99FDECD-41C4-71A2-8E1D-706443C143E8}"/>
              </a:ext>
            </a:extLst>
          </p:cNvPr>
          <p:cNvSpPr>
            <a:spLocks noGrp="1"/>
          </p:cNvSpPr>
          <p:nvPr>
            <p:ph type="sldNum" sz="quarter" idx="4"/>
          </p:nvPr>
        </p:nvSpPr>
        <p:spPr>
          <a:xfrm>
            <a:off x="17261587" y="9831644"/>
            <a:ext cx="797814" cy="184667"/>
          </a:xfrm>
          <a:prstGeom prst="rect">
            <a:avLst/>
          </a:prstGeom>
        </p:spPr>
        <p:txBody>
          <a:bodyPr wrap="square" lIns="0" tIns="0" rIns="0" bIns="0">
            <a:spAutoFit/>
          </a:bodyPr>
          <a:lstStyle>
            <a:lvl1pPr algn="r">
              <a:defRPr sz="12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07141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746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350">
                <a:solidFill>
                  <a:schemeClr val="bg1"/>
                </a:solidFill>
              </a:defRPr>
            </a:lvl1pPr>
          </a:lstStyle>
          <a:p>
            <a:r>
              <a:rPr lang="en-US"/>
              <a:t>03/23</a:t>
            </a: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350">
                <a:solidFill>
                  <a:schemeClr val="bg1"/>
                </a:solidFill>
              </a:defRPr>
            </a:lvl1pPr>
          </a:lstStyle>
          <a:p>
            <a:r>
              <a:rPr lang="en-US"/>
              <a:t>03/23</a:t>
            </a:r>
          </a:p>
        </p:txBody>
      </p:sp>
    </p:spTree>
    <p:extLst>
      <p:ext uri="{BB962C8B-B14F-4D97-AF65-F5344CB8AC3E}">
        <p14:creationId xmlns:p14="http://schemas.microsoft.com/office/powerpoint/2010/main" val="3386550654"/>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l" defTabSz="1028700" rtl="0" eaLnBrk="1" latinLnBrk="0" hangingPunct="1">
        <a:lnSpc>
          <a:spcPct val="90000"/>
        </a:lnSpc>
        <a:spcBef>
          <a:spcPct val="0"/>
        </a:spcBef>
        <a:buNone/>
        <a:defRPr sz="9000" b="1" kern="1200">
          <a:solidFill>
            <a:schemeClr val="bg1"/>
          </a:solidFill>
          <a:latin typeface="Poppins" pitchFamily="2" charset="77"/>
          <a:ea typeface="+mj-ea"/>
          <a:cs typeface="Poppins" pitchFamily="2" charset="77"/>
        </a:defRPr>
      </a:lvl1pPr>
    </p:titleStyle>
    <p:bodyStyle>
      <a:lvl1pPr marL="0" indent="0" algn="l" defTabSz="1028700" rtl="0" eaLnBrk="1" latinLnBrk="0" hangingPunct="1">
        <a:lnSpc>
          <a:spcPct val="90000"/>
        </a:lnSpc>
        <a:spcBef>
          <a:spcPts val="1125"/>
        </a:spcBef>
        <a:buFont typeface="Arial" panose="020B0604020202020204" pitchFamily="34" charset="0"/>
        <a:buNone/>
        <a:defRPr sz="2700" b="1" kern="1200">
          <a:solidFill>
            <a:schemeClr val="bg1"/>
          </a:solidFill>
          <a:latin typeface="Poppins" pitchFamily="2" charset="77"/>
          <a:ea typeface="+mn-ea"/>
          <a:cs typeface="Poppins" pitchFamily="2" charset="77"/>
        </a:defRPr>
      </a:lvl1pPr>
      <a:lvl2pPr marL="514350" indent="0" algn="l" defTabSz="1028700" rtl="0" eaLnBrk="1" latinLnBrk="0" hangingPunct="1">
        <a:lnSpc>
          <a:spcPct val="90000"/>
        </a:lnSpc>
        <a:spcBef>
          <a:spcPts val="563"/>
        </a:spcBef>
        <a:buFont typeface="Arial" panose="020B0604020202020204" pitchFamily="34" charset="0"/>
        <a:buNone/>
        <a:defRPr sz="2700" b="1" kern="1200">
          <a:solidFill>
            <a:schemeClr val="tx1"/>
          </a:solidFill>
          <a:latin typeface="Source Sans Pro" panose="020B0503030403020204" pitchFamily="34" charset="77"/>
          <a:ea typeface="+mn-ea"/>
          <a:cs typeface="+mn-cs"/>
        </a:defRPr>
      </a:lvl2pPr>
      <a:lvl3pPr marL="1028700" indent="0" algn="l" defTabSz="1028700" rtl="0" eaLnBrk="1" latinLnBrk="0" hangingPunct="1">
        <a:lnSpc>
          <a:spcPct val="90000"/>
        </a:lnSpc>
        <a:spcBef>
          <a:spcPts val="563"/>
        </a:spcBef>
        <a:buFont typeface="Arial" panose="020B0604020202020204" pitchFamily="34" charset="0"/>
        <a:buNone/>
        <a:defRPr sz="2250" kern="1200">
          <a:solidFill>
            <a:schemeClr val="tx1"/>
          </a:solidFill>
          <a:latin typeface="Source Sans Pro" panose="020B0503030403020204" pitchFamily="34" charset="77"/>
          <a:ea typeface="+mn-ea"/>
          <a:cs typeface="+mn-cs"/>
        </a:defRPr>
      </a:lvl3pPr>
      <a:lvl4pPr marL="1543050" indent="0" algn="l" defTabSz="1028700" rtl="0" eaLnBrk="1" latinLnBrk="0" hangingPunct="1">
        <a:lnSpc>
          <a:spcPct val="90000"/>
        </a:lnSpc>
        <a:spcBef>
          <a:spcPts val="563"/>
        </a:spcBef>
        <a:buFont typeface="Arial" panose="020B0604020202020204" pitchFamily="34" charset="0"/>
        <a:buNone/>
        <a:defRPr sz="2025" kern="1200">
          <a:solidFill>
            <a:schemeClr val="tx1"/>
          </a:solidFill>
          <a:latin typeface="Source Sans Pro" panose="020B0503030403020204" pitchFamily="34" charset="77"/>
          <a:ea typeface="+mn-ea"/>
          <a:cs typeface="+mn-cs"/>
        </a:defRPr>
      </a:lvl4pPr>
      <a:lvl5pPr marL="2057400" indent="0" algn="l" defTabSz="1028700" rtl="0" eaLnBrk="1" latinLnBrk="0" hangingPunct="1">
        <a:lnSpc>
          <a:spcPct val="90000"/>
        </a:lnSpc>
        <a:spcBef>
          <a:spcPts val="563"/>
        </a:spcBef>
        <a:buFont typeface="Arial" panose="020B0604020202020204" pitchFamily="34" charset="0"/>
        <a:buNone/>
        <a:defRPr sz="2025" kern="1200">
          <a:solidFill>
            <a:schemeClr val="tx1"/>
          </a:solidFill>
          <a:latin typeface="Source Sans Pro" panose="020B0503030403020204" pitchFamily="34" charset="77"/>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64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122EF79-F9F6-8867-F2C6-1A5A9257F1BF}"/>
            </a:ext>
          </a:extLst>
        </p:cNvPr>
        <p:cNvGrpSpPr/>
        <p:nvPr/>
      </p:nvGrpSpPr>
      <p:grpSpPr>
        <a:xfrm>
          <a:off x="0" y="0"/>
          <a:ext cx="0" cy="0"/>
          <a:chOff x="0" y="0"/>
          <a:chExt cx="0" cy="0"/>
        </a:xfrm>
      </p:grpSpPr>
    </p:spTree>
    <p:extLst>
      <p:ext uri="{BB962C8B-B14F-4D97-AF65-F5344CB8AC3E}">
        <p14:creationId xmlns:p14="http://schemas.microsoft.com/office/powerpoint/2010/main" val="3026619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494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557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32F6AAB-4FCA-8DE4-67E9-C0EE58D7F676}"/>
            </a:ext>
          </a:extLst>
        </p:cNvPr>
        <p:cNvGrpSpPr/>
        <p:nvPr/>
      </p:nvGrpSpPr>
      <p:grpSpPr>
        <a:xfrm>
          <a:off x="0" y="0"/>
          <a:ext cx="0" cy="0"/>
          <a:chOff x="0" y="0"/>
          <a:chExt cx="0" cy="0"/>
        </a:xfrm>
      </p:grpSpPr>
    </p:spTree>
    <p:extLst>
      <p:ext uri="{BB962C8B-B14F-4D97-AF65-F5344CB8AC3E}">
        <p14:creationId xmlns:p14="http://schemas.microsoft.com/office/powerpoint/2010/main" val="484947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955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597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01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91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284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9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639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67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39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043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32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791FEE-B7AB-3271-209D-40262D6B86D4}"/>
            </a:ext>
          </a:extLst>
        </p:cNvPr>
        <p:cNvGrpSpPr/>
        <p:nvPr/>
      </p:nvGrpSpPr>
      <p:grpSpPr>
        <a:xfrm>
          <a:off x="0" y="0"/>
          <a:ext cx="0" cy="0"/>
          <a:chOff x="0" y="0"/>
          <a:chExt cx="0" cy="0"/>
        </a:xfrm>
      </p:grpSpPr>
    </p:spTree>
    <p:extLst>
      <p:ext uri="{BB962C8B-B14F-4D97-AF65-F5344CB8AC3E}">
        <p14:creationId xmlns:p14="http://schemas.microsoft.com/office/powerpoint/2010/main" val="442506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866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23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106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79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63C04BE-C3CC-F8D6-5517-880E9F10242B}"/>
            </a:ext>
          </a:extLst>
        </p:cNvPr>
        <p:cNvGrpSpPr/>
        <p:nvPr/>
      </p:nvGrpSpPr>
      <p:grpSpPr>
        <a:xfrm>
          <a:off x="0" y="0"/>
          <a:ext cx="0" cy="0"/>
          <a:chOff x="0" y="0"/>
          <a:chExt cx="0" cy="0"/>
        </a:xfrm>
      </p:grpSpPr>
    </p:spTree>
    <p:extLst>
      <p:ext uri="{BB962C8B-B14F-4D97-AF65-F5344CB8AC3E}">
        <p14:creationId xmlns:p14="http://schemas.microsoft.com/office/powerpoint/2010/main" val="3495426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B09572A5A76944878447A7D97D9235" ma:contentTypeVersion="13" ma:contentTypeDescription="Create a new document." ma:contentTypeScope="" ma:versionID="585fcc98e6e63ff8b834c1ea84718b9d">
  <xsd:schema xmlns:xsd="http://www.w3.org/2001/XMLSchema" xmlns:xs="http://www.w3.org/2001/XMLSchema" xmlns:p="http://schemas.microsoft.com/office/2006/metadata/properties" xmlns:ns2="e129a00c-9292-4451-9308-ea75f7972fd5" xmlns:ns3="11ef61ff-1dc9-4ca7-b845-84ac7e98c186" targetNamespace="http://schemas.microsoft.com/office/2006/metadata/properties" ma:root="true" ma:fieldsID="98cfe65a19bae9e8127bf78d23cce8c3" ns2:_="" ns3:_="">
    <xsd:import namespace="e129a00c-9292-4451-9308-ea75f7972fd5"/>
    <xsd:import namespace="11ef61ff-1dc9-4ca7-b845-84ac7e98c18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9a00c-9292-4451-9308-ea75f7972f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ef61ff-1dc9-4ca7-b845-84ac7e98c18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86719957-1ae3-489c-8642-3cf1f4376828}" ma:internalName="TaxCatchAll" ma:showField="CatchAllData" ma:web="11ef61ff-1dc9-4ca7-b845-84ac7e98c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1ef61ff-1dc9-4ca7-b845-84ac7e98c186" xsi:nil="true"/>
    <lcf76f155ced4ddcb4097134ff3c332f xmlns="e129a00c-9292-4451-9308-ea75f7972f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0D67B2-C56E-4DED-B947-7B93F2BC9B56}">
  <ds:schemaRefs>
    <ds:schemaRef ds:uri="http://schemas.microsoft.com/sharepoint/v3/contenttype/forms"/>
  </ds:schemaRefs>
</ds:datastoreItem>
</file>

<file path=customXml/itemProps2.xml><?xml version="1.0" encoding="utf-8"?>
<ds:datastoreItem xmlns:ds="http://schemas.openxmlformats.org/officeDocument/2006/customXml" ds:itemID="{AD1021B2-A8AA-41BF-8450-E922FCCBEA04}">
  <ds:schemaRefs>
    <ds:schemaRef ds:uri="11ef61ff-1dc9-4ca7-b845-84ac7e98c186"/>
    <ds:schemaRef ds:uri="e129a00c-9292-4451-9308-ea75f7972f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514A43-A395-4A7F-8B6C-538797371516}">
  <ds:schemaRefs>
    <ds:schemaRef ds:uri="e129a00c-9292-4451-9308-ea75f7972fd5"/>
    <ds:schemaRef ds:uri="http://purl.org/dc/terms/"/>
    <ds:schemaRef ds:uri="http://purl.org/dc/elements/1.1/"/>
    <ds:schemaRef ds:uri="11ef61ff-1dc9-4ca7-b845-84ac7e98c186"/>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TotalTime>
  <Words>3276</Words>
  <Application>Microsoft Office PowerPoint</Application>
  <PresentationFormat>Custom</PresentationFormat>
  <Paragraphs>252</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Arial,Sans-Serif</vt:lpstr>
      <vt:lpstr>Arial</vt:lpstr>
      <vt:lpstr>Times New Roman</vt:lpstr>
      <vt:lpstr>Poppins 2</vt:lpstr>
      <vt:lpstr>Source Sans Pro</vt:lpstr>
      <vt:lpstr>Poppins</vt:lpstr>
      <vt:lpstr>Calibri</vt:lpstr>
      <vt:lpstr>Office Theme</vt:lpstr>
      <vt:lpstr>1_Dark Blue Background 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 Cancer</dc:title>
  <dc:creator>Brittany Lovely</dc:creator>
  <cp:lastModifiedBy>Paige Schwartz</cp:lastModifiedBy>
  <cp:revision>2</cp:revision>
  <dcterms:created xsi:type="dcterms:W3CDTF">2006-08-16T00:00:00Z</dcterms:created>
  <dcterms:modified xsi:type="dcterms:W3CDTF">2025-02-26T21:37:58Z</dcterms:modified>
  <dc:identifier>DAF2Zn__aJ0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0x01010012B09572A5A76944878447A7D97D9235</vt:lpwstr>
  </property>
  <property fmtid="{D5CDD505-2E9C-101B-9397-08002B2CF9AE}" pid="3" name="MediaServiceImageTags">
    <vt:lpwstr/>
  </property>
</Properties>
</file>