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2" r:id="rId5"/>
    <p:sldMasterId id="2147483675" r:id="rId6"/>
  </p:sldMasterIdLst>
  <p:notesMasterIdLst>
    <p:notesMasterId r:id="rId42"/>
  </p:notesMasterIdLst>
  <p:sldIdLst>
    <p:sldId id="301" r:id="rId7"/>
    <p:sldId id="2147140161" r:id="rId8"/>
    <p:sldId id="257" r:id="rId9"/>
    <p:sldId id="2147140175" r:id="rId10"/>
    <p:sldId id="260" r:id="rId11"/>
    <p:sldId id="305" r:id="rId12"/>
    <p:sldId id="2147140178" r:id="rId13"/>
    <p:sldId id="306" r:id="rId14"/>
    <p:sldId id="2147140170" r:id="rId15"/>
    <p:sldId id="2147140182" r:id="rId16"/>
    <p:sldId id="2147140162" r:id="rId17"/>
    <p:sldId id="2147140172" r:id="rId18"/>
    <p:sldId id="2147140173" r:id="rId19"/>
    <p:sldId id="2147140174" r:id="rId20"/>
    <p:sldId id="269" r:id="rId21"/>
    <p:sldId id="2147140184" r:id="rId22"/>
    <p:sldId id="270" r:id="rId23"/>
    <p:sldId id="266" r:id="rId24"/>
    <p:sldId id="267" r:id="rId25"/>
    <p:sldId id="552" r:id="rId26"/>
    <p:sldId id="543" r:id="rId27"/>
    <p:sldId id="2147140176" r:id="rId28"/>
    <p:sldId id="2147140183" r:id="rId29"/>
    <p:sldId id="279" r:id="rId30"/>
    <p:sldId id="540" r:id="rId31"/>
    <p:sldId id="542" r:id="rId32"/>
    <p:sldId id="553" r:id="rId33"/>
    <p:sldId id="548" r:id="rId34"/>
    <p:sldId id="549" r:id="rId35"/>
    <p:sldId id="550" r:id="rId36"/>
    <p:sldId id="551" r:id="rId37"/>
    <p:sldId id="2147140177" r:id="rId38"/>
    <p:sldId id="556" r:id="rId39"/>
    <p:sldId id="292" r:id="rId40"/>
    <p:sldId id="499" r:id="rId41"/>
  </p:sldIdLst>
  <p:sldSz cx="18288000" cy="10287000"/>
  <p:notesSz cx="6858000" cy="9144000"/>
  <p:embeddedFontLst>
    <p:embeddedFont>
      <p:font typeface="ＭＳ Ｐゴシック" panose="020B0600070205080204" pitchFamily="34" charset="-128"/>
      <p:regular r:id="rId43"/>
    </p:embeddedFont>
    <p:embeddedFont>
      <p:font typeface="Poppins" panose="020B0604020202020204" charset="0"/>
      <p:regular r:id="rId44"/>
      <p:bold r:id="rId45"/>
      <p:italic r:id="rId46"/>
      <p:boldItalic r:id="rId47"/>
    </p:embeddedFont>
    <p:embeddedFont>
      <p:font typeface="Segoe UI" panose="020B0502040204020203" pitchFamily="34" charset="0"/>
      <p:regular r:id="rId48"/>
      <p:bold r:id="rId49"/>
      <p:italic r:id="rId50"/>
      <p:boldItalic r:id="rId51"/>
    </p:embeddedFont>
    <p:embeddedFont>
      <p:font typeface="Source Sans Pro" panose="020B0604020202020204" charset="0"/>
      <p:regular r:id="rId52"/>
      <p:bold r:id="rId53"/>
      <p:italic r:id="rId54"/>
      <p:boldItalic r:id="rId55"/>
    </p:embeddedFont>
    <p:embeddedFont>
      <p:font typeface="Source Serif Pro Light" panose="020B0604020202020204" charset="0"/>
      <p:regular r:id="rId56"/>
      <p:italic r:id="rId57"/>
    </p:embeddedFont>
    <p:embeddedFont>
      <p:font typeface="Tahoma" panose="020B0604030504040204" pitchFamily="34" charset="0"/>
      <p:regular r:id="rId58"/>
      <p:bold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C326EDD-9740-4B29-8FA4-53CF3EF5C692}">
          <p14:sldIdLst>
            <p14:sldId id="301"/>
            <p14:sldId id="2147140161"/>
            <p14:sldId id="257"/>
            <p14:sldId id="2147140175"/>
            <p14:sldId id="260"/>
            <p14:sldId id="305"/>
            <p14:sldId id="2147140178"/>
            <p14:sldId id="306"/>
            <p14:sldId id="2147140170"/>
            <p14:sldId id="2147140182"/>
            <p14:sldId id="2147140162"/>
            <p14:sldId id="2147140172"/>
            <p14:sldId id="2147140173"/>
            <p14:sldId id="2147140174"/>
            <p14:sldId id="269"/>
            <p14:sldId id="2147140184"/>
            <p14:sldId id="270"/>
            <p14:sldId id="266"/>
            <p14:sldId id="267"/>
            <p14:sldId id="552"/>
            <p14:sldId id="543"/>
            <p14:sldId id="2147140176"/>
            <p14:sldId id="2147140183"/>
            <p14:sldId id="279"/>
            <p14:sldId id="540"/>
            <p14:sldId id="542"/>
            <p14:sldId id="553"/>
            <p14:sldId id="548"/>
            <p14:sldId id="549"/>
            <p14:sldId id="550"/>
            <p14:sldId id="551"/>
            <p14:sldId id="2147140177"/>
            <p14:sldId id="556"/>
            <p14:sldId id="292"/>
            <p14:sldId id="49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F09705-8A03-B270-B6D9-662CE482FB4B}" name="Lois Merrick" initials="LM" userId="S::lois.merrick@cancer.org::1e9c1aeb-d200-420e-b224-840ed6a84017" providerId="AD"/>
  <p188:author id="{1643533C-C0C9-6DF6-E8C0-A64FF50E52D7}" name="Heather Mackey" initials="HM" userId="S::heather.mackey@cancer.org::481aa629-a198-46ad-b48a-fe9f57502021" providerId="AD"/>
  <p188:author id="{A870FD44-8D98-D046-97D2-2E83D716248C}" name="Brittany Lovely" initials="BL" userId="S::Brittany.Lovely@cancer.org::2179ef8d-189d-4026-bc2f-586078a24bba" providerId="AD"/>
  <p188:author id="{61E02D7F-3CC8-1CD6-5CD6-8F852BC55DA8}" name="Christopher Pena" initials="CP" userId="S::christopher.pena@cancer.org::6d343035-5a94-4b96-96a6-20f2b279d5df" providerId="AD"/>
  <p188:author id="{94CD7E8F-BDE5-FD4D-872E-3FABB95E6F8D}" name="Katie Beth Roux" initials="KB" userId="S::KatieBeth.Roux@cancer.org::cefd7fd3-17c3-48dc-8de7-49d1c2047932" providerId="AD"/>
  <p188:author id="{2E726692-1110-C765-E289-4F2C4AF739EA}" name="Nikolas Martinez" initials="" userId="S::Nik.Martinez@cancer.org::c1d38ced-b259-46c0-ad55-ab6dc6107dc1" providerId="AD"/>
  <p188:author id="{957CC6A2-7DAC-0EC5-3FDA-4BF040594B77}" name="Heather Mackey" initials="HM" userId="S::Heather.Mackey@cancer.org::481aa629-a198-46ad-b48a-fe9f57502021" providerId="AD"/>
  <p188:author id="{C10805B7-4DB2-ACA0-4A0A-0AFC6255ABB7}" name="Katie Beth Roux" initials="KR" userId="S::katiebeth.roux@cancer.org::cefd7fd3-17c3-48dc-8de7-49d1c2047932" providerId="AD"/>
  <p188:author id="{930DD6D7-8F76-EBEF-10BC-9DA2EF9ECB67}" name="Nikolas Martinez" initials="NM" userId="S::nik.martinez@cancer.org::c1d38ced-b259-46c0-ad55-ab6dc6107dc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6F8"/>
    <a:srgbClr val="2746F8"/>
    <a:srgbClr val="3753F7"/>
    <a:srgbClr val="FFE0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80D368-4902-1C20-35DE-DCC113A714CE}" v="3" dt="2025-02-12T19:46:53.173"/>
    <p1510:client id="{7E5250D8-498D-F40D-293C-37C0A7DB3A2C}" v="6" dt="2025-02-12T19:48:02.525"/>
    <p1510:client id="{A98645F4-DA7A-4D56-B897-7D298D23213D}" v="11" dt="2025-02-13T17:32:04.1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4.fntdata"/><Relationship Id="rId59" Type="http://schemas.openxmlformats.org/officeDocument/2006/relationships/font" Target="fonts/font17.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12.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ttany Lovely" userId="2179ef8d-189d-4026-bc2f-586078a24bba" providerId="ADAL" clId="{A98645F4-DA7A-4D56-B897-7D298D23213D}"/>
    <pc:docChg chg="modSld">
      <pc:chgData name="Brittany Lovely" userId="2179ef8d-189d-4026-bc2f-586078a24bba" providerId="ADAL" clId="{A98645F4-DA7A-4D56-B897-7D298D23213D}" dt="2025-02-13T17:31:56.561" v="9"/>
      <pc:docMkLst>
        <pc:docMk/>
      </pc:docMkLst>
      <pc:sldChg chg="setBg">
        <pc:chgData name="Brittany Lovely" userId="2179ef8d-189d-4026-bc2f-586078a24bba" providerId="ADAL" clId="{A98645F4-DA7A-4D56-B897-7D298D23213D}" dt="2025-02-13T17:31:27.975" v="5"/>
        <pc:sldMkLst>
          <pc:docMk/>
          <pc:sldMk cId="1704217859" sldId="550"/>
        </pc:sldMkLst>
      </pc:sldChg>
      <pc:sldChg chg="setBg">
        <pc:chgData name="Brittany Lovely" userId="2179ef8d-189d-4026-bc2f-586078a24bba" providerId="ADAL" clId="{A98645F4-DA7A-4D56-B897-7D298D23213D}" dt="2025-02-13T17:31:39.413" v="7"/>
        <pc:sldMkLst>
          <pc:docMk/>
          <pc:sldMk cId="2666602306" sldId="551"/>
        </pc:sldMkLst>
      </pc:sldChg>
      <pc:sldChg chg="setBg">
        <pc:chgData name="Brittany Lovely" userId="2179ef8d-189d-4026-bc2f-586078a24bba" providerId="ADAL" clId="{A98645F4-DA7A-4D56-B897-7D298D23213D}" dt="2025-02-13T17:31:11.216" v="3"/>
        <pc:sldMkLst>
          <pc:docMk/>
          <pc:sldMk cId="217732998" sldId="553"/>
        </pc:sldMkLst>
      </pc:sldChg>
      <pc:sldChg chg="setBg">
        <pc:chgData name="Brittany Lovely" userId="2179ef8d-189d-4026-bc2f-586078a24bba" providerId="ADAL" clId="{A98645F4-DA7A-4D56-B897-7D298D23213D}" dt="2025-02-13T17:30:37.056" v="1"/>
        <pc:sldMkLst>
          <pc:docMk/>
          <pc:sldMk cId="3362285204" sldId="2147140176"/>
        </pc:sldMkLst>
      </pc:sldChg>
      <pc:sldChg chg="setBg">
        <pc:chgData name="Brittany Lovely" userId="2179ef8d-189d-4026-bc2f-586078a24bba" providerId="ADAL" clId="{A98645F4-DA7A-4D56-B897-7D298D23213D}" dt="2025-02-13T17:31:56.561" v="9"/>
        <pc:sldMkLst>
          <pc:docMk/>
          <pc:sldMk cId="469991512" sldId="2147140177"/>
        </pc:sldMkLst>
      </pc:sldChg>
    </pc:docChg>
  </pc:docChgLst>
  <pc:docChgLst>
    <pc:chgData name="Nikolas Martinez" userId="S::nik.martinez@cancer.org::c1d38ced-b259-46c0-ad55-ab6dc6107dc1" providerId="AD" clId="Web-{7C7D655C-6635-8AC0-A02E-24831A400772}"/>
    <pc:docChg chg="modSld">
      <pc:chgData name="Nikolas Martinez" userId="S::nik.martinez@cancer.org::c1d38ced-b259-46c0-ad55-ab6dc6107dc1" providerId="AD" clId="Web-{7C7D655C-6635-8AC0-A02E-24831A400772}" dt="2025-02-12T16:45:31.781" v="1"/>
      <pc:docMkLst>
        <pc:docMk/>
      </pc:docMkLst>
      <pc:sldChg chg="mod setBg">
        <pc:chgData name="Nikolas Martinez" userId="S::nik.martinez@cancer.org::c1d38ced-b259-46c0-ad55-ab6dc6107dc1" providerId="AD" clId="Web-{7C7D655C-6635-8AC0-A02E-24831A400772}" dt="2025-02-12T16:45:31.781" v="1"/>
        <pc:sldMkLst>
          <pc:docMk/>
          <pc:sldMk cId="1666902616" sldId="2147140182"/>
        </pc:sldMkLst>
      </pc:sldChg>
    </pc:docChg>
  </pc:docChgLst>
  <pc:docChgLst>
    <pc:chgData name="Nikolas Martinez" userId="S::nik.martinez@cancer.org::c1d38ced-b259-46c0-ad55-ab6dc6107dc1" providerId="AD" clId="Web-{0B6CA158-F342-0F0D-3BD3-6CB94AECF116}"/>
    <pc:docChg chg="modSld">
      <pc:chgData name="Nikolas Martinez" userId="S::nik.martinez@cancer.org::c1d38ced-b259-46c0-ad55-ab6dc6107dc1" providerId="AD" clId="Web-{0B6CA158-F342-0F0D-3BD3-6CB94AECF116}" dt="2025-02-12T16:46:53.340" v="1"/>
      <pc:docMkLst>
        <pc:docMk/>
      </pc:docMkLst>
      <pc:sldChg chg="mod setBg">
        <pc:chgData name="Nikolas Martinez" userId="S::nik.martinez@cancer.org::c1d38ced-b259-46c0-ad55-ab6dc6107dc1" providerId="AD" clId="Web-{0B6CA158-F342-0F0D-3BD3-6CB94AECF116}" dt="2025-02-12T16:46:53.340" v="1"/>
        <pc:sldMkLst>
          <pc:docMk/>
          <pc:sldMk cId="1094645380" sldId="499"/>
        </pc:sldMkLst>
      </pc:sldChg>
    </pc:docChg>
  </pc:docChgLst>
  <pc:docChgLst>
    <pc:chgData name="Nikolas Martinez" userId="S::nik.martinez@cancer.org::c1d38ced-b259-46c0-ad55-ab6dc6107dc1" providerId="AD" clId="Web-{6780D368-4902-1C20-35DE-DCC113A714CE}"/>
    <pc:docChg chg="modSld">
      <pc:chgData name="Nikolas Martinez" userId="S::nik.martinez@cancer.org::c1d38ced-b259-46c0-ad55-ab6dc6107dc1" providerId="AD" clId="Web-{6780D368-4902-1C20-35DE-DCC113A714CE}" dt="2025-02-12T19:46:53.173" v="2"/>
      <pc:docMkLst>
        <pc:docMk/>
      </pc:docMkLst>
      <pc:sldChg chg="mod setBg">
        <pc:chgData name="Nikolas Martinez" userId="S::nik.martinez@cancer.org::c1d38ced-b259-46c0-ad55-ab6dc6107dc1" providerId="AD" clId="Web-{6780D368-4902-1C20-35DE-DCC113A714CE}" dt="2025-02-12T19:42:00.952" v="1"/>
        <pc:sldMkLst>
          <pc:docMk/>
          <pc:sldMk cId="0" sldId="270"/>
        </pc:sldMkLst>
      </pc:sldChg>
      <pc:sldChg chg="mod setBg">
        <pc:chgData name="Nikolas Martinez" userId="S::nik.martinez@cancer.org::c1d38ced-b259-46c0-ad55-ab6dc6107dc1" providerId="AD" clId="Web-{6780D368-4902-1C20-35DE-DCC113A714CE}" dt="2025-02-12T19:46:53.173" v="2"/>
        <pc:sldMkLst>
          <pc:docMk/>
          <pc:sldMk cId="785448525" sldId="292"/>
        </pc:sldMkLst>
      </pc:sldChg>
    </pc:docChg>
  </pc:docChgLst>
  <pc:docChgLst>
    <pc:chgData name="Nikolas Martinez" userId="S::nik.martinez@cancer.org::c1d38ced-b259-46c0-ad55-ab6dc6107dc1" providerId="AD" clId="Web-{7E5250D8-498D-F40D-293C-37C0A7DB3A2C}"/>
    <pc:docChg chg="mod modSld sldOrd">
      <pc:chgData name="Nikolas Martinez" userId="S::nik.martinez@cancer.org::c1d38ced-b259-46c0-ad55-ab6dc6107dc1" providerId="AD" clId="Web-{7E5250D8-498D-F40D-293C-37C0A7DB3A2C}" dt="2025-02-12T19:48:02.447" v="3"/>
      <pc:docMkLst>
        <pc:docMk/>
      </pc:docMkLst>
      <pc:sldChg chg="mod ord setBg">
        <pc:chgData name="Nikolas Martinez" userId="S::nik.martinez@cancer.org::c1d38ced-b259-46c0-ad55-ab6dc6107dc1" providerId="AD" clId="Web-{7E5250D8-498D-F40D-293C-37C0A7DB3A2C}" dt="2025-02-12T19:47:38.071" v="2"/>
        <pc:sldMkLst>
          <pc:docMk/>
          <pc:sldMk cId="785448525" sldId="2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52097A-D369-4B8A-BE11-4154CE3B47A6}" type="datetimeFigureOut">
              <a:rPr lang="en-US" smtClean="0"/>
              <a:t>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877D4-C115-4B9D-B6EE-99781311D293}" type="slidenum">
              <a:rPr lang="en-US" smtClean="0"/>
              <a:t>‹#›</a:t>
            </a:fld>
            <a:endParaRPr lang="en-US"/>
          </a:p>
        </p:txBody>
      </p:sp>
    </p:spTree>
    <p:extLst>
      <p:ext uri="{BB962C8B-B14F-4D97-AF65-F5344CB8AC3E}">
        <p14:creationId xmlns:p14="http://schemas.microsoft.com/office/powerpoint/2010/main" val="1659457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E35197-6DA9-744D-98ED-310B7A3B435B}" type="slidenum">
              <a:rPr lang="en-US" smtClean="0"/>
              <a:t>1</a:t>
            </a:fld>
            <a:endParaRPr lang="en-US"/>
          </a:p>
        </p:txBody>
      </p:sp>
    </p:spTree>
    <p:extLst>
      <p:ext uri="{BB962C8B-B14F-4D97-AF65-F5344CB8AC3E}">
        <p14:creationId xmlns:p14="http://schemas.microsoft.com/office/powerpoint/2010/main" val="1041484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US" altLang="en-US" b="1" u="none"/>
              <a:t>Speaker Notes</a:t>
            </a:r>
          </a:p>
          <a:p>
            <a:pPr>
              <a:lnSpc>
                <a:spcPct val="80000"/>
              </a:lnSpc>
              <a:spcBef>
                <a:spcPct val="0"/>
              </a:spcBef>
            </a:pPr>
            <a:endParaRPr lang="en-US" altLang="en-US"/>
          </a:p>
          <a:p>
            <a:pPr>
              <a:lnSpc>
                <a:spcPct val="80000"/>
              </a:lnSpc>
              <a:spcBef>
                <a:spcPct val="0"/>
              </a:spcBef>
            </a:pPr>
            <a:r>
              <a:rPr lang="en-US" altLang="en-US"/>
              <a:t>Let’s first talk about risk factors that can be modified.</a:t>
            </a:r>
          </a:p>
          <a:p>
            <a:pPr>
              <a:lnSpc>
                <a:spcPct val="80000"/>
              </a:lnSpc>
              <a:spcBef>
                <a:spcPct val="0"/>
              </a:spcBef>
            </a:pPr>
            <a:endParaRPr lang="en-US" altLang="en-US"/>
          </a:p>
          <a:p>
            <a:pPr>
              <a:lnSpc>
                <a:spcPct val="80000"/>
              </a:lnSpc>
              <a:spcBef>
                <a:spcPct val="0"/>
              </a:spcBef>
            </a:pPr>
            <a:r>
              <a:rPr lang="en-US" altLang="en-US" u="none"/>
              <a:t>A diet high in red meats (such as beef, pork, lamb, or liver) and processed meats (like hot dogs and some luncheon meats) raises your colorectal cancer risk. Not getting enough dairy can also increase the risk of colorectal cancer.</a:t>
            </a:r>
            <a:r>
              <a:rPr lang="en-US" altLang="en-US"/>
              <a:t> </a:t>
            </a:r>
            <a:endParaRPr lang="en-US">
              <a:ea typeface="Calibri"/>
              <a:cs typeface="Calibri"/>
            </a:endParaRPr>
          </a:p>
          <a:p>
            <a:pPr eaLnBrk="1" hangingPunct="1">
              <a:lnSpc>
                <a:spcPct val="80000"/>
              </a:lnSpc>
              <a:spcBef>
                <a:spcPct val="0"/>
              </a:spcBef>
            </a:pPr>
            <a:endParaRPr lang="en-US" altLang="en-US" u="none"/>
          </a:p>
          <a:p>
            <a:pPr eaLnBrk="1" hangingPunct="1">
              <a:lnSpc>
                <a:spcPct val="80000"/>
              </a:lnSpc>
              <a:spcBef>
                <a:spcPct val="0"/>
              </a:spcBef>
            </a:pPr>
            <a:r>
              <a:rPr lang="en-US" altLang="en-US" u="none"/>
              <a:t>Following a healthy eating pattern that includes plenty of fruits, vegetables, and whole grains, and that limits or avoids red and processed meats and sugary drinks </a:t>
            </a:r>
            <a:r>
              <a:rPr lang="en-US" altLang="en-US"/>
              <a:t>may</a:t>
            </a:r>
            <a:r>
              <a:rPr lang="en-US" altLang="en-US" u="none"/>
              <a:t> </a:t>
            </a:r>
            <a:r>
              <a:rPr lang="en-US" altLang="en-US"/>
              <a:t>lower</a:t>
            </a:r>
            <a:r>
              <a:rPr lang="en-US" altLang="en-US" u="none"/>
              <a:t> risk.</a:t>
            </a:r>
            <a:endParaRPr lang="en-US" altLang="en-US" u="none">
              <a:cs typeface="Calibri"/>
            </a:endParaRPr>
          </a:p>
          <a:p>
            <a:pPr eaLnBrk="1" hangingPunct="1">
              <a:lnSpc>
                <a:spcPct val="80000"/>
              </a:lnSpc>
              <a:spcBef>
                <a:spcPct val="0"/>
              </a:spcBef>
            </a:pPr>
            <a:endParaRPr lang="en-US" altLang="en-US" u="none"/>
          </a:p>
          <a:p>
            <a:r>
              <a:rPr lang="en-US" sz="1200" b="0" kern="1200">
                <a:solidFill>
                  <a:schemeClr val="tx1"/>
                </a:solidFill>
                <a:latin typeface="+mn-lt"/>
                <a:ea typeface="+mn-ea"/>
                <a:cs typeface="+mn-cs"/>
              </a:rPr>
              <a:t>Regular physical activity can help lower colorectal cancer risk. </a:t>
            </a:r>
            <a:r>
              <a:rPr lang="en-US" sz="1200" b="0" u="none" kern="1200">
                <a:solidFill>
                  <a:schemeClr val="tx1"/>
                </a:solidFill>
                <a:latin typeface="+mn-lt"/>
                <a:ea typeface="+mn-ea"/>
                <a:cs typeface="+mn-cs"/>
              </a:rPr>
              <a:t>We will cover both topics in a little more detail later.</a:t>
            </a:r>
            <a:endParaRPr lang="en-US" sz="1200" b="0" u="none" kern="1200">
              <a:solidFill>
                <a:schemeClr val="tx1"/>
              </a:solidFill>
              <a:latin typeface="+mn-lt"/>
              <a:cs typeface="Calibri"/>
            </a:endParaRPr>
          </a:p>
          <a:p>
            <a:pPr eaLnBrk="1" hangingPunct="1">
              <a:lnSpc>
                <a:spcPct val="80000"/>
              </a:lnSpc>
              <a:spcBef>
                <a:spcPct val="0"/>
              </a:spcBef>
            </a:pPr>
            <a:endParaRPr lang="en-US" altLang="en-US"/>
          </a:p>
          <a:p>
            <a:pPr>
              <a:lnSpc>
                <a:spcPct val="80000"/>
              </a:lnSpc>
              <a:spcBef>
                <a:spcPct val="0"/>
              </a:spcBef>
            </a:pPr>
            <a:r>
              <a:rPr lang="en-US" altLang="en-US"/>
              <a:t>Colorectal cancer has been linked to </a:t>
            </a:r>
            <a:r>
              <a:rPr lang="en-US" altLang="en-US" b="1"/>
              <a:t>moderate to heavy alcohol </a:t>
            </a:r>
            <a:r>
              <a:rPr lang="en-US" altLang="en-US"/>
              <a:t>use. Even light to moderate alcohol intake has been associated with some risk. </a:t>
            </a:r>
            <a:r>
              <a:rPr lang="en-US"/>
              <a:t>If people do drink alcohol, they should have no more than 2 drinks a day for men and 1 drink a day for women.</a:t>
            </a:r>
            <a:endParaRPr lang="en-US" altLang="en-US">
              <a:cs typeface="Calibri"/>
            </a:endParaRPr>
          </a:p>
          <a:p>
            <a:endParaRPr lang="en-US"/>
          </a:p>
          <a:p>
            <a:endParaRPr lang="en-US"/>
          </a:p>
        </p:txBody>
      </p:sp>
      <p:sp>
        <p:nvSpPr>
          <p:cNvPr id="4" name="Slide Number Placeholder 3"/>
          <p:cNvSpPr>
            <a:spLocks noGrp="1"/>
          </p:cNvSpPr>
          <p:nvPr>
            <p:ph type="sldNum" sz="quarter" idx="5"/>
          </p:nvPr>
        </p:nvSpPr>
        <p:spPr/>
        <p:txBody>
          <a:bodyPr/>
          <a:lstStyle/>
          <a:p>
            <a:fld id="{EBC877D4-C115-4B9D-B6EE-99781311D293}" type="slidenum">
              <a:rPr lang="en-US" smtClean="0"/>
              <a:t>10</a:t>
            </a:fld>
            <a:endParaRPr lang="en-US"/>
          </a:p>
        </p:txBody>
      </p:sp>
    </p:spTree>
    <p:extLst>
      <p:ext uri="{BB962C8B-B14F-4D97-AF65-F5344CB8AC3E}">
        <p14:creationId xmlns:p14="http://schemas.microsoft.com/office/powerpoint/2010/main" val="1960070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US" altLang="en-US" b="1" u="none"/>
              <a:t>Speaker Notes</a:t>
            </a:r>
          </a:p>
          <a:p>
            <a:endParaRPr lang="en-US" sz="1200" b="0" u="sng" kern="1200">
              <a:solidFill>
                <a:schemeClr val="tx1"/>
              </a:solidFill>
              <a:latin typeface="+mn-lt"/>
              <a:ea typeface="+mn-ea"/>
              <a:cs typeface="+mn-cs"/>
            </a:endParaRPr>
          </a:p>
          <a:p>
            <a:pPr eaLnBrk="1" hangingPunct="1">
              <a:lnSpc>
                <a:spcPct val="80000"/>
              </a:lnSpc>
              <a:spcBef>
                <a:spcPct val="0"/>
              </a:spcBef>
            </a:pPr>
            <a:r>
              <a:rPr lang="en-US" altLang="en-US" u="none"/>
              <a:t>Carrying excess body weight raises the risk of colon and rectal cancer in both men and women.</a:t>
            </a:r>
            <a:endParaRPr lang="en-US" altLang="en-US" u="none">
              <a:cs typeface="Calibri"/>
            </a:endParaRPr>
          </a:p>
          <a:p>
            <a:endParaRPr lang="en-US"/>
          </a:p>
          <a:p>
            <a:pPr eaLnBrk="1" hangingPunct="1">
              <a:lnSpc>
                <a:spcPct val="80000"/>
              </a:lnSpc>
              <a:spcBef>
                <a:spcPct val="0"/>
              </a:spcBef>
            </a:pPr>
            <a:r>
              <a:rPr lang="en-US" altLang="en-US"/>
              <a:t>People who have smoked tobacco for a long time are more likely than people who don’t smoke to develop and die from colorectal cancer.</a:t>
            </a:r>
            <a:endParaRPr lang="en-US"/>
          </a:p>
          <a:p>
            <a:endParaRPr lang="en-US"/>
          </a:p>
          <a:p>
            <a:pPr eaLnBrk="1" hangingPunct="1">
              <a:lnSpc>
                <a:spcPct val="80000"/>
              </a:lnSpc>
              <a:spcBef>
                <a:spcPct val="0"/>
              </a:spcBef>
            </a:pPr>
            <a:r>
              <a:rPr lang="en-US" altLang="en-US" b="1"/>
              <a:t>Diabetes</a:t>
            </a:r>
            <a:endParaRPr lang="en-US" altLang="en-US" b="1">
              <a:cs typeface="Calibri"/>
            </a:endParaRPr>
          </a:p>
          <a:p>
            <a:pPr marL="0" marR="0" lvl="0" indent="0" algn="l" defTabSz="914400" rtl="0" eaLnBrk="1" fontAlgn="auto" latinLnBrk="0" hangingPunct="1">
              <a:lnSpc>
                <a:spcPct val="80000"/>
              </a:lnSpc>
              <a:spcBef>
                <a:spcPct val="0"/>
              </a:spcBef>
              <a:spcAft>
                <a:spcPts val="0"/>
              </a:spcAft>
              <a:buClrTx/>
              <a:buSzTx/>
              <a:buFontTx/>
              <a:buNone/>
              <a:tabLst/>
              <a:defRPr/>
            </a:pPr>
            <a:r>
              <a:rPr lang="en-US" altLang="en-US" sz="1200">
                <a:ea typeface="ＭＳ Ｐゴシック" panose="020B0600070205080204" pitchFamily="34" charset="-128"/>
              </a:rPr>
              <a:t>People with type 2 diabetes have an increased risk of colorectal cancer. </a:t>
            </a:r>
          </a:p>
          <a:p>
            <a:endParaRPr lang="en-US"/>
          </a:p>
        </p:txBody>
      </p:sp>
      <p:sp>
        <p:nvSpPr>
          <p:cNvPr id="4" name="Slide Number Placeholder 3"/>
          <p:cNvSpPr>
            <a:spLocks noGrp="1"/>
          </p:cNvSpPr>
          <p:nvPr>
            <p:ph type="sldNum" sz="quarter" idx="5"/>
          </p:nvPr>
        </p:nvSpPr>
        <p:spPr/>
        <p:txBody>
          <a:bodyPr/>
          <a:lstStyle/>
          <a:p>
            <a:fld id="{EBC877D4-C115-4B9D-B6EE-99781311D293}" type="slidenum">
              <a:rPr lang="en-US" smtClean="0"/>
              <a:t>11</a:t>
            </a:fld>
            <a:endParaRPr lang="en-US"/>
          </a:p>
        </p:txBody>
      </p:sp>
    </p:spTree>
    <p:extLst>
      <p:ext uri="{BB962C8B-B14F-4D97-AF65-F5344CB8AC3E}">
        <p14:creationId xmlns:p14="http://schemas.microsoft.com/office/powerpoint/2010/main" val="3014780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US" altLang="en-US" b="1" u="none"/>
              <a:t>Speaker Notes</a:t>
            </a:r>
          </a:p>
          <a:p>
            <a:pPr marL="0" marR="0" lvl="0" indent="0" algn="l" defTabSz="914400" rtl="0" eaLnBrk="1" fontAlgn="auto" latinLnBrk="0" hangingPunct="1">
              <a:lnSpc>
                <a:spcPct val="80000"/>
              </a:lnSpc>
              <a:spcBef>
                <a:spcPct val="0"/>
              </a:spcBef>
              <a:spcAft>
                <a:spcPts val="0"/>
              </a:spcAft>
              <a:buClrTx/>
              <a:buSzTx/>
              <a:buFontTx/>
              <a:buNone/>
              <a:tabLst/>
              <a:defRPr/>
            </a:pPr>
            <a:endParaRPr lang="en-US" altLang="en-US"/>
          </a:p>
          <a:p>
            <a:pPr marL="0" marR="0" lvl="0" indent="0" algn="l" defTabSz="914400" rtl="0" eaLnBrk="1" fontAlgn="auto" latinLnBrk="0" hangingPunct="1">
              <a:lnSpc>
                <a:spcPct val="80000"/>
              </a:lnSpc>
              <a:spcBef>
                <a:spcPct val="0"/>
              </a:spcBef>
              <a:spcAft>
                <a:spcPts val="0"/>
              </a:spcAft>
              <a:buClrTx/>
              <a:buSzTx/>
              <a:buFontTx/>
              <a:buNone/>
              <a:tabLst/>
              <a:defRPr/>
            </a:pPr>
            <a:r>
              <a:rPr lang="en-US" altLang="en-US"/>
              <a:t>Now, let’s talk about risk factors that cannot be changed.</a:t>
            </a:r>
          </a:p>
          <a:p>
            <a:pPr marL="0" marR="0" lvl="0" indent="0" algn="l" defTabSz="914400" rtl="0" eaLnBrk="1" fontAlgn="auto" latinLnBrk="0" hangingPunct="1">
              <a:lnSpc>
                <a:spcPct val="80000"/>
              </a:lnSpc>
              <a:spcBef>
                <a:spcPct val="0"/>
              </a:spcBef>
              <a:spcAft>
                <a:spcPts val="0"/>
              </a:spcAft>
              <a:buClrTx/>
              <a:buSzTx/>
              <a:buFontTx/>
              <a:buNone/>
              <a:tabLst/>
              <a:defRPr/>
            </a:pPr>
            <a:endParaRPr lang="en-US" altLang="en-US"/>
          </a:p>
          <a:p>
            <a:pPr eaLnBrk="1" hangingPunct="1">
              <a:lnSpc>
                <a:spcPct val="80000"/>
              </a:lnSpc>
              <a:spcBef>
                <a:spcPct val="0"/>
              </a:spcBef>
            </a:pPr>
            <a:r>
              <a:rPr lang="en-US" altLang="en-US" b="1"/>
              <a:t>Box #1:</a:t>
            </a:r>
            <a:endParaRPr lang="en-US" altLang="en-US" b="1">
              <a:cs typeface="Calibri"/>
            </a:endParaRPr>
          </a:p>
          <a:p>
            <a:pPr>
              <a:lnSpc>
                <a:spcPct val="80000"/>
              </a:lnSpc>
              <a:spcBef>
                <a:spcPct val="0"/>
              </a:spcBef>
              <a:defRPr/>
            </a:pPr>
            <a:r>
              <a:rPr lang="en-US" altLang="en-US"/>
              <a:t>If you have a </a:t>
            </a:r>
            <a:r>
              <a:rPr lang="en-US" altLang="en-US" b="1"/>
              <a:t>personal </a:t>
            </a:r>
            <a:r>
              <a:rPr lang="en-US" altLang="en-US"/>
              <a:t>history of adenomatous polyps, you are at increased risk of developing colorectal cancer. </a:t>
            </a:r>
            <a:endParaRPr lang="en-US" altLang="en-US">
              <a:cs typeface="Calibri"/>
            </a:endParaRPr>
          </a:p>
          <a:p>
            <a:pPr marL="0" marR="0" lvl="0" indent="0" algn="l" defTabSz="914400" rtl="0" eaLnBrk="1" fontAlgn="auto" latinLnBrk="0" hangingPunct="1">
              <a:lnSpc>
                <a:spcPct val="80000"/>
              </a:lnSpc>
              <a:spcBef>
                <a:spcPct val="0"/>
              </a:spcBef>
              <a:spcAft>
                <a:spcPts val="0"/>
              </a:spcAft>
              <a:buClrTx/>
              <a:buSzTx/>
              <a:buFontTx/>
              <a:buNone/>
              <a:tabLst/>
              <a:defRPr/>
            </a:pPr>
            <a:endParaRPr lang="en-US" altLang="en-US"/>
          </a:p>
          <a:p>
            <a:pPr marL="0" marR="0" lvl="0" indent="0" algn="l" defTabSz="914400" rtl="0" eaLnBrk="1" fontAlgn="auto" latinLnBrk="0" hangingPunct="1">
              <a:lnSpc>
                <a:spcPct val="80000"/>
              </a:lnSpc>
              <a:spcBef>
                <a:spcPct val="0"/>
              </a:spcBef>
              <a:spcAft>
                <a:spcPts val="0"/>
              </a:spcAft>
              <a:buClrTx/>
              <a:buSzTx/>
              <a:buFontTx/>
              <a:buNone/>
              <a:tabLst/>
              <a:defRPr/>
            </a:pPr>
            <a:r>
              <a:rPr lang="en-US" altLang="en-US"/>
              <a:t>If you've had colorectal cancer, even though it was completely removed, you are more likely to develop new cancers in other parts of the colon and rectum. The chances of this happening are greater if you had your first colorectal cancer when you were younger.</a:t>
            </a:r>
            <a:endParaRPr lang="en-US" altLang="en-US">
              <a:cs typeface="Calibri"/>
            </a:endParaRPr>
          </a:p>
          <a:p>
            <a:pPr eaLnBrk="1" hangingPunct="1">
              <a:lnSpc>
                <a:spcPct val="80000"/>
              </a:lnSpc>
              <a:spcBef>
                <a:spcPct val="0"/>
              </a:spcBef>
            </a:pPr>
            <a:endParaRPr lang="en-US" altLang="en-US"/>
          </a:p>
          <a:p>
            <a:pPr eaLnBrk="1" hangingPunct="1">
              <a:lnSpc>
                <a:spcPct val="80000"/>
              </a:lnSpc>
              <a:spcBef>
                <a:spcPct val="0"/>
              </a:spcBef>
            </a:pPr>
            <a:r>
              <a:rPr lang="en-US" altLang="en-US"/>
              <a:t>People with a </a:t>
            </a:r>
            <a:r>
              <a:rPr lang="en-US" altLang="en-US" b="1"/>
              <a:t>familial </a:t>
            </a:r>
            <a:r>
              <a:rPr lang="en-US" altLang="en-US"/>
              <a:t>history of colorectal cancer in a first-degree relative (parent, sibling, or child) are at increased risk. The risk is even higher if that relative was diagnosed with cancer when they were younger than 50 , or if more than one first-degree relative is affected.</a:t>
            </a:r>
          </a:p>
          <a:p>
            <a:pPr eaLnBrk="1" hangingPunct="1">
              <a:lnSpc>
                <a:spcPct val="80000"/>
              </a:lnSpc>
              <a:spcBef>
                <a:spcPct val="0"/>
              </a:spcBef>
            </a:pPr>
            <a:endParaRPr lang="en-US" altLang="en-US">
              <a:cs typeface="Calibri"/>
            </a:endParaRPr>
          </a:p>
          <a:p>
            <a:pPr>
              <a:lnSpc>
                <a:spcPct val="80000"/>
              </a:lnSpc>
              <a:spcBef>
                <a:spcPct val="0"/>
              </a:spcBef>
            </a:pPr>
            <a:r>
              <a:rPr lang="en-US" altLang="en-US"/>
              <a:t>Having family members who have had adenomatous polyps is also linked to a higher risk of colon cancer. </a:t>
            </a:r>
          </a:p>
          <a:p>
            <a:pPr>
              <a:lnSpc>
                <a:spcPct val="80000"/>
              </a:lnSpc>
              <a:spcBef>
                <a:spcPct val="0"/>
              </a:spcBef>
            </a:pPr>
            <a:endParaRPr lang="en-US" altLang="en-US">
              <a:cs typeface="Calibri" panose="020F0502020204030204"/>
            </a:endParaRPr>
          </a:p>
          <a:p>
            <a:pPr eaLnBrk="1" hangingPunct="1">
              <a:lnSpc>
                <a:spcPct val="80000"/>
              </a:lnSpc>
              <a:spcBef>
                <a:spcPct val="0"/>
              </a:spcBef>
            </a:pPr>
            <a:r>
              <a:rPr lang="en-US" altLang="en-US" b="1" i="0"/>
              <a:t>Box #2:</a:t>
            </a:r>
            <a:endParaRPr lang="en-US" altLang="en-US" b="1" i="0">
              <a:cs typeface="Calibri"/>
            </a:endParaRPr>
          </a:p>
          <a:p>
            <a:pPr marL="171450" indent="-171450" eaLnBrk="1" hangingPunct="1">
              <a:lnSpc>
                <a:spcPct val="80000"/>
              </a:lnSpc>
              <a:spcBef>
                <a:spcPct val="0"/>
              </a:spcBef>
              <a:buFont typeface="Arial" panose="020B0604020202020204" pitchFamily="34" charset="0"/>
              <a:buChar char="•"/>
            </a:pPr>
            <a:r>
              <a:rPr lang="en-US" altLang="en-US"/>
              <a:t>Lynch syndrome accounts for about 2% to 4% of all colorectal cancers. The cancers linked to this syndrome tend to develop when people are relatively young.</a:t>
            </a:r>
            <a:endParaRPr lang="en-US" altLang="en-US">
              <a:cs typeface="Calibri"/>
            </a:endParaRPr>
          </a:p>
          <a:p>
            <a:pPr marL="171450" indent="-171450" eaLnBrk="1" hangingPunct="1">
              <a:lnSpc>
                <a:spcPct val="80000"/>
              </a:lnSpc>
              <a:spcBef>
                <a:spcPct val="0"/>
              </a:spcBef>
              <a:buFont typeface="Arial" panose="020B0604020202020204" pitchFamily="34" charset="0"/>
              <a:buChar char="•"/>
            </a:pPr>
            <a:r>
              <a:rPr lang="en-US" altLang="en-US"/>
              <a:t>FAP accounts for about 1% of all colorectal cancers. In the most common type of FAP, hundreds or thousands of polyps develop in a person’s colon and rectum. Cancer usually develops in 1 or more of these polyps as early as age 20. By age 40, almost all people with FAP will have colon cancer if their colon hasn’t been removed to prevent it.</a:t>
            </a:r>
            <a:endParaRPr lang="en-US" altLang="en-US">
              <a:cs typeface="Calibri"/>
            </a:endParaRPr>
          </a:p>
          <a:p>
            <a:pPr marL="171450" indent="-171450">
              <a:buFont typeface="Arial" panose="020B0604020202020204" pitchFamily="34" charset="0"/>
              <a:buChar char="•"/>
            </a:pPr>
            <a:r>
              <a:rPr lang="en-US" sz="1200" kern="1200">
                <a:solidFill>
                  <a:schemeClr val="tx1"/>
                </a:solidFill>
                <a:latin typeface="+mn-lt"/>
                <a:ea typeface="+mn-ea"/>
                <a:cs typeface="+mn-cs"/>
              </a:rPr>
              <a:t>Talk to a doctor about genetic screening: Since many of these syndromes are linked to colorectal cancer at a young age and also linked to other types of cancer, identifying families with these inherited syndromes is important. It lets doctors recommend specific steps such as screening and other preventive measures when the person is younger.</a:t>
            </a:r>
            <a:r>
              <a:rPr lang="en-US"/>
              <a:t> </a:t>
            </a:r>
            <a:endParaRPr lang="en-US" sz="1200" kern="1200">
              <a:solidFill>
                <a:schemeClr val="tx1"/>
              </a:solidFill>
              <a:latin typeface="+mn-lt"/>
              <a:cs typeface="Calibri"/>
            </a:endParaRPr>
          </a:p>
          <a:p>
            <a:pPr marL="0" indent="0" eaLnBrk="1" hangingPunct="1">
              <a:lnSpc>
                <a:spcPct val="80000"/>
              </a:lnSpc>
              <a:spcBef>
                <a:spcPct val="0"/>
              </a:spcBef>
              <a:buFont typeface="Arial" panose="020B0604020202020204" pitchFamily="34" charset="0"/>
              <a:buNone/>
            </a:pPr>
            <a:endParaRPr lang="en-US" altLang="en-US"/>
          </a:p>
          <a:p>
            <a:pPr marL="0" indent="0" eaLnBrk="1" hangingPunct="1">
              <a:lnSpc>
                <a:spcPct val="80000"/>
              </a:lnSpc>
              <a:spcBef>
                <a:spcPct val="0"/>
              </a:spcBef>
              <a:buFont typeface="Arial" panose="020B0604020202020204" pitchFamily="34" charset="0"/>
              <a:buNone/>
            </a:pPr>
            <a:r>
              <a:rPr lang="en-US" altLang="en-US"/>
              <a:t>Talk to your doctor if you or people in your family have any of these syndromes or if you have a personal or family history of colorectal polyps or cancer.</a:t>
            </a:r>
            <a:endParaRPr lang="en-US" altLang="en-US">
              <a:cs typeface="Calibri"/>
            </a:endParaRPr>
          </a:p>
          <a:p>
            <a:endParaRPr lang="en-US"/>
          </a:p>
          <a:p>
            <a:endParaRPr lang="en-US"/>
          </a:p>
        </p:txBody>
      </p:sp>
      <p:sp>
        <p:nvSpPr>
          <p:cNvPr id="4" name="Slide Number Placeholder 3"/>
          <p:cNvSpPr>
            <a:spLocks noGrp="1"/>
          </p:cNvSpPr>
          <p:nvPr>
            <p:ph type="sldNum" sz="quarter" idx="5"/>
          </p:nvPr>
        </p:nvSpPr>
        <p:spPr/>
        <p:txBody>
          <a:bodyPr/>
          <a:lstStyle/>
          <a:p>
            <a:fld id="{EBC877D4-C115-4B9D-B6EE-99781311D293}" type="slidenum">
              <a:rPr lang="en-US" smtClean="0"/>
              <a:t>12</a:t>
            </a:fld>
            <a:endParaRPr lang="en-US"/>
          </a:p>
        </p:txBody>
      </p:sp>
    </p:spTree>
    <p:extLst>
      <p:ext uri="{BB962C8B-B14F-4D97-AF65-F5344CB8AC3E}">
        <p14:creationId xmlns:p14="http://schemas.microsoft.com/office/powerpoint/2010/main" val="3632377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US" altLang="en-US" b="1" u="none"/>
              <a:t>Speaker Notes</a:t>
            </a:r>
          </a:p>
          <a:p>
            <a:pPr marL="0" marR="0" lvl="0" indent="0" algn="l" defTabSz="914400" rtl="0" eaLnBrk="1" fontAlgn="auto" latinLnBrk="0" hangingPunct="1">
              <a:lnSpc>
                <a:spcPct val="80000"/>
              </a:lnSpc>
              <a:spcBef>
                <a:spcPct val="0"/>
              </a:spcBef>
              <a:spcAft>
                <a:spcPts val="0"/>
              </a:spcAft>
              <a:buClrTx/>
              <a:buSzTx/>
              <a:buFontTx/>
              <a:buNone/>
              <a:tabLst/>
              <a:defRPr/>
            </a:pPr>
            <a:endParaRPr lang="en-US" altLang="en-US"/>
          </a:p>
          <a:p>
            <a:pPr eaLnBrk="1" hangingPunct="1">
              <a:lnSpc>
                <a:spcPct val="80000"/>
              </a:lnSpc>
              <a:spcBef>
                <a:spcPct val="0"/>
              </a:spcBef>
            </a:pPr>
            <a:r>
              <a:rPr lang="en-US" altLang="en-US" b="1"/>
              <a:t>Personal History</a:t>
            </a:r>
          </a:p>
          <a:p>
            <a:pPr eaLnBrk="1" hangingPunct="1">
              <a:lnSpc>
                <a:spcPct val="80000"/>
              </a:lnSpc>
              <a:spcBef>
                <a:spcPct val="0"/>
              </a:spcBef>
            </a:pPr>
            <a:r>
              <a:rPr lang="en-US" altLang="en-US"/>
              <a:t>If you have inflammatory bowel disease (IBD), including either ulcerative colitis or Crohn's disease, your risk of colorectal cancer is increased. If you have IBD, you may need to start getting screened for colorectal cancer when you are younger and/or be screened more often.</a:t>
            </a:r>
          </a:p>
          <a:p>
            <a:pPr eaLnBrk="1" hangingPunct="1">
              <a:lnSpc>
                <a:spcPct val="80000"/>
              </a:lnSpc>
              <a:spcBef>
                <a:spcPct val="0"/>
              </a:spcBef>
            </a:pPr>
            <a:endParaRPr lang="en-US" altLang="en-US"/>
          </a:p>
          <a:p>
            <a:pPr eaLnBrk="1" hangingPunct="1">
              <a:lnSpc>
                <a:spcPct val="80000"/>
              </a:lnSpc>
              <a:spcBef>
                <a:spcPct val="0"/>
              </a:spcBef>
            </a:pPr>
            <a:r>
              <a:rPr lang="en-US" altLang="en-US"/>
              <a:t>Inflammatory bowel disease is different from irritable bowel syndrome (IBS), which does not appear to increase your risk for colorectal cancer.</a:t>
            </a:r>
          </a:p>
          <a:p>
            <a:pPr eaLnBrk="1" hangingPunct="1">
              <a:lnSpc>
                <a:spcPct val="80000"/>
              </a:lnSpc>
              <a:spcBef>
                <a:spcPct val="0"/>
              </a:spcBef>
            </a:pPr>
            <a:endParaRPr lang="en-US" altLang="en-US" b="1"/>
          </a:p>
          <a:p>
            <a:pPr eaLnBrk="1" hangingPunct="1">
              <a:lnSpc>
                <a:spcPct val="80000"/>
              </a:lnSpc>
              <a:spcBef>
                <a:spcPct val="0"/>
              </a:spcBef>
            </a:pPr>
            <a:r>
              <a:rPr lang="en-US" altLang="en-US" b="1"/>
              <a:t>Age</a:t>
            </a:r>
            <a:endParaRPr lang="en-US" altLang="en-US"/>
          </a:p>
          <a:p>
            <a:pPr eaLnBrk="1" hangingPunct="1">
              <a:lnSpc>
                <a:spcPct val="80000"/>
              </a:lnSpc>
              <a:spcBef>
                <a:spcPct val="0"/>
              </a:spcBef>
            </a:pPr>
            <a:r>
              <a:rPr lang="en-US" altLang="en-US"/>
              <a:t>Younger adults can get it, but it is still much more common after age 50.</a:t>
            </a:r>
          </a:p>
          <a:p>
            <a:pPr eaLnBrk="1" hangingPunct="1">
              <a:lnSpc>
                <a:spcPct val="80000"/>
              </a:lnSpc>
              <a:spcBef>
                <a:spcPct val="0"/>
              </a:spcBef>
            </a:pPr>
            <a:endParaRPr lang="en-US" altLang="en-US"/>
          </a:p>
          <a:p>
            <a:pPr eaLnBrk="1" hangingPunct="1">
              <a:lnSpc>
                <a:spcPct val="80000"/>
              </a:lnSpc>
              <a:spcBef>
                <a:spcPct val="0"/>
              </a:spcBef>
            </a:pPr>
            <a:r>
              <a:rPr lang="en-US" altLang="en-US" b="1"/>
              <a:t>Racial and Ethnic Background</a:t>
            </a:r>
          </a:p>
          <a:p>
            <a:pPr>
              <a:lnSpc>
                <a:spcPct val="80000"/>
              </a:lnSpc>
              <a:spcBef>
                <a:spcPct val="0"/>
              </a:spcBef>
              <a:defRPr/>
            </a:pPr>
            <a:r>
              <a:rPr lang="en-US" altLang="en-US">
                <a:solidFill>
                  <a:srgbClr val="000000"/>
                </a:solidFill>
                <a:ea typeface="Calibri" panose="020F0502020204030204"/>
                <a:cs typeface="Calibri"/>
              </a:rPr>
              <a:t>Alaska Natives, American Indians, African Americans/Blacks, and people of Ashkenazi Jewish descent are at highest risk for colorectal cancer. </a:t>
            </a:r>
          </a:p>
          <a:p>
            <a:pPr marL="0" marR="0" lvl="0" indent="0" algn="l" defTabSz="914400" rtl="0" eaLnBrk="1" fontAlgn="auto" latinLnBrk="0" hangingPunct="1">
              <a:lnSpc>
                <a:spcPct val="80000"/>
              </a:lnSpc>
              <a:spcBef>
                <a:spcPct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EBC877D4-C115-4B9D-B6EE-99781311D293}" type="slidenum">
              <a:rPr lang="en-US" smtClean="0"/>
              <a:t>13</a:t>
            </a:fld>
            <a:endParaRPr lang="en-US"/>
          </a:p>
        </p:txBody>
      </p:sp>
    </p:spTree>
    <p:extLst>
      <p:ext uri="{BB962C8B-B14F-4D97-AF65-F5344CB8AC3E}">
        <p14:creationId xmlns:p14="http://schemas.microsoft.com/office/powerpoint/2010/main" val="717781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Speaker Notes</a:t>
            </a:r>
            <a:endParaRPr lang="en-US" b="1"/>
          </a:p>
          <a:p>
            <a:endParaRPr lang="en-US"/>
          </a:p>
          <a:p>
            <a:r>
              <a:rPr lang="en-US" sz="1200" kern="1200">
                <a:solidFill>
                  <a:schemeClr val="tx1"/>
                </a:solidFill>
                <a:effectLst/>
                <a:latin typeface="+mn-lt"/>
                <a:ea typeface="+mn-ea"/>
                <a:cs typeface="+mn-cs"/>
              </a:rPr>
              <a:t>There is no sure way to prevent colorectal cancer.</a:t>
            </a:r>
            <a:r>
              <a:rPr lang="en-US"/>
              <a:t> </a:t>
            </a:r>
            <a:endParaRPr lang="en-US">
              <a:ea typeface="Calibri" panose="020F0502020204030204"/>
              <a:cs typeface="Calibri" panose="020F0502020204030204"/>
            </a:endParaRPr>
          </a:p>
          <a:p>
            <a:r>
              <a:rPr lang="en-US" sz="1200" kern="1200">
                <a:solidFill>
                  <a:schemeClr val="tx1"/>
                </a:solidFill>
                <a:effectLst/>
                <a:latin typeface="+mn-lt"/>
                <a:ea typeface="+mn-ea"/>
                <a:cs typeface="+mn-cs"/>
              </a:rPr>
              <a:t> </a:t>
            </a:r>
            <a:endParaRPr lang="en-US" sz="1200" kern="1200">
              <a:solidFill>
                <a:schemeClr val="tx1"/>
              </a:solidFill>
              <a:effectLst/>
              <a:latin typeface="+mn-lt"/>
              <a:ea typeface="Calibri" panose="020F0502020204030204"/>
              <a:cs typeface="Calibri" panose="020F0502020204030204"/>
            </a:endParaRPr>
          </a:p>
          <a:p>
            <a:r>
              <a:rPr lang="en-US" sz="1200" kern="1200">
                <a:solidFill>
                  <a:schemeClr val="tx1"/>
                </a:solidFill>
                <a:effectLst/>
                <a:latin typeface="+mn-lt"/>
                <a:ea typeface="+mn-ea"/>
                <a:cs typeface="+mn-cs"/>
              </a:rPr>
              <a:t>But there are things everyone can do that might help lower their risk of colorectal cancer.</a:t>
            </a:r>
            <a:endParaRPr lang="en-US" sz="1200" kern="1200">
              <a:solidFill>
                <a:schemeClr val="tx1"/>
              </a:solidFill>
              <a:effectLst/>
              <a:latin typeface="+mn-lt"/>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EBC877D4-C115-4B9D-B6EE-99781311D293}" type="slidenum">
              <a:rPr lang="en-US" smtClean="0"/>
              <a:t>14</a:t>
            </a:fld>
            <a:endParaRPr lang="en-US"/>
          </a:p>
        </p:txBody>
      </p:sp>
    </p:spTree>
    <p:extLst>
      <p:ext uri="{BB962C8B-B14F-4D97-AF65-F5344CB8AC3E}">
        <p14:creationId xmlns:p14="http://schemas.microsoft.com/office/powerpoint/2010/main" val="1365148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Speaker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eaLnBrk="1" hangingPunct="1">
              <a:lnSpc>
                <a:spcPct val="80000"/>
              </a:lnSpc>
              <a:spcBef>
                <a:spcPct val="0"/>
              </a:spcBef>
            </a:pPr>
            <a:r>
              <a:rPr lang="en-US" altLang="en-US" b="1"/>
              <a:t>Bullet 1:</a:t>
            </a:r>
            <a:endParaRPr lang="en-US" altLang="en-US" b="1">
              <a:ea typeface="Calibri"/>
              <a:cs typeface="Calibri"/>
            </a:endParaRPr>
          </a:p>
          <a:p>
            <a:pPr>
              <a:lnSpc>
                <a:spcPct val="80000"/>
              </a:lnSpc>
              <a:spcBef>
                <a:spcPct val="0"/>
              </a:spcBef>
            </a:pPr>
            <a:r>
              <a:rPr lang="en-US" altLang="en-US"/>
              <a:t>Carrying excess weight increases the risk of colorectal cancer in both men and women. People should talk to their doctor about what a healthy weight would be for them. </a:t>
            </a:r>
          </a:p>
          <a:p>
            <a:pPr>
              <a:lnSpc>
                <a:spcPct val="80000"/>
              </a:lnSpc>
              <a:spcBef>
                <a:spcPct val="0"/>
              </a:spcBef>
            </a:pPr>
            <a:r>
              <a:rPr lang="en-US" altLang="en-US"/>
              <a:t> </a:t>
            </a:r>
            <a:endParaRPr lang="en-US" altLang="en-US">
              <a:ea typeface="Calibri"/>
              <a:cs typeface="Calibri"/>
            </a:endParaRPr>
          </a:p>
          <a:p>
            <a:pPr eaLnBrk="1" hangingPunct="1">
              <a:lnSpc>
                <a:spcPct val="80000"/>
              </a:lnSpc>
              <a:spcBef>
                <a:spcPct val="0"/>
              </a:spcBef>
            </a:pPr>
            <a:r>
              <a:rPr lang="en-US" altLang="en-US" b="1"/>
              <a:t>Bullet 2:</a:t>
            </a:r>
            <a:endParaRPr lang="en-US" altLang="en-US" b="1">
              <a:ea typeface="Calibri"/>
              <a:cs typeface="Calibri"/>
            </a:endParaRPr>
          </a:p>
          <a:p>
            <a:pPr eaLnBrk="1" hangingPunct="1">
              <a:lnSpc>
                <a:spcPct val="80000"/>
              </a:lnSpc>
              <a:spcBef>
                <a:spcPct val="0"/>
              </a:spcBef>
            </a:pPr>
            <a:r>
              <a:rPr lang="en-US" altLang="en-US"/>
              <a:t>Being more active lowers your risk of colorectal cancer and polyps.</a:t>
            </a:r>
            <a:endParaRPr lang="en-US" altLang="en-US">
              <a:ea typeface="Calibri"/>
              <a:cs typeface="Calibri"/>
            </a:endParaRPr>
          </a:p>
          <a:p>
            <a:pPr eaLnBrk="1" hangingPunct="1">
              <a:lnSpc>
                <a:spcPct val="80000"/>
              </a:lnSpc>
              <a:spcBef>
                <a:spcPct val="0"/>
              </a:spcBef>
            </a:pPr>
            <a:endParaRPr lang="en-US" altLang="en-US">
              <a:ea typeface="Calibri"/>
              <a:cs typeface="Calibri"/>
            </a:endParaRPr>
          </a:p>
          <a:p>
            <a:pPr>
              <a:lnSpc>
                <a:spcPct val="80000"/>
              </a:lnSpc>
              <a:spcBef>
                <a:spcPct val="0"/>
              </a:spcBef>
              <a:defRPr/>
            </a:pPr>
            <a:r>
              <a:rPr lang="en-US" sz="1200" kern="1200">
                <a:solidFill>
                  <a:schemeClr val="tx1"/>
                </a:solidFill>
                <a:latin typeface="+mn-lt"/>
                <a:ea typeface="+mn-ea"/>
                <a:cs typeface="+mn-cs"/>
              </a:rPr>
              <a:t>The American Cancer Society recommends that adults get 150-300 minutes of moderate-intensity physical activity per week, or 75-150 minutes of vigorous-intensity physical activity, or an equivalent combination; getting to or going over the upper limit of 300 minutes in even better.</a:t>
            </a:r>
            <a:endParaRPr lang="en-US">
              <a:ea typeface="Calibri"/>
              <a:cs typeface="Calibri"/>
            </a:endParaRPr>
          </a:p>
          <a:p>
            <a:pPr marL="171450" indent="-171450" eaLnBrk="1" hangingPunct="1">
              <a:buFont typeface="Arial" panose="020B0604020202020204" pitchFamily="34" charset="0"/>
              <a:buChar char="•"/>
            </a:pP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EBC877D4-C115-4B9D-B6EE-99781311D293}" type="slidenum">
              <a:rPr lang="en-US" smtClean="0"/>
              <a:t>15</a:t>
            </a:fld>
            <a:endParaRPr lang="en-US"/>
          </a:p>
        </p:txBody>
      </p:sp>
    </p:spTree>
    <p:extLst>
      <p:ext uri="{BB962C8B-B14F-4D97-AF65-F5344CB8AC3E}">
        <p14:creationId xmlns:p14="http://schemas.microsoft.com/office/powerpoint/2010/main" val="2718663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effectLst/>
                <a:latin typeface="Segoe UI"/>
                <a:cs typeface="Segoe UI"/>
              </a:rPr>
              <a:t>Speaker Notes</a:t>
            </a:r>
            <a:br>
              <a:rPr lang="en-US" sz="1200" b="1">
                <a:effectLst/>
                <a:latin typeface="Segoe UI" panose="020B0502040204020203" pitchFamily="34" charset="0"/>
                <a:cs typeface="Segoe UI"/>
              </a:rPr>
            </a:br>
            <a:endParaRPr lang="en-US" sz="1200" b="1">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Segoe UI"/>
                <a:cs typeface="Segoe UI"/>
              </a:rPr>
              <a:t>Moderate-intensity activities are those that require effort equivalent to that of a brisk walk. Examples include walking, dancing, leisurely bicycling, ice and roller skating, volleyball, golfing, softball, baseball, downhill skiing, mowing the lawn, general yardwork, and walking and lifting as part of a job. ​</a:t>
            </a:r>
            <a:br>
              <a:rPr lang="en-US" sz="1200">
                <a:effectLst/>
                <a:latin typeface="Segoe UI" panose="020B0502040204020203" pitchFamily="34" charset="0"/>
                <a:cs typeface="Segoe UI"/>
              </a:rPr>
            </a:br>
            <a:r>
              <a:rPr lang="en-US" sz="1200">
                <a:effectLst/>
                <a:latin typeface="Segoe UI"/>
                <a:cs typeface="Segoe UI"/>
              </a:rPr>
              <a:t>​</a:t>
            </a:r>
            <a:br>
              <a:rPr lang="en-US" sz="1200">
                <a:effectLst/>
                <a:latin typeface="Segoe UI" panose="020B0502040204020203" pitchFamily="34" charset="0"/>
                <a:cs typeface="Segoe UI"/>
              </a:rPr>
            </a:br>
            <a:r>
              <a:rPr lang="en-US" sz="1200">
                <a:effectLst/>
                <a:latin typeface="Segoe UI"/>
                <a:cs typeface="Segoe UI"/>
              </a:rPr>
              <a:t>Vigorous-intensity activities generally engage large muscle groups and cause a noticeable increase in heart rate, breathing depth and frequency, and sweating. Examples include jogging or running, fast bicycling, circuit, weight training, aerobic dance, martial arts, jumping rope, swimming, soccer, basketball, lacrosse, cross-country skiing, digging, carrying and hauling, carpentry, and heavy manual labor.​</a:t>
            </a:r>
            <a:br>
              <a:rPr lang="en-US" sz="1200">
                <a:effectLst/>
                <a:latin typeface="Segoe UI" panose="020B0502040204020203" pitchFamily="34" charset="0"/>
                <a:cs typeface="Segoe UI"/>
              </a:rPr>
            </a:br>
            <a:r>
              <a:rPr lang="en-US" sz="1200">
                <a:effectLst/>
                <a:latin typeface="Segoe UI"/>
                <a:cs typeface="Segoe UI"/>
              </a:rPr>
              <a:t>​</a:t>
            </a:r>
            <a:br>
              <a:rPr lang="en-US" sz="1200">
                <a:effectLst/>
                <a:latin typeface="Segoe UI" panose="020B0502040204020203" pitchFamily="34" charset="0"/>
                <a:cs typeface="Segoe UI"/>
              </a:rPr>
            </a:br>
            <a:r>
              <a:rPr lang="en-US" sz="1200">
                <a:effectLst/>
                <a:latin typeface="Segoe UI"/>
                <a:cs typeface="Segoe UI"/>
              </a:rPr>
              <a:t>Limit sedentary behavior such as sitting, lying down, and watching television and other forms of screen-based entertainment.​</a:t>
            </a:r>
          </a:p>
          <a:p>
            <a:endParaRPr lang="en-US"/>
          </a:p>
        </p:txBody>
      </p:sp>
      <p:sp>
        <p:nvSpPr>
          <p:cNvPr id="4" name="Slide Number Placeholder 3"/>
          <p:cNvSpPr>
            <a:spLocks noGrp="1"/>
          </p:cNvSpPr>
          <p:nvPr>
            <p:ph type="sldNum" sz="quarter" idx="5"/>
          </p:nvPr>
        </p:nvSpPr>
        <p:spPr/>
        <p:txBody>
          <a:bodyPr/>
          <a:lstStyle/>
          <a:p>
            <a:fld id="{EBC877D4-C115-4B9D-B6EE-99781311D293}" type="slidenum">
              <a:rPr lang="en-US" smtClean="0"/>
              <a:t>16</a:t>
            </a:fld>
            <a:endParaRPr lang="en-US"/>
          </a:p>
        </p:txBody>
      </p:sp>
    </p:spTree>
    <p:extLst>
      <p:ext uri="{BB962C8B-B14F-4D97-AF65-F5344CB8AC3E}">
        <p14:creationId xmlns:p14="http://schemas.microsoft.com/office/powerpoint/2010/main" val="94858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Speaker Notes</a:t>
            </a:r>
          </a:p>
          <a:p>
            <a:endParaRPr lang="en-US" sz="1200" b="1" kern="1200">
              <a:solidFill>
                <a:schemeClr val="tx1"/>
              </a:solidFill>
              <a:effectLst/>
              <a:latin typeface="+mn-lt"/>
              <a:ea typeface="+mn-ea"/>
              <a:cs typeface="+mn-cs"/>
            </a:endParaRPr>
          </a:p>
          <a:p>
            <a:pPr eaLnBrk="1" hangingPunct="1">
              <a:lnSpc>
                <a:spcPct val="80000"/>
              </a:lnSpc>
              <a:spcBef>
                <a:spcPct val="0"/>
              </a:spcBef>
            </a:pPr>
            <a:r>
              <a:rPr lang="en-US" altLang="en-US" b="1"/>
              <a:t>Follow a healthy eating pattern:</a:t>
            </a:r>
          </a:p>
          <a:p>
            <a:pPr algn="l"/>
            <a:r>
              <a:rPr lang="en-US" b="0" i="0">
                <a:solidFill>
                  <a:srgbClr val="1A1A1A"/>
                </a:solidFill>
                <a:effectLst/>
                <a:latin typeface="Source Sans Pro" panose="020B0503030403020204" pitchFamily="34" charset="0"/>
              </a:rPr>
              <a:t>Eating lots of fruits and vegetables can help reduce your cancer risk. These foods contain important vitamins, minerals, phytochemicals, and antioxidants and they’re usually low in calories. In general, those with the most color – dark green, red, yellow, and orange – have the most nutrients.</a:t>
            </a:r>
          </a:p>
          <a:p>
            <a:pPr algn="l"/>
            <a:endParaRPr lang="en-US" b="0" i="0">
              <a:solidFill>
                <a:srgbClr val="1A1A1A"/>
              </a:solidFill>
              <a:effectLst/>
              <a:latin typeface="Source Sans Pro" panose="020B0503030403020204" pitchFamily="34" charset="0"/>
            </a:endParaRPr>
          </a:p>
          <a:p>
            <a:pPr algn="l"/>
            <a:r>
              <a:rPr lang="en-US" b="0" i="0">
                <a:solidFill>
                  <a:srgbClr val="1A1A1A"/>
                </a:solidFill>
                <a:effectLst/>
                <a:latin typeface="Source Sans Pro" panose="020B0503030403020204" pitchFamily="34" charset="0"/>
              </a:rPr>
              <a:t>Think about how you can add more vegetables, fruits, and whole grains to your day while you watch your intake of refined carbohydrate and sugar.</a:t>
            </a:r>
          </a:p>
          <a:p>
            <a:pPr eaLnBrk="1" hangingPunct="1">
              <a:lnSpc>
                <a:spcPct val="80000"/>
              </a:lnSpc>
              <a:spcBef>
                <a:spcPct val="0"/>
              </a:spcBef>
            </a:pPr>
            <a:endParaRPr lang="en-US" altLang="en-US"/>
          </a:p>
          <a:p>
            <a:pPr eaLnBrk="1" hangingPunct="1">
              <a:lnSpc>
                <a:spcPct val="80000"/>
              </a:lnSpc>
              <a:spcBef>
                <a:spcPct val="0"/>
              </a:spcBef>
            </a:pPr>
            <a:r>
              <a:rPr lang="en-US" altLang="en-US" b="1"/>
              <a:t>Limiting the intake of certain foods:</a:t>
            </a:r>
          </a:p>
          <a:p>
            <a:pPr marL="0" marR="0" lvl="0" indent="0" algn="l" defTabSz="914400" rtl="0" eaLnBrk="1" fontAlgn="auto" latinLnBrk="0" hangingPunct="1">
              <a:lnSpc>
                <a:spcPct val="80000"/>
              </a:lnSpc>
              <a:spcBef>
                <a:spcPct val="0"/>
              </a:spcBef>
              <a:spcAft>
                <a:spcPts val="0"/>
              </a:spcAft>
              <a:buClrTx/>
              <a:buSzTx/>
              <a:buFontTx/>
              <a:buNone/>
              <a:tabLst/>
              <a:defRPr/>
            </a:pPr>
            <a:endParaRPr lang="en-US" b="0" i="0">
              <a:solidFill>
                <a:srgbClr val="1A1A1A"/>
              </a:solidFill>
              <a:effectLst/>
              <a:latin typeface="Source Sans Pro" panose="020B0503030403020204" pitchFamily="34" charset="0"/>
            </a:endParaRPr>
          </a:p>
          <a:p>
            <a:pPr eaLnBrk="1" hangingPunct="1">
              <a:lnSpc>
                <a:spcPct val="80000"/>
              </a:lnSpc>
              <a:spcBef>
                <a:spcPct val="0"/>
              </a:spcBef>
            </a:pPr>
            <a:r>
              <a:rPr lang="en-US" altLang="en-US"/>
              <a:t>Many studies have found a link between red meats and increased colorectal cancer risk.</a:t>
            </a:r>
          </a:p>
          <a:p>
            <a:pPr eaLnBrk="1" hangingPunct="1">
              <a:lnSpc>
                <a:spcPct val="80000"/>
              </a:lnSpc>
              <a:spcBef>
                <a:spcPct val="0"/>
              </a:spcBef>
            </a:pPr>
            <a:r>
              <a:rPr lang="en-US" altLang="en-US"/>
              <a:t>Examples of red meats: beef, pork, and lamb</a:t>
            </a:r>
          </a:p>
          <a:p>
            <a:pPr eaLnBrk="1" hangingPunct="1">
              <a:lnSpc>
                <a:spcPct val="80000"/>
              </a:lnSpc>
              <a:spcBef>
                <a:spcPct val="0"/>
              </a:spcBef>
            </a:pPr>
            <a:r>
              <a:rPr lang="en-US" altLang="en-US"/>
              <a:t>Examples of processed meats: bacon, sausage, luncheon meats, and hot dogs</a:t>
            </a:r>
          </a:p>
          <a:p>
            <a:pPr marL="0" marR="0" lvl="0" indent="0" algn="l" defTabSz="914400" rtl="0" eaLnBrk="1" fontAlgn="auto" latinLnBrk="0" hangingPunct="1">
              <a:lnSpc>
                <a:spcPct val="80000"/>
              </a:lnSpc>
              <a:spcBef>
                <a:spcPct val="0"/>
              </a:spcBef>
              <a:spcAft>
                <a:spcPts val="0"/>
              </a:spcAft>
              <a:buClrTx/>
              <a:buSzTx/>
              <a:buFontTx/>
              <a:buNone/>
              <a:tabLst/>
              <a:defRPr/>
            </a:pPr>
            <a:endParaRPr lang="en-US" b="0" i="0">
              <a:solidFill>
                <a:srgbClr val="1A1A1A"/>
              </a:solidFill>
              <a:effectLst/>
              <a:latin typeface="Source Sans Pro" panose="020B0503030403020204" pitchFamily="34" charset="0"/>
            </a:endParaRPr>
          </a:p>
          <a:p>
            <a:pPr marL="0" marR="0" lvl="0" indent="0" algn="l" defTabSz="914400" rtl="0" eaLnBrk="1" fontAlgn="auto" latinLnBrk="0" hangingPunct="1">
              <a:lnSpc>
                <a:spcPct val="80000"/>
              </a:lnSpc>
              <a:spcBef>
                <a:spcPct val="0"/>
              </a:spcBef>
              <a:spcAft>
                <a:spcPts val="0"/>
              </a:spcAft>
              <a:buClrTx/>
              <a:buSzTx/>
              <a:buFontTx/>
              <a:buNone/>
              <a:tabLst/>
              <a:defRPr/>
            </a:pPr>
            <a:r>
              <a:rPr lang="en-US" b="0" i="0">
                <a:solidFill>
                  <a:srgbClr val="1A1A1A"/>
                </a:solidFill>
                <a:effectLst/>
                <a:latin typeface="Source Sans Pro" panose="020B0503030403020204" pitchFamily="34" charset="0"/>
              </a:rPr>
              <a:t>Limit or avoid processed and red meat consumption. Instead, choose lean protein sources like poultry, fish, beans, or tofu. If you choose to eat red meat, choose lean cuts. Look for the words “loin” or “round” in the name. Trim meat of visible fat before cooking.</a:t>
            </a:r>
          </a:p>
          <a:p>
            <a:pPr eaLnBrk="1" hangingPunct="1">
              <a:lnSpc>
                <a:spcPct val="80000"/>
              </a:lnSpc>
              <a:spcBef>
                <a:spcPct val="0"/>
              </a:spcBef>
            </a:pPr>
            <a:endParaRPr lang="en-US" altLang="en-US"/>
          </a:p>
          <a:p>
            <a:pPr eaLnBrk="1" hangingPunct="1">
              <a:lnSpc>
                <a:spcPct val="80000"/>
              </a:lnSpc>
              <a:spcBef>
                <a:spcPct val="0"/>
              </a:spcBef>
            </a:pPr>
            <a:r>
              <a:rPr lang="en-US" altLang="en-US"/>
              <a:t>It’s also important to limit sugar-sweetened beverages and find ways to integrate whole grains rather than highly processed or refined grain products.</a:t>
            </a:r>
          </a:p>
          <a:p>
            <a:pPr eaLnBrk="1" hangingPunct="1">
              <a:lnSpc>
                <a:spcPct val="80000"/>
              </a:lnSpc>
              <a:spcBef>
                <a:spcPct val="0"/>
              </a:spcBef>
            </a:pPr>
            <a:r>
              <a:rPr lang="en-US" altLang="en-US"/>
              <a:t> </a:t>
            </a:r>
          </a:p>
          <a:p>
            <a:pPr eaLnBrk="1" hangingPunct="1">
              <a:lnSpc>
                <a:spcPct val="80000"/>
              </a:lnSpc>
              <a:spcBef>
                <a:spcPct val="0"/>
              </a:spcBef>
            </a:pPr>
            <a:r>
              <a:rPr lang="en-US" altLang="en-US" b="1"/>
              <a:t>Alcohol: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It's best not to drink alcohol. </a:t>
            </a:r>
            <a:r>
              <a:rPr lang="en-US" altLang="en-US" sz="1200">
                <a:ea typeface="ＭＳ Ｐゴシック" panose="020B0600070205080204" pitchFamily="34" charset="-128"/>
              </a:rPr>
              <a:t>Drinking any amount of alcohol increases your risk of colorectal cancer</a:t>
            </a:r>
          </a:p>
          <a:p>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People who do choose to drink alcohol should limit their consumption to 1 drink per day for women and 2 drinks per day for men.</a:t>
            </a:r>
          </a:p>
          <a:p>
            <a:endParaRPr lang="en-US" sz="1200" kern="1200">
              <a:solidFill>
                <a:schemeClr val="tx1"/>
              </a:solidFill>
              <a:latin typeface="+mn-lt"/>
              <a:ea typeface="+mn-ea"/>
              <a:cs typeface="+mn-cs"/>
            </a:endParaRPr>
          </a:p>
          <a:p>
            <a:r>
              <a:rPr lang="en-US" sz="1200" b="1" kern="1200">
                <a:solidFill>
                  <a:schemeClr val="tx1"/>
                </a:solidFill>
                <a:latin typeface="+mn-lt"/>
                <a:ea typeface="+mn-ea"/>
                <a:cs typeface="+mn-cs"/>
              </a:rPr>
              <a:t>If asked:  </a:t>
            </a:r>
            <a:r>
              <a:rPr lang="en-US" sz="1200" b="0" kern="1200">
                <a:solidFill>
                  <a:schemeClr val="tx1"/>
                </a:solidFill>
                <a:latin typeface="+mn-lt"/>
                <a:ea typeface="+mn-ea"/>
                <a:cs typeface="+mn-cs"/>
              </a:rPr>
              <a:t>In the United States, a standard drink is equal to</a:t>
            </a:r>
          </a:p>
          <a:p>
            <a:r>
              <a:rPr lang="en-US" sz="1200" b="0" kern="1200">
                <a:solidFill>
                  <a:schemeClr val="tx1"/>
                </a:solidFill>
                <a:latin typeface="+mn-lt"/>
                <a:ea typeface="+mn-ea"/>
                <a:cs typeface="+mn-cs"/>
              </a:rPr>
              <a:t>--12 ounces of beer</a:t>
            </a:r>
          </a:p>
          <a:p>
            <a:r>
              <a:rPr lang="en-US" sz="1200" b="0" kern="1200">
                <a:solidFill>
                  <a:schemeClr val="tx1"/>
                </a:solidFill>
                <a:latin typeface="+mn-lt"/>
                <a:ea typeface="+mn-ea"/>
                <a:cs typeface="+mn-cs"/>
              </a:rPr>
              <a:t>--8 ounces of malt liquor</a:t>
            </a:r>
          </a:p>
          <a:p>
            <a:r>
              <a:rPr lang="en-US" sz="1200" b="0" kern="1200">
                <a:solidFill>
                  <a:schemeClr val="tx1"/>
                </a:solidFill>
                <a:latin typeface="+mn-lt"/>
                <a:ea typeface="+mn-ea"/>
                <a:cs typeface="+mn-cs"/>
              </a:rPr>
              <a:t>--5 ounces of wine</a:t>
            </a:r>
          </a:p>
          <a:p>
            <a:r>
              <a:rPr lang="en-US" sz="1200" b="0" kern="1200">
                <a:solidFill>
                  <a:schemeClr val="tx1"/>
                </a:solidFill>
                <a:latin typeface="+mn-lt"/>
                <a:ea typeface="+mn-ea"/>
                <a:cs typeface="+mn-cs"/>
              </a:rPr>
              <a:t>--1.5 ounces or a “shot” of 80-proof distilled spirits or liquor (such as gin, rum, vodka, or whiskey)</a:t>
            </a:r>
          </a:p>
          <a:p>
            <a:r>
              <a:rPr lang="en-US" sz="1200" b="0" kern="1200">
                <a:solidFill>
                  <a:schemeClr val="tx1"/>
                </a:solidFill>
                <a:latin typeface="+mn-lt"/>
                <a:ea typeface="+mn-ea"/>
                <a:cs typeface="+mn-cs"/>
              </a:rPr>
              <a:t>[From the Centers for Disease Control and Prevention, website: www.cdc.gov/alcohol/faqs.htm#standDrink]</a:t>
            </a:r>
          </a:p>
          <a:p>
            <a:pPr eaLnBrk="1" hangingPunct="1">
              <a:lnSpc>
                <a:spcPct val="80000"/>
              </a:lnSpc>
              <a:spcBef>
                <a:spcPct val="0"/>
              </a:spcBef>
            </a:pPr>
            <a:r>
              <a:rPr lang="en-US" altLang="en-US"/>
              <a:t> </a:t>
            </a:r>
            <a:endParaRPr lang="en-US"/>
          </a:p>
        </p:txBody>
      </p:sp>
      <p:sp>
        <p:nvSpPr>
          <p:cNvPr id="4" name="Slide Number Placeholder 3"/>
          <p:cNvSpPr>
            <a:spLocks noGrp="1"/>
          </p:cNvSpPr>
          <p:nvPr>
            <p:ph type="sldNum" sz="quarter" idx="5"/>
          </p:nvPr>
        </p:nvSpPr>
        <p:spPr/>
        <p:txBody>
          <a:bodyPr/>
          <a:lstStyle/>
          <a:p>
            <a:fld id="{EBC877D4-C115-4B9D-B6EE-99781311D293}" type="slidenum">
              <a:rPr lang="en-US" smtClean="0"/>
              <a:t>17</a:t>
            </a:fld>
            <a:endParaRPr lang="en-US"/>
          </a:p>
        </p:txBody>
      </p:sp>
    </p:spTree>
    <p:extLst>
      <p:ext uri="{BB962C8B-B14F-4D97-AF65-F5344CB8AC3E}">
        <p14:creationId xmlns:p14="http://schemas.microsoft.com/office/powerpoint/2010/main" val="980361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endParaRPr lang="en-US"/>
          </a:p>
          <a:p>
            <a:endParaRPr lang="en-US">
              <a:ea typeface="Calibri"/>
              <a:cs typeface="Calibri"/>
            </a:endParaRPr>
          </a:p>
          <a:p>
            <a:r>
              <a:rPr lang="en-US">
                <a:ea typeface="Calibri"/>
                <a:cs typeface="Calibri"/>
              </a:rPr>
              <a:t>Now that we know what can put people at risk for colorectal cancer, let's see what signs and symptoms many of them experience.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EBC877D4-C115-4B9D-B6EE-99781311D293}" type="slidenum">
              <a:rPr lang="en-US" smtClean="0"/>
              <a:t>18</a:t>
            </a:fld>
            <a:endParaRPr lang="en-US"/>
          </a:p>
        </p:txBody>
      </p:sp>
    </p:spTree>
    <p:extLst>
      <p:ext uri="{BB962C8B-B14F-4D97-AF65-F5344CB8AC3E}">
        <p14:creationId xmlns:p14="http://schemas.microsoft.com/office/powerpoint/2010/main" val="3594594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US" altLang="en-US" b="1"/>
              <a:t>Speaker Notes</a:t>
            </a:r>
            <a:br>
              <a:rPr lang="en-US" altLang="en-US" b="1"/>
            </a:br>
            <a:endParaRPr lang="en-US" altLang="en-US" b="1"/>
          </a:p>
          <a:p>
            <a:pPr eaLnBrk="1" hangingPunct="1">
              <a:lnSpc>
                <a:spcPct val="80000"/>
              </a:lnSpc>
              <a:spcBef>
                <a:spcPct val="0"/>
              </a:spcBef>
            </a:pPr>
            <a:r>
              <a:rPr lang="en-US" altLang="en-US"/>
              <a:t>Colorectal cancer might not cause symptoms right away, but if it does, it may cause one of these symptoms</a:t>
            </a:r>
          </a:p>
          <a:p>
            <a:pPr eaLnBrk="1" hangingPunct="1">
              <a:lnSpc>
                <a:spcPct val="80000"/>
              </a:lnSpc>
              <a:spcBef>
                <a:spcPct val="0"/>
              </a:spcBef>
            </a:pPr>
            <a:endParaRPr lang="en-US" altLang="en-US"/>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a:latin typeface="Poppins" pitchFamily="2" charset="77"/>
                <a:cs typeface="Poppins" pitchFamily="2" charset="77"/>
              </a:rPr>
              <a:t>Change in bowel habits that lasts more than a few days. These may </a:t>
            </a:r>
            <a:r>
              <a:rPr lang="en-US" altLang="en-US"/>
              <a:t>include diarrhea, constipation, or narrowing of the stool.</a:t>
            </a:r>
          </a:p>
          <a:p>
            <a:pPr marL="0" indent="0">
              <a:spcAft>
                <a:spcPts val="600"/>
              </a:spcAft>
              <a:buFont typeface="Arial" panose="020B0604020202020204" pitchFamily="34" charset="0"/>
              <a:buNone/>
            </a:pPr>
            <a:endParaRPr lang="en-US" sz="1200">
              <a:latin typeface="Poppins" pitchFamily="2" charset="77"/>
              <a:cs typeface="Poppins" pitchFamily="2" charset="77"/>
            </a:endParaRPr>
          </a:p>
          <a:p>
            <a:pPr marL="171450" indent="-171450">
              <a:spcAft>
                <a:spcPts val="600"/>
              </a:spcAft>
              <a:buFont typeface="Arial" panose="020B0604020202020204" pitchFamily="34" charset="0"/>
              <a:buChar char="•"/>
            </a:pPr>
            <a:r>
              <a:rPr lang="en-US" sz="1200">
                <a:latin typeface="Poppins" pitchFamily="2" charset="77"/>
                <a:cs typeface="Poppins" pitchFamily="2" charset="77"/>
              </a:rPr>
              <a:t>Feeling that you need to have a bowel movement that doesn’t go away after having one</a:t>
            </a:r>
          </a:p>
          <a:p>
            <a:pPr marL="171450" indent="-171450">
              <a:spcAft>
                <a:spcPts val="600"/>
              </a:spcAft>
              <a:buFont typeface="Arial" panose="020B0604020202020204" pitchFamily="34" charset="0"/>
              <a:buChar char="•"/>
            </a:pPr>
            <a:endParaRPr lang="en-US" sz="1200">
              <a:latin typeface="Poppins" pitchFamily="2" charset="77"/>
              <a:cs typeface="Poppins" pitchFamily="2" charset="77"/>
            </a:endParaRPr>
          </a:p>
          <a:p>
            <a:pPr marL="171450" indent="-171450">
              <a:spcAft>
                <a:spcPts val="600"/>
              </a:spcAft>
              <a:buFont typeface="Arial" panose="020B0604020202020204" pitchFamily="34" charset="0"/>
              <a:buChar char="•"/>
            </a:pPr>
            <a:r>
              <a:rPr lang="en-US" sz="1200">
                <a:latin typeface="Poppins" pitchFamily="2" charset="77"/>
                <a:cs typeface="Poppins" pitchFamily="2" charset="77"/>
              </a:rPr>
              <a:t>Rectal bleeding with bright red blood</a:t>
            </a:r>
          </a:p>
          <a:p>
            <a:pPr marL="171450" indent="-171450">
              <a:spcAft>
                <a:spcPts val="600"/>
              </a:spcAft>
              <a:buFont typeface="Arial" panose="020B0604020202020204" pitchFamily="34" charset="0"/>
              <a:buChar char="•"/>
            </a:pPr>
            <a:endParaRPr lang="en-US" sz="1200">
              <a:latin typeface="Poppins" pitchFamily="2" charset="77"/>
              <a:cs typeface="Poppins" pitchFamily="2" charset="77"/>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a:latin typeface="Poppins" pitchFamily="2" charset="77"/>
                <a:cs typeface="Poppins" pitchFamily="2" charset="77"/>
              </a:rPr>
              <a:t>Blood in the stool. This </a:t>
            </a:r>
            <a:r>
              <a:rPr lang="en-US" altLang="en-US"/>
              <a:t>can make the stool look dark brown or black</a:t>
            </a:r>
            <a:endParaRPr lang="en-US" sz="1200">
              <a:latin typeface="Poppins" pitchFamily="2" charset="77"/>
              <a:cs typeface="Poppins" pitchFamily="2" charset="77"/>
            </a:endParaRPr>
          </a:p>
          <a:p>
            <a:pPr marL="171450" indent="-171450">
              <a:spcAft>
                <a:spcPts val="600"/>
              </a:spcAft>
              <a:buFont typeface="Arial" panose="020B0604020202020204" pitchFamily="34" charset="0"/>
              <a:buChar char="•"/>
            </a:pPr>
            <a:endParaRPr lang="en-US" sz="1200">
              <a:latin typeface="Poppins" pitchFamily="2" charset="77"/>
              <a:cs typeface="Poppins" pitchFamily="2" charset="77"/>
            </a:endParaRPr>
          </a:p>
          <a:p>
            <a:pPr marL="171450" indent="-171450">
              <a:spcAft>
                <a:spcPts val="600"/>
              </a:spcAft>
              <a:buFont typeface="Arial" panose="020B0604020202020204" pitchFamily="34" charset="0"/>
              <a:buChar char="•"/>
            </a:pPr>
            <a:r>
              <a:rPr lang="en-US" sz="1200">
                <a:latin typeface="Poppins" pitchFamily="2" charset="77"/>
                <a:cs typeface="Poppins" pitchFamily="2" charset="77"/>
              </a:rPr>
              <a:t>Cramping or abdominal (belly) pain</a:t>
            </a:r>
          </a:p>
          <a:p>
            <a:pPr marL="171450" indent="-171450">
              <a:spcAft>
                <a:spcPts val="600"/>
              </a:spcAft>
              <a:buFont typeface="Arial" panose="020B0604020202020204" pitchFamily="34" charset="0"/>
              <a:buChar char="•"/>
            </a:pPr>
            <a:endParaRPr lang="en-US" sz="1200">
              <a:latin typeface="Poppins" pitchFamily="2" charset="77"/>
              <a:cs typeface="Poppins" pitchFamily="2" charset="77"/>
            </a:endParaRPr>
          </a:p>
          <a:p>
            <a:pPr marL="171450" indent="-171450">
              <a:spcAft>
                <a:spcPts val="600"/>
              </a:spcAft>
              <a:buFont typeface="Arial" panose="020B0604020202020204" pitchFamily="34" charset="0"/>
              <a:buChar char="•"/>
            </a:pPr>
            <a:r>
              <a:rPr lang="en-US" sz="1200">
                <a:latin typeface="Poppins" pitchFamily="2" charset="77"/>
                <a:cs typeface="Poppins" pitchFamily="2" charset="77"/>
              </a:rPr>
              <a:t>Weakness and fatigue</a:t>
            </a:r>
          </a:p>
          <a:p>
            <a:pPr marL="171450" indent="-171450">
              <a:spcAft>
                <a:spcPts val="600"/>
              </a:spcAft>
              <a:buFont typeface="Arial" panose="020B0604020202020204" pitchFamily="34" charset="0"/>
              <a:buChar char="•"/>
            </a:pPr>
            <a:endParaRPr lang="en-US" sz="1200">
              <a:latin typeface="Poppins" pitchFamily="2" charset="77"/>
              <a:cs typeface="Poppins" pitchFamily="2" charset="77"/>
            </a:endParaRPr>
          </a:p>
          <a:p>
            <a:pPr marL="171450" indent="-171450">
              <a:spcAft>
                <a:spcPts val="600"/>
              </a:spcAft>
              <a:buFont typeface="Arial" panose="020B0604020202020204" pitchFamily="34" charset="0"/>
              <a:buChar char="•"/>
            </a:pPr>
            <a:r>
              <a:rPr lang="en-US" sz="1200">
                <a:latin typeface="Poppins" pitchFamily="2" charset="77"/>
                <a:cs typeface="Poppins" pitchFamily="2" charset="77"/>
              </a:rPr>
              <a:t>Unintended weight loss </a:t>
            </a:r>
          </a:p>
          <a:p>
            <a:pPr eaLnBrk="1" hangingPunct="1">
              <a:lnSpc>
                <a:spcPct val="80000"/>
              </a:lnSpc>
              <a:spcBef>
                <a:spcPct val="0"/>
              </a:spcBef>
            </a:pPr>
            <a:endParaRPr lang="en-US" altLang="en-US"/>
          </a:p>
          <a:p>
            <a:pPr eaLnBrk="1" hangingPunct="1">
              <a:lnSpc>
                <a:spcPct val="80000"/>
              </a:lnSpc>
              <a:spcBef>
                <a:spcPct val="0"/>
              </a:spcBef>
            </a:pPr>
            <a:r>
              <a:rPr lang="en-US" altLang="en-US"/>
              <a:t>Many of these symptoms can be caused by conditions other than colorectal cancer. Still, if you have any of these symptoms it’s important to see your doctor right away so the cause can be found and treated, if needed.</a:t>
            </a:r>
          </a:p>
          <a:p>
            <a:endParaRPr lang="en-US"/>
          </a:p>
        </p:txBody>
      </p:sp>
      <p:sp>
        <p:nvSpPr>
          <p:cNvPr id="4" name="Slide Number Placeholder 3"/>
          <p:cNvSpPr>
            <a:spLocks noGrp="1"/>
          </p:cNvSpPr>
          <p:nvPr>
            <p:ph type="sldNum" sz="quarter" idx="5"/>
          </p:nvPr>
        </p:nvSpPr>
        <p:spPr/>
        <p:txBody>
          <a:bodyPr/>
          <a:lstStyle/>
          <a:p>
            <a:fld id="{EBC877D4-C115-4B9D-B6EE-99781311D293}" type="slidenum">
              <a:rPr lang="en-US" smtClean="0"/>
              <a:t>19</a:t>
            </a:fld>
            <a:endParaRPr lang="en-US"/>
          </a:p>
        </p:txBody>
      </p:sp>
    </p:spTree>
    <p:extLst>
      <p:ext uri="{BB962C8B-B14F-4D97-AF65-F5344CB8AC3E}">
        <p14:creationId xmlns:p14="http://schemas.microsoft.com/office/powerpoint/2010/main" val="3139011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solidFill>
                  <a:srgbClr val="1E1E23"/>
                </a:solidFill>
                <a:effectLst/>
                <a:latin typeface="Source Sans Pro"/>
                <a:ea typeface="Source Sans Pro"/>
              </a:rPr>
              <a:t>Speaker Notes</a:t>
            </a:r>
          </a:p>
          <a:p>
            <a:endParaRPr lang="en-US" b="0" i="0">
              <a:solidFill>
                <a:srgbClr val="1E1E23"/>
              </a:solidFill>
              <a:effectLst/>
              <a:latin typeface="Source Sans Pro"/>
              <a:ea typeface="Source Sans Pro"/>
            </a:endParaRPr>
          </a:p>
          <a:p>
            <a:r>
              <a:rPr lang="en-US" b="0" i="0">
                <a:solidFill>
                  <a:srgbClr val="1E1E23"/>
                </a:solidFill>
                <a:effectLst/>
                <a:latin typeface="Source Sans Pro"/>
                <a:ea typeface="Source Sans Pro"/>
              </a:rPr>
              <a:t>In 2025 in the United States, colorectal cancer is the</a:t>
            </a:r>
            <a:r>
              <a:rPr lang="en-US" b="1" i="0">
                <a:solidFill>
                  <a:srgbClr val="1E1E23"/>
                </a:solidFill>
                <a:effectLst/>
                <a:latin typeface="Source Sans Pro"/>
                <a:ea typeface="Source Sans Pro"/>
              </a:rPr>
              <a:t> third </a:t>
            </a:r>
            <a:r>
              <a:rPr lang="en-US" b="0" i="0">
                <a:solidFill>
                  <a:srgbClr val="1E1E23"/>
                </a:solidFill>
                <a:effectLst/>
                <a:latin typeface="Source Sans Pro"/>
                <a:ea typeface="Source Sans Pro"/>
              </a:rPr>
              <a:t>most common cancer diagnosed among men and women</a:t>
            </a:r>
            <a:r>
              <a:rPr lang="en-US">
                <a:solidFill>
                  <a:srgbClr val="1E1E23"/>
                </a:solidFill>
                <a:latin typeface="Source Sans Pro"/>
                <a:ea typeface="Source Sans Pro"/>
              </a:rPr>
              <a:t>, </a:t>
            </a:r>
            <a:r>
              <a:rPr lang="en-US">
                <a:solidFill>
                  <a:srgbClr val="1E1E23"/>
                </a:solidFill>
              </a:rPr>
              <a:t>excluding skin cancers.</a:t>
            </a:r>
            <a:endParaRPr lang="en-US" b="0" i="0">
              <a:solidFill>
                <a:srgbClr val="1E1E23"/>
              </a:solidFill>
              <a:effectLst/>
              <a:ea typeface="Calibri"/>
              <a:cs typeface="Calibri"/>
            </a:endParaRPr>
          </a:p>
          <a:p>
            <a:endParaRPr lang="en-US" sz="1200" b="0" u="sng" kern="1200">
              <a:solidFill>
                <a:schemeClr val="tx1"/>
              </a:solidFill>
              <a:latin typeface="+mn-lt"/>
              <a:ea typeface="+mn-ea"/>
              <a:cs typeface="+mn-cs"/>
            </a:endParaRPr>
          </a:p>
          <a:p>
            <a:r>
              <a:rPr lang="en-US" sz="1800" b="0" i="0" u="none" strike="noStrike" baseline="0">
                <a:solidFill>
                  <a:srgbClr val="000000"/>
                </a:solidFill>
                <a:latin typeface="Source Serif Pro Light"/>
                <a:ea typeface="Source Serif Pro Light"/>
              </a:rPr>
              <a:t>A higher number of cases have been seen in people younger than 55 years old.</a:t>
            </a:r>
          </a:p>
          <a:p>
            <a:endParaRPr lang="en-US" sz="1800" b="0" i="0" u="none" strike="noStrike" baseline="0">
              <a:solidFill>
                <a:srgbClr val="000000"/>
              </a:solidFill>
              <a:latin typeface="Source Serif Pro Light"/>
              <a:ea typeface="Source Serif Pro Light"/>
            </a:endParaRPr>
          </a:p>
          <a:p>
            <a:r>
              <a:rPr lang="en-US" sz="1800" b="0" i="0" u="none" strike="noStrike" baseline="0">
                <a:solidFill>
                  <a:srgbClr val="000000"/>
                </a:solidFill>
                <a:latin typeface="Source Serif Pro Light"/>
                <a:ea typeface="Source Serif Pro Light"/>
              </a:rPr>
              <a:t>Let’s talk about ways to understand your risk for colorectal cancer and steps you can take to prevent and detect it.</a:t>
            </a:r>
            <a:endParaRPr lang="en-US" sz="1800">
              <a:solidFill>
                <a:srgbClr val="0A0A0A"/>
              </a:solidFill>
              <a:latin typeface="Tahoma" panose="020B0604030504040204" pitchFamily="34" charset="0"/>
            </a:endParaRPr>
          </a:p>
          <a:p>
            <a:endParaRPr lang="en-US"/>
          </a:p>
          <a:p>
            <a:r>
              <a:rPr lang="en-US"/>
              <a:t>SOURCE: Facts and Figures 2025</a:t>
            </a:r>
            <a:endParaRPr lang="en-US">
              <a:cs typeface="Calibri"/>
            </a:endParaRPr>
          </a:p>
          <a:p>
            <a:endParaRPr lang="en-US" b="0"/>
          </a:p>
        </p:txBody>
      </p:sp>
      <p:sp>
        <p:nvSpPr>
          <p:cNvPr id="4" name="Slide Number Placeholder 3"/>
          <p:cNvSpPr>
            <a:spLocks noGrp="1"/>
          </p:cNvSpPr>
          <p:nvPr>
            <p:ph type="sldNum" sz="quarter" idx="5"/>
          </p:nvPr>
        </p:nvSpPr>
        <p:spPr/>
        <p:txBody>
          <a:bodyPr/>
          <a:lstStyle/>
          <a:p>
            <a:fld id="{85E35197-6DA9-744D-98ED-310B7A3B435B}" type="slidenum">
              <a:rPr lang="en-US" smtClean="0"/>
              <a:t>2</a:t>
            </a:fld>
            <a:endParaRPr lang="en-US"/>
          </a:p>
        </p:txBody>
      </p:sp>
    </p:spTree>
    <p:extLst>
      <p:ext uri="{BB962C8B-B14F-4D97-AF65-F5344CB8AC3E}">
        <p14:creationId xmlns:p14="http://schemas.microsoft.com/office/powerpoint/2010/main" val="2151240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Speaker Notes</a:t>
            </a:r>
            <a:endParaRPr lang="en-US" sz="1200" kern="1200">
              <a:solidFill>
                <a:schemeClr val="tx1"/>
              </a:solidFill>
              <a:latin typeface="+mn-lt"/>
              <a:ea typeface="+mn-ea"/>
              <a:cs typeface="+mn-cs"/>
            </a:endParaRPr>
          </a:p>
          <a:p>
            <a:pPr>
              <a:defRPr/>
            </a:pPr>
            <a:endParaRPr lang="en-US">
              <a:ea typeface="Calibri"/>
              <a:cs typeface="Calibri"/>
            </a:endParaRPr>
          </a:p>
          <a:p>
            <a:pPr>
              <a:defRPr/>
            </a:pPr>
            <a:r>
              <a:rPr lang="en-US"/>
              <a:t>Let's talk about how to get screened for colorectal cancer to help detect it early.</a:t>
            </a:r>
          </a:p>
          <a:p>
            <a:pPr>
              <a:defRPr/>
            </a:pPr>
            <a:endParaRPr lang="en-US"/>
          </a:p>
          <a:p>
            <a:pPr>
              <a:defRPr/>
            </a:pPr>
            <a:r>
              <a:rPr lang="en-US"/>
              <a:t>Early</a:t>
            </a:r>
            <a:r>
              <a:rPr lang="en-US" sz="1200" kern="1200">
                <a:solidFill>
                  <a:schemeClr val="tx1"/>
                </a:solidFill>
                <a:effectLst/>
                <a:latin typeface="+mn-lt"/>
                <a:ea typeface="+mn-ea"/>
                <a:cs typeface="+mn-cs"/>
              </a:rPr>
              <a:t> detection means finding and diagnosing a disease earlier than if you had waited for symptoms to start.</a:t>
            </a:r>
            <a:r>
              <a:rPr lang="en-US"/>
              <a:t> Let’s discuss the American Cancer Society’s screening recommendations for people at average risk of developing CRC.</a:t>
            </a: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9139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Speaker Notes</a:t>
            </a:r>
            <a:endParaRPr lang="en-US" sz="1200" kern="1200">
              <a:solidFill>
                <a:schemeClr val="tx1"/>
              </a:solidFill>
              <a:latin typeface="+mn-lt"/>
              <a:ea typeface="+mn-ea"/>
              <a:cs typeface="+mn-cs"/>
            </a:endParaRPr>
          </a:p>
          <a:p>
            <a:endParaRPr lang="en-US" altLang="en-US"/>
          </a:p>
          <a:p>
            <a:r>
              <a:rPr lang="en-US" altLang="en-US"/>
              <a:t>First, let’s define what average risk means:</a:t>
            </a:r>
            <a:endParaRPr lang="en-US"/>
          </a:p>
          <a:p>
            <a:endParaRPr lang="en-US" altLang="en-US"/>
          </a:p>
          <a:p>
            <a:r>
              <a:rPr lang="en-US" altLang="en-US"/>
              <a:t>For screening, people high-risk at average risk if they do </a:t>
            </a:r>
            <a:r>
              <a:rPr lang="en-US" altLang="en-US" b="1" u="sng"/>
              <a:t>not</a:t>
            </a:r>
            <a:r>
              <a:rPr lang="en-US" altLang="en-US" u="sng"/>
              <a:t> </a:t>
            </a:r>
            <a:r>
              <a:rPr lang="en-US" altLang="en-US"/>
              <a:t>have:</a:t>
            </a:r>
            <a:endParaRPr lang="en-US" altLang="en-US">
              <a:ea typeface="Calibri"/>
              <a:cs typeface="Calibri"/>
            </a:endParaRPr>
          </a:p>
          <a:p>
            <a:pPr marL="171450" indent="-171450">
              <a:buFont typeface="Arial" panose="020B0604020202020204" pitchFamily="34" charset="0"/>
              <a:buChar char="•"/>
            </a:pPr>
            <a:r>
              <a:rPr lang="en-US" altLang="en-US"/>
              <a:t>A personal history of colorectal cancer or certain types of polyps </a:t>
            </a:r>
          </a:p>
          <a:p>
            <a:pPr marL="171450" indent="-171450">
              <a:buFont typeface="Arial" panose="020B0604020202020204" pitchFamily="34" charset="0"/>
              <a:buChar char="•"/>
            </a:pPr>
            <a:r>
              <a:rPr lang="en-US" altLang="en-US"/>
              <a:t>A family history of colorectal cancer or polyps</a:t>
            </a:r>
            <a:endParaRPr lang="en-US" altLang="en-US">
              <a:ea typeface="Calibri"/>
              <a:cs typeface="Calibri"/>
            </a:endParaRPr>
          </a:p>
          <a:p>
            <a:pPr marL="171450" indent="-171450">
              <a:buFont typeface="Arial" panose="020B0604020202020204" pitchFamily="34" charset="0"/>
              <a:buChar char="•"/>
            </a:pPr>
            <a:r>
              <a:rPr lang="en-US" altLang="en-US"/>
              <a:t>A personal history of inflammatory bowel disease (ulcerative colitis or Crohn’s disease)</a:t>
            </a:r>
            <a:endParaRPr lang="en-US" altLang="en-US">
              <a:ea typeface="Calibri"/>
              <a:cs typeface="Calibri"/>
            </a:endParaRPr>
          </a:p>
          <a:p>
            <a:pPr marL="171450" indent="-171450">
              <a:buFont typeface="Arial" panose="020B0604020202020204" pitchFamily="34" charset="0"/>
              <a:buChar char="•"/>
            </a:pPr>
            <a:r>
              <a:rPr lang="en-US" altLang="en-US"/>
              <a:t>A confirmed or suspected hereditary colorectal cancer syndrome, such as familial adenomatous polyposis (FAP) or Lynch syndrome</a:t>
            </a:r>
            <a:endParaRPr lang="en-US" altLang="en-US">
              <a:ea typeface="Calibri"/>
              <a:cs typeface="Calibri"/>
            </a:endParaRPr>
          </a:p>
          <a:p>
            <a:pPr marL="171450" indent="-171450">
              <a:buFont typeface="Arial" panose="020B0604020202020204" pitchFamily="34" charset="0"/>
              <a:buChar char="•"/>
            </a:pPr>
            <a:r>
              <a:rPr lang="en-US" altLang="en-US"/>
              <a:t>A personal history of getting radiation to the abdomen (belly) or pelvic area to treat a prior cancer </a:t>
            </a:r>
            <a:endParaRPr lang="en-US" altLang="en-US">
              <a:ea typeface="Calibri"/>
              <a:cs typeface="Calibri"/>
            </a:endParaRPr>
          </a:p>
          <a:p>
            <a:pPr marL="171450" indent="-171450">
              <a:buFont typeface="Arial" panose="020B0604020202020204" pitchFamily="34" charset="0"/>
              <a:buChar char="•"/>
            </a:pPr>
            <a:endParaRPr lang="en-US" altLang="en-US"/>
          </a:p>
          <a:p>
            <a:r>
              <a:rPr lang="en-US" altLang="en-US"/>
              <a:t>For anyone </a:t>
            </a:r>
            <a:r>
              <a:rPr lang="en-US" altLang="en-US" i="1"/>
              <a:t>WITH </a:t>
            </a:r>
            <a:r>
              <a:rPr lang="en-US" altLang="en-US" i="0"/>
              <a:t>high risk characteristics, colonoscopy is the only recommended screening test.</a:t>
            </a:r>
            <a:endParaRPr lang="en-US" altLang="en-US">
              <a:ea typeface="Calibri"/>
              <a:cs typeface="Calibri"/>
            </a:endParaRP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6188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a:t>Speaker Notes</a:t>
            </a:r>
          </a:p>
          <a:p>
            <a:pPr marL="0" indent="0">
              <a:buFont typeface="Arial" panose="020B0604020202020204" pitchFamily="34" charset="0"/>
              <a:buNone/>
            </a:pPr>
            <a:endParaRPr lang="en-US" b="0"/>
          </a:p>
          <a:p>
            <a:pPr marL="0" indent="0">
              <a:buFont typeface="Arial" panose="020B0604020202020204" pitchFamily="34" charset="0"/>
              <a:buNone/>
            </a:pPr>
            <a:r>
              <a:rPr lang="en-US" b="0"/>
              <a:t>For average-risk individuals, regular screening should begin at age 45. We will discuss screening options in a few minutes. Consult with your doctor to find out which one is right for you.</a:t>
            </a:r>
          </a:p>
          <a:p>
            <a:pPr marL="0" indent="0">
              <a:buFont typeface="Arial" panose="020B0604020202020204" pitchFamily="34" charset="0"/>
              <a:buNone/>
            </a:pPr>
            <a:endParaRPr lang="en-US" b="0"/>
          </a:p>
          <a:p>
            <a:pPr marL="0" indent="0">
              <a:buFont typeface="Arial" panose="020B0604020202020204" pitchFamily="34" charset="0"/>
              <a:buNone/>
            </a:pPr>
            <a:r>
              <a:rPr lang="en-US" b="0"/>
              <a:t>After age 75, individuals should discuss whether to continue with screening.</a:t>
            </a:r>
          </a:p>
          <a:p>
            <a:pPr marL="0" indent="0">
              <a:buFont typeface="Arial" panose="020B0604020202020204" pitchFamily="34" charset="0"/>
              <a:buNone/>
            </a:pPr>
            <a:endParaRPr lang="en-US" b="0"/>
          </a:p>
          <a:p>
            <a:pPr marL="0" indent="0">
              <a:buFont typeface="Arial" panose="020B0604020202020204" pitchFamily="34" charset="0"/>
              <a:buNone/>
            </a:pPr>
            <a:r>
              <a:rPr lang="en-US" b="0"/>
              <a:t>Screening should end at age 85. People over the age of 85 should no longer get CRC screening.</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6693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a:ea typeface="Calibri"/>
                <a:cs typeface="Calibri"/>
              </a:rPr>
              <a:t>Speaker Notes</a:t>
            </a:r>
            <a:endParaRPr lang="en-US" altLang="en-US" b="1"/>
          </a:p>
          <a:p>
            <a:endParaRPr lang="en-US" altLang="en-US"/>
          </a:p>
          <a:p>
            <a:r>
              <a:rPr lang="en-US" altLang="en-US"/>
              <a:t>High-risk individuals have one or more of the following characteristics:</a:t>
            </a:r>
            <a:endParaRPr lang="en-US"/>
          </a:p>
          <a:p>
            <a:endParaRPr lang="en-US" altLang="en-US"/>
          </a:p>
          <a:p>
            <a:pPr marL="171450" indent="-171450">
              <a:buFont typeface="Arial" panose="020B0604020202020204" pitchFamily="34" charset="0"/>
              <a:buChar char="•"/>
            </a:pPr>
            <a:r>
              <a:rPr lang="en-US" altLang="en-US"/>
              <a:t>A personal history of colorectal cancer or certain types of polyps </a:t>
            </a:r>
            <a:endParaRPr lang="en-US" altLang="en-US">
              <a:ea typeface="Calibri"/>
              <a:cs typeface="Calibri"/>
            </a:endParaRPr>
          </a:p>
          <a:p>
            <a:pPr marL="171450" indent="-171450">
              <a:buFont typeface="Arial" panose="020B0604020202020204" pitchFamily="34" charset="0"/>
              <a:buChar char="•"/>
            </a:pPr>
            <a:r>
              <a:rPr lang="en-US" altLang="en-US"/>
              <a:t>A family history of colorectal cancer or polyps</a:t>
            </a:r>
            <a:endParaRPr lang="en-US" altLang="en-US">
              <a:ea typeface="Calibri"/>
              <a:cs typeface="Calibri"/>
            </a:endParaRPr>
          </a:p>
          <a:p>
            <a:pPr marL="171450" indent="-171450">
              <a:buFont typeface="Arial" panose="020B0604020202020204" pitchFamily="34" charset="0"/>
              <a:buChar char="•"/>
            </a:pPr>
            <a:r>
              <a:rPr lang="en-US" altLang="en-US"/>
              <a:t>A personal history of inflammatory bowel disease (ulcerative colitis or Crohn’s disease)</a:t>
            </a:r>
            <a:endParaRPr lang="en-US" altLang="en-US">
              <a:ea typeface="Calibri"/>
              <a:cs typeface="Calibri"/>
            </a:endParaRPr>
          </a:p>
          <a:p>
            <a:pPr marL="171450" indent="-171450">
              <a:buFont typeface="Arial" panose="020B0604020202020204" pitchFamily="34" charset="0"/>
              <a:buChar char="•"/>
            </a:pPr>
            <a:r>
              <a:rPr lang="en-US" altLang="en-US"/>
              <a:t>A confirmed or suspected hereditary colorectal cancer syndrome, such as familial adenomatous polyposis (FAP) or Lynch syndrome</a:t>
            </a:r>
            <a:endParaRPr lang="en-US" altLang="en-US">
              <a:ea typeface="Calibri"/>
              <a:cs typeface="Calibri"/>
            </a:endParaRPr>
          </a:p>
          <a:p>
            <a:pPr marL="171450" indent="-171450">
              <a:buFont typeface="Arial" panose="020B0604020202020204" pitchFamily="34" charset="0"/>
              <a:buChar char="•"/>
            </a:pPr>
            <a:r>
              <a:rPr lang="en-US" altLang="en-US"/>
              <a:t>A personal history of getting radiation to the abdomen (belly) or pelvic area to treat a prior cancer </a:t>
            </a:r>
            <a:endParaRPr lang="en-US" altLang="en-US">
              <a:ea typeface="Calibri"/>
              <a:cs typeface="Calibri"/>
            </a:endParaRPr>
          </a:p>
          <a:p>
            <a:pPr marL="171450" indent="-171450">
              <a:buFont typeface="Arial" panose="020B0604020202020204" pitchFamily="34" charset="0"/>
              <a:buChar char="•"/>
            </a:pPr>
            <a:endParaRPr lang="en-US" altLang="en-US"/>
          </a:p>
          <a:p>
            <a:r>
              <a:rPr lang="en-US" altLang="en-US"/>
              <a:t>For anyone </a:t>
            </a:r>
            <a:r>
              <a:rPr lang="en-US" altLang="en-US" i="1"/>
              <a:t>WITH </a:t>
            </a:r>
            <a:r>
              <a:rPr lang="en-US" altLang="en-US" i="0"/>
              <a:t>high-risk characteristics, colonoscopy is the only recommended screening test.</a:t>
            </a:r>
            <a:endParaRPr lang="en-US" altLang="en-US">
              <a:ea typeface="Calibri"/>
              <a:cs typeface="Calibri"/>
            </a:endParaRP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9203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p>
          <a:p>
            <a:endParaRPr lang="en-US"/>
          </a:p>
          <a:p>
            <a:r>
              <a:rPr lang="en-US"/>
              <a:t>Here are ways to detect colorectal cancer. Remember, discussing these options with your doctor is an important step before screening.</a:t>
            </a:r>
          </a:p>
        </p:txBody>
      </p:sp>
      <p:sp>
        <p:nvSpPr>
          <p:cNvPr id="4" name="Slide Number Placeholder 3"/>
          <p:cNvSpPr>
            <a:spLocks noGrp="1"/>
          </p:cNvSpPr>
          <p:nvPr>
            <p:ph type="sldNum" sz="quarter" idx="5"/>
          </p:nvPr>
        </p:nvSpPr>
        <p:spPr/>
        <p:txBody>
          <a:bodyPr/>
          <a:lstStyle/>
          <a:p>
            <a:fld id="{EBC877D4-C115-4B9D-B6EE-99781311D293}" type="slidenum">
              <a:rPr lang="en-US" smtClean="0"/>
              <a:t>24</a:t>
            </a:fld>
            <a:endParaRPr lang="en-US"/>
          </a:p>
        </p:txBody>
      </p:sp>
    </p:spTree>
    <p:extLst>
      <p:ext uri="{BB962C8B-B14F-4D97-AF65-F5344CB8AC3E}">
        <p14:creationId xmlns:p14="http://schemas.microsoft.com/office/powerpoint/2010/main" val="1863772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a:t>Speaker Notes</a:t>
            </a:r>
          </a:p>
          <a:p>
            <a:pPr eaLnBrk="1" hangingPunct="1">
              <a:spcBef>
                <a:spcPct val="0"/>
              </a:spcBef>
            </a:pPr>
            <a:endParaRPr lang="en-US" altLang="en-US"/>
          </a:p>
          <a:p>
            <a:pPr marL="685800" indent="-685800">
              <a:lnSpc>
                <a:spcPct val="100000"/>
              </a:lnSpc>
              <a:spcAft>
                <a:spcPts val="900"/>
              </a:spcAft>
            </a:pPr>
            <a:r>
              <a:rPr lang="en-US" altLang="en-US" sz="3600">
                <a:latin typeface="Source Sans Pro"/>
                <a:ea typeface="ＭＳ Ｐゴシック"/>
              </a:rPr>
              <a:t>Screening is testing used to find cancer or other diseases in people who don’t have symptoms.</a:t>
            </a:r>
            <a:br>
              <a:rPr lang="en-US" altLang="en-US" sz="3600">
                <a:latin typeface="Source Sans Pro" panose="020B0503030403020204" pitchFamily="34" charset="0"/>
                <a:ea typeface="ＭＳ Ｐゴシック" panose="020B0600070205080204" pitchFamily="34" charset="-128"/>
              </a:rPr>
            </a:br>
            <a:endParaRPr lang="en-US" altLang="en-US" sz="3600">
              <a:latin typeface="Source Sans Pro" panose="020B0503030403020204" pitchFamily="34" charset="0"/>
              <a:ea typeface="ＭＳ Ｐゴシック" panose="020B0600070205080204" pitchFamily="34" charset="-128"/>
            </a:endParaRPr>
          </a:p>
          <a:p>
            <a:pPr marL="685800" indent="-685800">
              <a:spcAft>
                <a:spcPts val="900"/>
              </a:spcAft>
            </a:pPr>
            <a:r>
              <a:rPr lang="en-US" altLang="en-US" sz="3600">
                <a:latin typeface="Source Sans Pro"/>
                <a:ea typeface="ＭＳ Ｐゴシック"/>
              </a:rPr>
              <a:t>Screening can help find colorectal cancers when they are small, have not spread, and treatment is more likely to be successful.</a:t>
            </a:r>
            <a:br>
              <a:rPr lang="en-US" altLang="en-US" sz="3600">
                <a:latin typeface="Source Sans Pro" panose="020B0503030403020204" pitchFamily="34" charset="0"/>
                <a:ea typeface="ＭＳ Ｐゴシック" panose="020B0600070205080204" pitchFamily="34" charset="-128"/>
              </a:rPr>
            </a:br>
            <a:endParaRPr lang="en-US" altLang="en-US" sz="3600">
              <a:latin typeface="Source Sans Pro" panose="020B0503030403020204" pitchFamily="34" charset="0"/>
              <a:ea typeface="ＭＳ Ｐゴシック" panose="020B0600070205080204" pitchFamily="34" charset="-128"/>
            </a:endParaRPr>
          </a:p>
          <a:p>
            <a:pPr marL="685800" indent="-685800">
              <a:lnSpc>
                <a:spcPct val="100000"/>
              </a:lnSpc>
              <a:spcAft>
                <a:spcPts val="900"/>
              </a:spcAft>
            </a:pPr>
            <a:r>
              <a:rPr lang="en-US" altLang="en-US" sz="3600">
                <a:latin typeface="Source Sans Pro"/>
                <a:ea typeface="ＭＳ Ｐゴシック"/>
              </a:rPr>
              <a:t>Colorectal cancer screening can be done with:</a:t>
            </a:r>
          </a:p>
          <a:p>
            <a:pPr marL="1371600" lvl="1" indent="-685800">
              <a:lnSpc>
                <a:spcPct val="100000"/>
              </a:lnSpc>
              <a:spcAft>
                <a:spcPts val="900"/>
              </a:spcAft>
            </a:pPr>
            <a:r>
              <a:rPr lang="en-US" altLang="en-US" sz="3300">
                <a:latin typeface="Source Sans Pro"/>
                <a:ea typeface="ＭＳ Ｐゴシック"/>
              </a:rPr>
              <a:t>Stool-based tests</a:t>
            </a:r>
          </a:p>
          <a:p>
            <a:pPr marL="1371600" lvl="1" indent="-685800">
              <a:lnSpc>
                <a:spcPct val="100000"/>
              </a:lnSpc>
              <a:spcAft>
                <a:spcPts val="900"/>
              </a:spcAft>
            </a:pPr>
            <a:r>
              <a:rPr lang="en-US" altLang="en-US" sz="3300">
                <a:latin typeface="Source Sans Pro"/>
                <a:ea typeface="ＭＳ Ｐゴシック"/>
              </a:rPr>
              <a:t>Visual exams</a:t>
            </a:r>
          </a:p>
          <a:p>
            <a:pPr eaLnBrk="1" hangingPunct="1">
              <a:spcBef>
                <a:spcPct val="0"/>
              </a:spcBef>
            </a:pPr>
            <a:endParaRPr lang="en-US" alt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46000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a:t>Speaker Notes</a:t>
            </a:r>
          </a:p>
          <a:p>
            <a:pPr eaLnBrk="1" hangingPunct="1">
              <a:spcBef>
                <a:spcPct val="0"/>
              </a:spcBef>
            </a:pPr>
            <a:endParaRPr lang="en-US" altLang="en-US" b="1"/>
          </a:p>
          <a:p>
            <a:pPr eaLnBrk="1" hangingPunct="1">
              <a:spcBef>
                <a:spcPct val="0"/>
              </a:spcBef>
            </a:pPr>
            <a:r>
              <a:rPr lang="en-US" altLang="en-US"/>
              <a:t>These test the stool (feces) for signs that cancer may be present, such as blood and/or abnormal DNA (</a:t>
            </a:r>
            <a:r>
              <a:rPr lang="en-US" altLang="en-US" b="0" i="0">
                <a:solidFill>
                  <a:srgbClr val="1E1E23"/>
                </a:solidFill>
                <a:effectLst/>
                <a:latin typeface="Source Sans Pro" panose="020B0503030403020204" pitchFamily="34" charset="0"/>
              </a:rPr>
              <a:t>or </a:t>
            </a:r>
            <a:r>
              <a:rPr lang="en-US" b="0" i="0">
                <a:solidFill>
                  <a:srgbClr val="1E1E23"/>
                </a:solidFill>
                <a:effectLst/>
                <a:latin typeface="Source Sans Pro" panose="020B0503030403020204" pitchFamily="34" charset="0"/>
              </a:rPr>
              <a:t>deoxyribonucleic acid) which tells the cell what to do and when to grow and divide.</a:t>
            </a:r>
            <a:r>
              <a:rPr lang="en-US" altLang="en-US"/>
              <a:t> </a:t>
            </a:r>
          </a:p>
          <a:p>
            <a:pPr eaLnBrk="1" hangingPunct="1">
              <a:spcBef>
                <a:spcPct val="0"/>
              </a:spcBef>
            </a:pPr>
            <a:endParaRPr lang="en-US" altLang="en-US"/>
          </a:p>
          <a:p>
            <a:pPr eaLnBrk="1" hangingPunct="1">
              <a:spcBef>
                <a:spcPct val="0"/>
              </a:spcBef>
            </a:pPr>
            <a:r>
              <a:rPr lang="en-US" altLang="en-US"/>
              <a:t>Since these tests are less invasive and easier to do, they can often be done at home. However, they are less likely to find polyps and cancer than visual tests so need to be done more often. </a:t>
            </a:r>
          </a:p>
          <a:p>
            <a:pPr eaLnBrk="1" hangingPunct="1">
              <a:spcBef>
                <a:spcPct val="0"/>
              </a:spcBef>
            </a:pPr>
            <a:endParaRPr lang="en-US" altLang="en-US"/>
          </a:p>
          <a:p>
            <a:pPr eaLnBrk="1" hangingPunct="1">
              <a:spcBef>
                <a:spcPct val="0"/>
              </a:spcBef>
            </a:pPr>
            <a:r>
              <a:rPr lang="en-US" altLang="en-US"/>
              <a:t>If the result from one of these stool tests is positive (abnormal), you will still need a colonoscopy to see if you have cancer. We will talk about colonoscopy in a little bit.</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4815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a:t>Speaker Notes</a:t>
            </a:r>
          </a:p>
          <a:p>
            <a:pPr eaLnBrk="1" hangingPunct="1">
              <a:spcBef>
                <a:spcPct val="0"/>
              </a:spcBef>
            </a:pPr>
            <a:r>
              <a:rPr lang="en-US" altLang="en-US" i="1"/>
              <a:t>Pronunciation if needed</a:t>
            </a:r>
          </a:p>
          <a:p>
            <a:pPr eaLnBrk="1" hangingPunct="1">
              <a:spcBef>
                <a:spcPct val="0"/>
              </a:spcBef>
            </a:pPr>
            <a:r>
              <a:rPr lang="en-US" altLang="en-US"/>
              <a:t>Fecal = </a:t>
            </a:r>
            <a:r>
              <a:rPr lang="en-US" altLang="en-US" b="1"/>
              <a:t>fee</a:t>
            </a:r>
            <a:r>
              <a:rPr lang="en-US" altLang="en-US"/>
              <a:t>-</a:t>
            </a:r>
            <a:r>
              <a:rPr lang="en-US" altLang="en-US" err="1"/>
              <a:t>kuhl</a:t>
            </a:r>
            <a:endParaRPr lang="en-US" altLang="en-US"/>
          </a:p>
          <a:p>
            <a:pPr eaLnBrk="1" hangingPunct="1">
              <a:spcBef>
                <a:spcPct val="0"/>
              </a:spcBef>
            </a:pPr>
            <a:r>
              <a:rPr lang="en-US" altLang="en-US"/>
              <a:t>Immunochemical = </a:t>
            </a:r>
            <a:r>
              <a:rPr lang="en-US" altLang="en-US" b="1"/>
              <a:t>im</a:t>
            </a:r>
            <a:r>
              <a:rPr lang="en-US" altLang="en-US"/>
              <a:t>-you-no-</a:t>
            </a:r>
            <a:r>
              <a:rPr lang="en-US" altLang="en-US" b="1"/>
              <a:t>KIM</a:t>
            </a:r>
            <a:r>
              <a:rPr lang="en-US" altLang="en-US"/>
              <a:t>-uh-</a:t>
            </a:r>
            <a:r>
              <a:rPr lang="en-US" altLang="en-US" err="1"/>
              <a:t>kuhl</a:t>
            </a:r>
            <a:endParaRPr lang="en-US" altLang="en-US"/>
          </a:p>
          <a:p>
            <a:pPr eaLnBrk="1" hangingPunct="1">
              <a:spcBef>
                <a:spcPct val="0"/>
              </a:spcBef>
            </a:pPr>
            <a:r>
              <a:rPr lang="en-US" altLang="en-US"/>
              <a:t>Guaiac = </a:t>
            </a:r>
            <a:r>
              <a:rPr lang="en-US" altLang="en-US" b="1" err="1"/>
              <a:t>gwai-</a:t>
            </a:r>
            <a:r>
              <a:rPr lang="en-US" altLang="en-US" err="1"/>
              <a:t>ak</a:t>
            </a:r>
            <a:endParaRPr lang="en-US" altLang="en-US"/>
          </a:p>
          <a:p>
            <a:endParaRPr lang="en-US" altLang="en-US" b="1"/>
          </a:p>
          <a:p>
            <a:r>
              <a:rPr lang="en-US" altLang="en-US"/>
              <a:t>How often you need to get screened for colorectal cancer depends on the type of test you choose to have. You should talk to your doctor about what’s a good choice for you. </a:t>
            </a:r>
          </a:p>
          <a:p>
            <a:endParaRPr lang="en-US" altLang="en-US"/>
          </a:p>
          <a:p>
            <a:r>
              <a:rPr lang="en-US" altLang="en-US"/>
              <a:t>If any test has an abnormal results, a follow-up colonoscopy should be performed.</a:t>
            </a: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6607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a:t>Speaker Notes</a:t>
            </a:r>
          </a:p>
          <a:p>
            <a:pPr eaLnBrk="1" hangingPunct="1">
              <a:spcBef>
                <a:spcPct val="0"/>
              </a:spcBef>
            </a:pPr>
            <a:r>
              <a:rPr lang="en-US" altLang="en-US" i="1"/>
              <a:t>Pronunciation if needed</a:t>
            </a:r>
          </a:p>
          <a:p>
            <a:pPr eaLnBrk="1" hangingPunct="1">
              <a:spcBef>
                <a:spcPct val="0"/>
              </a:spcBef>
            </a:pPr>
            <a:r>
              <a:rPr lang="en-US" altLang="en-US"/>
              <a:t>Colonoscopy = </a:t>
            </a:r>
            <a:r>
              <a:rPr lang="en-US" altLang="en-US" b="1"/>
              <a:t>ko</a:t>
            </a:r>
            <a:r>
              <a:rPr lang="en-US" altLang="en-US"/>
              <a:t>-</a:t>
            </a:r>
            <a:r>
              <a:rPr lang="en-US" altLang="en-US" err="1"/>
              <a:t>lun</a:t>
            </a:r>
            <a:r>
              <a:rPr lang="en-US" altLang="en-US"/>
              <a:t>-</a:t>
            </a:r>
            <a:r>
              <a:rPr lang="en-US" altLang="en-US" b="1"/>
              <a:t>AH</a:t>
            </a:r>
            <a:r>
              <a:rPr lang="en-US" altLang="en-US"/>
              <a:t>-</a:t>
            </a:r>
            <a:r>
              <a:rPr lang="en-US" altLang="en-US" err="1"/>
              <a:t>skuh</a:t>
            </a:r>
            <a:r>
              <a:rPr lang="en-US" altLang="en-US"/>
              <a:t>-pee</a:t>
            </a:r>
          </a:p>
          <a:p>
            <a:pPr eaLnBrk="1" hangingPunct="1">
              <a:spcBef>
                <a:spcPct val="0"/>
              </a:spcBef>
            </a:pPr>
            <a:r>
              <a:rPr lang="en-US" altLang="en-US"/>
              <a:t>Colonography = </a:t>
            </a:r>
            <a:r>
              <a:rPr lang="en-US" altLang="en-US" b="1"/>
              <a:t>ko</a:t>
            </a:r>
            <a:r>
              <a:rPr lang="en-US" altLang="en-US"/>
              <a:t>-</a:t>
            </a:r>
            <a:r>
              <a:rPr lang="en-US" altLang="en-US" err="1"/>
              <a:t>lun</a:t>
            </a:r>
            <a:r>
              <a:rPr lang="en-US" altLang="en-US"/>
              <a:t>-</a:t>
            </a:r>
            <a:r>
              <a:rPr lang="en-US" altLang="en-US" b="1"/>
              <a:t>AH</a:t>
            </a:r>
            <a:r>
              <a:rPr lang="en-US" altLang="en-US"/>
              <a:t>-</a:t>
            </a:r>
            <a:r>
              <a:rPr lang="en-US" altLang="en-US" err="1"/>
              <a:t>gruh</a:t>
            </a:r>
            <a:r>
              <a:rPr lang="en-US" altLang="en-US"/>
              <a:t>-fee</a:t>
            </a: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a:t>Sigmoidoscopy</a:t>
            </a:r>
            <a:r>
              <a:rPr lang="en-US" altLang="en-US" i="1"/>
              <a:t> </a:t>
            </a:r>
            <a:r>
              <a:rPr lang="en-US" altLang="en-US"/>
              <a:t>= </a:t>
            </a:r>
            <a:r>
              <a:rPr lang="en-US" altLang="en-US" b="1"/>
              <a:t>sig</a:t>
            </a:r>
            <a:r>
              <a:rPr lang="en-US" altLang="en-US"/>
              <a:t>-</a:t>
            </a:r>
            <a:r>
              <a:rPr lang="en-US" altLang="en-US" err="1"/>
              <a:t>moid</a:t>
            </a:r>
            <a:r>
              <a:rPr lang="en-US" altLang="en-US"/>
              <a:t>-</a:t>
            </a:r>
            <a:r>
              <a:rPr lang="en-US" altLang="en-US" b="1"/>
              <a:t>AH</a:t>
            </a:r>
            <a:r>
              <a:rPr lang="en-US" altLang="en-US"/>
              <a:t>-</a:t>
            </a:r>
            <a:r>
              <a:rPr lang="en-US" altLang="en-US" err="1"/>
              <a:t>skuh</a:t>
            </a:r>
            <a:r>
              <a:rPr lang="en-US" altLang="en-US"/>
              <a:t>-pee</a:t>
            </a:r>
          </a:p>
          <a:p>
            <a:pPr eaLnBrk="1" hangingPunct="1">
              <a:spcBef>
                <a:spcPct val="0"/>
              </a:spcBef>
            </a:pPr>
            <a:endParaRPr lang="en-US" altLang="en-US"/>
          </a:p>
          <a:p>
            <a:pPr eaLnBrk="1" hangingPunct="1">
              <a:lnSpc>
                <a:spcPct val="80000"/>
              </a:lnSpc>
              <a:spcBef>
                <a:spcPct val="0"/>
              </a:spcBef>
            </a:pPr>
            <a:r>
              <a:rPr lang="en-US" altLang="en-US"/>
              <a:t>These tests look at the inside of the colon and rectum for any abnormal areas that might be cancer or polyps. These tests can be done less often than stool-based tests, but they require more preparation ahead of time, and can have some risks not seen with stool-based tests.</a:t>
            </a:r>
          </a:p>
          <a:p>
            <a:pPr eaLnBrk="1" hangingPunct="1">
              <a:lnSpc>
                <a:spcPct val="80000"/>
              </a:lnSpc>
              <a:spcBef>
                <a:spcPct val="0"/>
              </a:spcBef>
            </a:pPr>
            <a:endParaRPr lang="en-US" altLang="en-US"/>
          </a:p>
          <a:p>
            <a:pPr marL="0" marR="0" lvl="0" indent="0" algn="l" defTabSz="914400" rtl="0" eaLnBrk="1" fontAlgn="auto" latinLnBrk="0" hangingPunct="1">
              <a:lnSpc>
                <a:spcPct val="80000"/>
              </a:lnSpc>
              <a:spcBef>
                <a:spcPct val="0"/>
              </a:spcBef>
              <a:spcAft>
                <a:spcPts val="0"/>
              </a:spcAft>
              <a:buClrTx/>
              <a:buSzTx/>
              <a:buFontTx/>
              <a:buNone/>
              <a:tabLst/>
              <a:defRPr/>
            </a:pPr>
            <a:r>
              <a:rPr lang="en-US" altLang="en-US"/>
              <a:t>A polyp can take as many as 10 to 15 years to develop into cancer. With screening, doctors can find and remove polyps before they have the chance to turn into cancer.</a:t>
            </a:r>
          </a:p>
          <a:p>
            <a:pPr eaLnBrk="1" hangingPunct="1">
              <a:lnSpc>
                <a:spcPct val="80000"/>
              </a:lnSpc>
              <a:spcBef>
                <a:spcPct val="0"/>
              </a:spcBef>
            </a:pPr>
            <a:endParaRPr lang="en-US" alt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1786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a:t>Speaker Notes</a:t>
            </a:r>
          </a:p>
          <a:p>
            <a:pPr eaLnBrk="1" hangingPunct="1">
              <a:spcBef>
                <a:spcPct val="0"/>
              </a:spcBef>
            </a:pPr>
            <a:endParaRPr lang="en-US" altLang="en-US" b="1"/>
          </a:p>
          <a:p>
            <a:pPr eaLnBrk="1" hangingPunct="1">
              <a:spcBef>
                <a:spcPct val="0"/>
              </a:spcBef>
            </a:pPr>
            <a:r>
              <a:rPr lang="en-US" altLang="en-US" b="1"/>
              <a:t>Bullet #1</a:t>
            </a:r>
            <a:r>
              <a:rPr lang="en-US" altLang="en-US"/>
              <a:t>:</a:t>
            </a:r>
          </a:p>
          <a:p>
            <a:pPr eaLnBrk="1" hangingPunct="1">
              <a:spcBef>
                <a:spcPct val="0"/>
              </a:spcBef>
            </a:pPr>
            <a:r>
              <a:rPr lang="en-US" altLang="en-US"/>
              <a:t>For a colonoscopy, the doctor looks at the entire length of the colon and rectum with a colonoscope (ko-</a:t>
            </a:r>
            <a:r>
              <a:rPr lang="en-US" altLang="en-US" b="1"/>
              <a:t>LAHN</a:t>
            </a:r>
            <a:r>
              <a:rPr lang="en-US" altLang="en-US"/>
              <a:t>-uh-</a:t>
            </a:r>
            <a:r>
              <a:rPr lang="en-US" altLang="en-US" b="1"/>
              <a:t>scope</a:t>
            </a:r>
            <a:r>
              <a:rPr lang="en-US" altLang="en-US"/>
              <a:t>). It’s put in through the rectum into the colon.</a:t>
            </a:r>
          </a:p>
          <a:p>
            <a:pPr eaLnBrk="1" hangingPunct="1">
              <a:spcBef>
                <a:spcPct val="0"/>
              </a:spcBef>
            </a:pPr>
            <a:endParaRPr lang="en-US" altLang="en-US"/>
          </a:p>
          <a:p>
            <a:pPr eaLnBrk="1" hangingPunct="1">
              <a:spcBef>
                <a:spcPct val="0"/>
              </a:spcBef>
            </a:pPr>
            <a:r>
              <a:rPr lang="en-US" altLang="en-US" b="1"/>
              <a:t>Bullet #2:</a:t>
            </a:r>
          </a:p>
          <a:p>
            <a:pPr eaLnBrk="1" hangingPunct="1">
              <a:spcBef>
                <a:spcPct val="0"/>
              </a:spcBef>
            </a:pPr>
            <a:r>
              <a:rPr lang="en-US" altLang="en-US"/>
              <a:t>If polyps are found during a colonoscopy, special instruments can be passed through the colonoscope to remove them, if needed. The polyp can then be sent to a lab to be checked under a microscope to see if it has any cells that have changed into cancer. If a tumor or other suspicious area is seen, the doctor can take a sample (biopsy) through the colonoscope.</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586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Speaker Notes</a:t>
            </a:r>
            <a:br>
              <a:rPr lang="en-US" sz="1200" b="1" kern="1200">
                <a:solidFill>
                  <a:schemeClr val="tx1"/>
                </a:solidFill>
                <a:effectLst/>
                <a:latin typeface="+mn-lt"/>
                <a:ea typeface="+mn-ea"/>
                <a:cs typeface="+mn-cs"/>
              </a:rPr>
            </a:br>
            <a:br>
              <a:rPr lang="en-US" sz="1200" kern="1200">
                <a:solidFill>
                  <a:schemeClr val="tx1"/>
                </a:solidFill>
                <a:effectLst/>
                <a:latin typeface="+mn-lt"/>
                <a:ea typeface="+mn-ea"/>
                <a:cs typeface="+mn-cs"/>
              </a:rPr>
            </a:br>
            <a:r>
              <a:rPr lang="en-US"/>
              <a:t>Let’s learn about what you can do to prevent and detect colorectal cancer. </a:t>
            </a:r>
            <a:r>
              <a:rPr lang="en-US" sz="1200" kern="1200">
                <a:solidFill>
                  <a:schemeClr val="tx1"/>
                </a:solidFill>
                <a:effectLst/>
                <a:latin typeface="+mn-lt"/>
                <a:ea typeface="+mn-ea"/>
                <a:cs typeface="+mn-cs"/>
              </a:rPr>
              <a:t>This is a summary of what we’ll be talking about today.</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EBC877D4-C115-4B9D-B6EE-99781311D293}" type="slidenum">
              <a:rPr lang="en-US" smtClean="0"/>
              <a:t>3</a:t>
            </a:fld>
            <a:endParaRPr lang="en-US"/>
          </a:p>
        </p:txBody>
      </p:sp>
    </p:spTree>
    <p:extLst>
      <p:ext uri="{BB962C8B-B14F-4D97-AF65-F5344CB8AC3E}">
        <p14:creationId xmlns:p14="http://schemas.microsoft.com/office/powerpoint/2010/main" val="2960869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a:t>Speaker Notes</a:t>
            </a:r>
          </a:p>
          <a:p>
            <a:endParaRPr lang="en-US" altLang="en-US" b="1"/>
          </a:p>
          <a:p>
            <a:r>
              <a:rPr lang="en-US" altLang="en-US"/>
              <a:t>Unlike the colonoscopy, the CT colonography does not require any type of instrument or scope to be put into the rectum or colon.</a:t>
            </a:r>
          </a:p>
          <a:p>
            <a:endParaRPr lang="en-US" altLang="en-US"/>
          </a:p>
          <a:p>
            <a:r>
              <a:rPr lang="en-US" altLang="en-US"/>
              <a:t>If polyps or other suspicious areas are seen on this test, a colonoscopy will still be needed to remove them or to see the area in more detail.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4946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solidFill>
                  <a:srgbClr val="1E1E23"/>
                </a:solidFill>
                <a:effectLst/>
                <a:latin typeface="Source Sans Pro" panose="020B0503030403020204" pitchFamily="34" charset="0"/>
              </a:rPr>
              <a:t>Speaker Notes</a:t>
            </a:r>
          </a:p>
          <a:p>
            <a:pPr eaLnBrk="1" hangingPunct="1">
              <a:spcBef>
                <a:spcPct val="0"/>
              </a:spcBef>
            </a:pPr>
            <a:r>
              <a:rPr lang="en-US" altLang="en-US" i="1"/>
              <a:t>Pronunciation if needed</a:t>
            </a:r>
          </a:p>
          <a:p>
            <a:pPr eaLnBrk="1" hangingPunct="1">
              <a:spcBef>
                <a:spcPct val="0"/>
              </a:spcBef>
            </a:pPr>
            <a:r>
              <a:rPr lang="en-US" altLang="en-US"/>
              <a:t>Sigmoidoscope = sig-</a:t>
            </a:r>
            <a:r>
              <a:rPr lang="en-US" altLang="en-US" b="1"/>
              <a:t>MOYD</a:t>
            </a:r>
            <a:r>
              <a:rPr lang="en-US" altLang="en-US"/>
              <a:t>-uh-scope</a:t>
            </a:r>
          </a:p>
          <a:p>
            <a:endParaRPr lang="en-US" b="1" i="0">
              <a:solidFill>
                <a:srgbClr val="1E1E23"/>
              </a:solidFill>
              <a:effectLst/>
              <a:latin typeface="Source Sans Pro" panose="020B0503030403020204" pitchFamily="34" charset="0"/>
            </a:endParaRPr>
          </a:p>
          <a:p>
            <a:endParaRPr lang="en-US" b="1" i="0">
              <a:solidFill>
                <a:srgbClr val="1E1E23"/>
              </a:solidFill>
              <a:effectLst/>
              <a:latin typeface="Source Sans Pro" panose="020B0503030403020204" pitchFamily="34" charset="0"/>
            </a:endParaRPr>
          </a:p>
          <a:p>
            <a:r>
              <a:rPr lang="en-US" b="0" i="0">
                <a:solidFill>
                  <a:srgbClr val="1E1E23"/>
                </a:solidFill>
                <a:effectLst/>
                <a:latin typeface="Source Sans Pro" panose="020B0503030403020204" pitchFamily="34" charset="0"/>
              </a:rPr>
              <a:t>Similar to a colonoscopy except it doesn’t examine the entire colon. A sigmoidoscope (a flexible, lighted tube about the thickness of a finger with a small video camera on the end) is put in through the anus, into the rectum and then moved into the lower part of the colon. But the sigmoidoscope is only about 2 feet (60cm) long, so the doctor can only see less than half of the colon and the entire rectum. </a:t>
            </a:r>
          </a:p>
          <a:p>
            <a:endParaRPr lang="en-US" altLang="en-US"/>
          </a:p>
          <a:p>
            <a:r>
              <a:rPr lang="en-US" altLang="en-US"/>
              <a:t>If polyps or other suspicious areas are seen on this test, a colonoscopy will still be needed to remove them or to see the area in more detail. </a:t>
            </a:r>
          </a:p>
          <a:p>
            <a:endParaRPr lang="en-US" altLang="en-US"/>
          </a:p>
          <a:p>
            <a:r>
              <a:rPr lang="en-US" b="1" i="0">
                <a:solidFill>
                  <a:srgbClr val="1E1E23"/>
                </a:solidFill>
                <a:effectLst/>
                <a:latin typeface="Source Sans Pro" panose="020B0503030403020204" pitchFamily="34" charset="0"/>
              </a:rPr>
              <a:t>This test is not widely used as a screening tool for colorectal cancer in the United States as polyps and cancers in the rest of the bowel will not be detected. </a:t>
            </a:r>
            <a:endParaRPr lang="en-US" altLang="en-US" b="1"/>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74284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a:t>Speaker Notes</a:t>
            </a:r>
          </a:p>
          <a:p>
            <a:endParaRPr lang="en-US" altLang="en-US" b="1"/>
          </a:p>
          <a:p>
            <a:r>
              <a:rPr lang="en-US" altLang="en-US"/>
              <a:t>How often you need to get screened for colorectal cancer depends on the type of test you choose to have. You should talk to your doctor about what’s a good choice for you. </a:t>
            </a:r>
          </a:p>
          <a:p>
            <a:endParaRPr lang="en-US" altLang="en-US"/>
          </a:p>
          <a:p>
            <a:r>
              <a:rPr lang="en-US" altLang="en-US"/>
              <a:t>(Review time frames listed on slide)</a:t>
            </a:r>
          </a:p>
          <a:p>
            <a:pPr marL="0" indent="0">
              <a:buFont typeface="Arial" panose="020B0604020202020204" pitchFamily="34" charset="0"/>
              <a:buNone/>
            </a:pPr>
            <a:endParaRPr lang="en-US"/>
          </a:p>
          <a:p>
            <a:pPr marL="0" indent="0">
              <a:buFont typeface="Arial" panose="020B0604020202020204" pitchFamily="34" charset="0"/>
              <a:buNone/>
            </a:pPr>
            <a:r>
              <a:rPr lang="en-US"/>
              <a:t>Similar to the stool-based tests, a colonoscopy should be scheduled if other options have an abnormal result.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17573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p>
          <a:p>
            <a:endParaRPr lang="en-US" b="0"/>
          </a:p>
          <a:p>
            <a:r>
              <a:rPr lang="en-US" sz="1200">
                <a:solidFill>
                  <a:schemeClr val="bg1"/>
                </a:solidFill>
              </a:rPr>
              <a:t>The most important thing is to get screened, no matter which test you choose. </a:t>
            </a:r>
            <a:br>
              <a:rPr lang="en-US" sz="1200">
                <a:solidFill>
                  <a:schemeClr val="bg1"/>
                </a:solidFill>
              </a:rPr>
            </a:br>
            <a:br>
              <a:rPr lang="en-US" sz="1200">
                <a:solidFill>
                  <a:schemeClr val="bg1"/>
                </a:solidFill>
              </a:rPr>
            </a:br>
            <a:r>
              <a:rPr lang="en-US" sz="1200">
                <a:solidFill>
                  <a:schemeClr val="bg1"/>
                </a:solidFill>
              </a:rPr>
              <a:t>Talk to your health care provider about which tests might be good options for you.</a:t>
            </a:r>
            <a:endParaRPr lang="en-US" b="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47007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Speaker Notes</a:t>
            </a:r>
            <a:endParaRPr lang="en-US" sz="1200"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This concludes our presentation about colorectal cancer and colorectal cancer screening. For more information, scan our QR code or visit our website (cancer.org) or call the number on the screen and speak with one of our Cancer Information Specialists.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EBC877D4-C115-4B9D-B6EE-99781311D293}" type="slidenum">
              <a:rPr lang="en-US" smtClean="0"/>
              <a:t>34</a:t>
            </a:fld>
            <a:endParaRPr lang="en-US"/>
          </a:p>
        </p:txBody>
      </p:sp>
    </p:spTree>
    <p:extLst>
      <p:ext uri="{BB962C8B-B14F-4D97-AF65-F5344CB8AC3E}">
        <p14:creationId xmlns:p14="http://schemas.microsoft.com/office/powerpoint/2010/main" val="33070205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Speaker Notes</a:t>
            </a:r>
            <a:endParaRPr lang="en-US" sz="1200" kern="1200">
              <a:solidFill>
                <a:schemeClr val="tx1"/>
              </a:solidFill>
              <a:latin typeface="+mn-lt"/>
              <a:ea typeface="+mn-ea"/>
              <a:cs typeface="+mn-cs"/>
            </a:endParaRPr>
          </a:p>
          <a:p>
            <a:endParaRPr lang="en-US"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Thank you for your time and attention.</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6007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Speaker Notes</a:t>
            </a:r>
            <a:br>
              <a:rPr lang="en-US" b="1">
                <a:cs typeface="+mn-lt"/>
              </a:rPr>
            </a:br>
            <a:br>
              <a:rPr lang="en-US" b="1">
                <a:cs typeface="+mn-lt"/>
              </a:rPr>
            </a:br>
            <a:r>
              <a:rPr lang="en-US">
                <a:cs typeface="Calibri"/>
              </a:rPr>
              <a:t>When we refer to colorectal cancer, we are really talking about cancers that can develop in the colon or the rectum. Let's discuss more clearly what these two body parts do and </a:t>
            </a:r>
            <a:r>
              <a:rPr lang="en-US"/>
              <a:t>what happens when cancer develops in the colon or rectum.</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EBC877D4-C115-4B9D-B6EE-99781311D293}" type="slidenum">
              <a:rPr lang="en-US" smtClean="0"/>
              <a:t>4</a:t>
            </a:fld>
            <a:endParaRPr lang="en-US"/>
          </a:p>
        </p:txBody>
      </p:sp>
    </p:spTree>
    <p:extLst>
      <p:ext uri="{BB962C8B-B14F-4D97-AF65-F5344CB8AC3E}">
        <p14:creationId xmlns:p14="http://schemas.microsoft.com/office/powerpoint/2010/main" val="2696651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Speaker Notes</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pPr eaLnBrk="1" hangingPunct="1">
              <a:spcBef>
                <a:spcPct val="0"/>
              </a:spcBef>
            </a:pPr>
            <a:r>
              <a:rPr lang="en-US" b="0" i="0">
                <a:solidFill>
                  <a:srgbClr val="1A1A1A"/>
                </a:solidFill>
                <a:effectLst/>
                <a:latin typeface="Source Sans Pro" panose="020B0503030403020204" pitchFamily="34" charset="0"/>
              </a:rPr>
              <a:t>The colon and rectum make up the large intestine (or large bowel), which is part of the digestive system, also called the </a:t>
            </a:r>
            <a:r>
              <a:rPr lang="en-US" b="0" i="1">
                <a:solidFill>
                  <a:srgbClr val="1A1A1A"/>
                </a:solidFill>
                <a:effectLst/>
                <a:latin typeface="Source Sans Pro" panose="020B0503030403020204" pitchFamily="34" charset="0"/>
              </a:rPr>
              <a:t>gastrointestinal (GI) system.</a:t>
            </a:r>
          </a:p>
          <a:p>
            <a:pPr eaLnBrk="1" hangingPunct="1">
              <a:spcBef>
                <a:spcPct val="0"/>
              </a:spcBef>
            </a:pPr>
            <a:endParaRPr lang="en-US" altLang="en-US"/>
          </a:p>
          <a:p>
            <a:pPr>
              <a:spcBef>
                <a:spcPct val="0"/>
              </a:spcBef>
            </a:pPr>
            <a:r>
              <a:rPr lang="en-US" altLang="en-US"/>
              <a:t>After food is chewed and swallowed, it travels through the esophagus (</a:t>
            </a:r>
            <a:r>
              <a:rPr lang="en-US" altLang="en-US" err="1"/>
              <a:t>ih</a:t>
            </a:r>
            <a:r>
              <a:rPr lang="en-US" altLang="en-US"/>
              <a:t>-</a:t>
            </a:r>
            <a:r>
              <a:rPr lang="en-US" altLang="en-US" b="1" err="1"/>
              <a:t>sof</a:t>
            </a:r>
            <a:r>
              <a:rPr lang="en-US" altLang="en-US"/>
              <a:t>-uh-</a:t>
            </a:r>
            <a:r>
              <a:rPr lang="en-US" altLang="en-US" err="1"/>
              <a:t>gus</a:t>
            </a:r>
            <a:r>
              <a:rPr lang="en-US" altLang="en-US"/>
              <a:t>) to the stomach. There, it is partly broken down and then sent to the small intestine, also known as the small bowel. The small intestine continues breaking down the food and absorbs most of the nutrients.</a:t>
            </a:r>
          </a:p>
          <a:p>
            <a:pPr eaLnBrk="1" hangingPunct="1">
              <a:spcBef>
                <a:spcPct val="0"/>
              </a:spcBef>
            </a:pPr>
            <a:endParaRPr lang="en-US" altLang="en-US"/>
          </a:p>
          <a:p>
            <a:pPr eaLnBrk="1" hangingPunct="1">
              <a:spcBef>
                <a:spcPct val="0"/>
              </a:spcBef>
            </a:pPr>
            <a:r>
              <a:rPr lang="en-US" altLang="en-US"/>
              <a:t>The colon absorbs the remaining water and salt from the food.</a:t>
            </a:r>
          </a:p>
          <a:p>
            <a:pPr eaLnBrk="1" hangingPunct="1">
              <a:spcBef>
                <a:spcPct val="0"/>
              </a:spcBef>
            </a:pPr>
            <a:endParaRPr lang="en-US" altLang="en-US"/>
          </a:p>
          <a:p>
            <a:pPr eaLnBrk="1" hangingPunct="1">
              <a:spcBef>
                <a:spcPct val="0"/>
              </a:spcBef>
            </a:pPr>
            <a:r>
              <a:rPr lang="en-US" altLang="en-US"/>
              <a:t>The waste material that’s left after going through the colon is known as feces or stool. It goes into the rectum. From there it leaves the body through the anus. </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EBC877D4-C115-4B9D-B6EE-99781311D293}" type="slidenum">
              <a:rPr lang="en-US" smtClean="0"/>
              <a:t>5</a:t>
            </a:fld>
            <a:endParaRPr lang="en-US"/>
          </a:p>
        </p:txBody>
      </p:sp>
    </p:spTree>
    <p:extLst>
      <p:ext uri="{BB962C8B-B14F-4D97-AF65-F5344CB8AC3E}">
        <p14:creationId xmlns:p14="http://schemas.microsoft.com/office/powerpoint/2010/main" val="2676155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Speaker Notes</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pPr>
              <a:spcBef>
                <a:spcPct val="0"/>
              </a:spcBef>
            </a:pPr>
            <a:r>
              <a:rPr lang="en-US" altLang="en-US"/>
              <a:t>Colorectal cancer, often abbreviated CRC, is sometimes referred to separately as colon cancer or rectal cancer, depending on where they start. But colon cancer and rectal cancer have many features in common and we will be discussing them together today. </a:t>
            </a:r>
            <a:endParaRPr lang="en-US" altLang="en-US">
              <a:cs typeface="Calibri"/>
            </a:endParaRPr>
          </a:p>
          <a:p>
            <a:pPr eaLnBrk="1" hangingPunct="1">
              <a:spcBef>
                <a:spcPct val="0"/>
              </a:spcBef>
            </a:pPr>
            <a:endParaRPr lang="en-US" altLang="en-US"/>
          </a:p>
          <a:p>
            <a:pPr eaLnBrk="1" hangingPunct="1">
              <a:spcBef>
                <a:spcPct val="0"/>
              </a:spcBef>
            </a:pPr>
            <a:r>
              <a:rPr lang="en-US" altLang="en-US"/>
              <a:t>Most colorectal cancers start as a growth on the inner lining of the colon or rectum. These growths are called </a:t>
            </a:r>
            <a:r>
              <a:rPr lang="en-US" altLang="en-US" b="1"/>
              <a:t>polyps</a:t>
            </a:r>
            <a:r>
              <a:rPr lang="en-US" altLang="en-US"/>
              <a:t>. </a:t>
            </a:r>
            <a:endParaRPr lang="en-US"/>
          </a:p>
        </p:txBody>
      </p:sp>
      <p:sp>
        <p:nvSpPr>
          <p:cNvPr id="4" name="Slide Number Placeholder 3"/>
          <p:cNvSpPr>
            <a:spLocks noGrp="1"/>
          </p:cNvSpPr>
          <p:nvPr>
            <p:ph type="sldNum" sz="quarter" idx="5"/>
          </p:nvPr>
        </p:nvSpPr>
        <p:spPr/>
        <p:txBody>
          <a:bodyPr/>
          <a:lstStyle/>
          <a:p>
            <a:fld id="{EBC877D4-C115-4B9D-B6EE-99781311D293}" type="slidenum">
              <a:rPr lang="en-US" smtClean="0"/>
              <a:t>6</a:t>
            </a:fld>
            <a:endParaRPr lang="en-US"/>
          </a:p>
        </p:txBody>
      </p:sp>
    </p:spTree>
    <p:extLst>
      <p:ext uri="{BB962C8B-B14F-4D97-AF65-F5344CB8AC3E}">
        <p14:creationId xmlns:p14="http://schemas.microsoft.com/office/powerpoint/2010/main" val="709404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Speaker Notes</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pPr eaLnBrk="1" hangingPunct="1">
              <a:spcBef>
                <a:spcPct val="0"/>
              </a:spcBef>
            </a:pPr>
            <a:r>
              <a:rPr lang="en-US" altLang="en-US"/>
              <a:t>Polyps are growths on the inner lining of the colon or rectum. Adenomatous polyps (ad-</a:t>
            </a:r>
            <a:r>
              <a:rPr lang="en-US" altLang="en-US" b="1"/>
              <a:t>no</a:t>
            </a:r>
            <a:r>
              <a:rPr lang="en-US" altLang="en-US"/>
              <a:t>-</a:t>
            </a:r>
            <a:r>
              <a:rPr lang="en-US" altLang="en-US" err="1"/>
              <a:t>muh</a:t>
            </a:r>
            <a:r>
              <a:rPr lang="en-US" altLang="en-US"/>
              <a:t>-</a:t>
            </a:r>
            <a:r>
              <a:rPr lang="en-US" altLang="en-US" err="1"/>
              <a:t>tus</a:t>
            </a:r>
            <a:r>
              <a:rPr lang="en-US" altLang="en-US"/>
              <a:t> or </a:t>
            </a:r>
            <a:r>
              <a:rPr lang="en-US" altLang="en-US" b="1"/>
              <a:t>ad</a:t>
            </a:r>
            <a:r>
              <a:rPr lang="en-US" altLang="en-US"/>
              <a:t>-uh-</a:t>
            </a:r>
            <a:r>
              <a:rPr lang="en-US" altLang="en-US" b="1"/>
              <a:t>NO</a:t>
            </a:r>
            <a:r>
              <a:rPr lang="en-US" altLang="en-US"/>
              <a:t>-</a:t>
            </a:r>
            <a:r>
              <a:rPr lang="en-US" altLang="en-US" err="1"/>
              <a:t>muh</a:t>
            </a:r>
            <a:r>
              <a:rPr lang="en-US" altLang="en-US"/>
              <a:t>-</a:t>
            </a:r>
            <a:r>
              <a:rPr lang="en-US" altLang="en-US" err="1"/>
              <a:t>tus</a:t>
            </a:r>
            <a:r>
              <a:rPr lang="en-US" altLang="en-US" b="1"/>
              <a:t> pa</a:t>
            </a:r>
            <a:r>
              <a:rPr lang="en-US" altLang="en-US"/>
              <a:t>-lips) are the kind of polyps that can change into cancer. </a:t>
            </a:r>
          </a:p>
          <a:p>
            <a:pPr eaLnBrk="1" hangingPunct="1">
              <a:spcBef>
                <a:spcPct val="0"/>
              </a:spcBef>
            </a:pPr>
            <a:endParaRPr lang="en-US" altLang="en-US"/>
          </a:p>
          <a:p>
            <a:pPr eaLnBrk="1" hangingPunct="1">
              <a:spcBef>
                <a:spcPct val="0"/>
              </a:spcBef>
            </a:pPr>
            <a:r>
              <a:rPr lang="en-US" altLang="en-US"/>
              <a:t>Some types of polyps can change into cancer over time (usually many years), but not all polyps become cancer.</a:t>
            </a:r>
          </a:p>
          <a:p>
            <a:endParaRPr lang="en-US"/>
          </a:p>
        </p:txBody>
      </p:sp>
      <p:sp>
        <p:nvSpPr>
          <p:cNvPr id="4" name="Slide Number Placeholder 3"/>
          <p:cNvSpPr>
            <a:spLocks noGrp="1"/>
          </p:cNvSpPr>
          <p:nvPr>
            <p:ph type="sldNum" sz="quarter" idx="5"/>
          </p:nvPr>
        </p:nvSpPr>
        <p:spPr/>
        <p:txBody>
          <a:bodyPr/>
          <a:lstStyle/>
          <a:p>
            <a:fld id="{EBC877D4-C115-4B9D-B6EE-99781311D293}" type="slidenum">
              <a:rPr lang="en-US" smtClean="0"/>
              <a:t>7</a:t>
            </a:fld>
            <a:endParaRPr lang="en-US"/>
          </a:p>
        </p:txBody>
      </p:sp>
    </p:spTree>
    <p:extLst>
      <p:ext uri="{BB962C8B-B14F-4D97-AF65-F5344CB8AC3E}">
        <p14:creationId xmlns:p14="http://schemas.microsoft.com/office/powerpoint/2010/main" val="4116825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Speaker Notes</a:t>
            </a:r>
            <a:endParaRPr lang="en-US" sz="1200" kern="1200">
              <a:solidFill>
                <a:schemeClr val="tx1"/>
              </a:solidFill>
              <a:latin typeface="+mn-lt"/>
              <a:ea typeface="+mn-ea"/>
              <a:cs typeface="+mn-cs"/>
            </a:endParaRPr>
          </a:p>
          <a:p>
            <a:endParaRPr lang="en-US"/>
          </a:p>
          <a:p>
            <a:r>
              <a:rPr lang="en-US"/>
              <a:t>How can polyps become cancerous? The answer may lie in our DNA.  </a:t>
            </a:r>
            <a:endParaRPr lang="en-US">
              <a:cs typeface="Calibri" panose="020F0502020204030204"/>
            </a:endParaRPr>
          </a:p>
          <a:p>
            <a:endParaRPr lang="en-US" sz="1200" kern="1200">
              <a:solidFill>
                <a:schemeClr val="tx1"/>
              </a:solidFill>
              <a:effectLst/>
              <a:latin typeface="+mn-lt"/>
              <a:ea typeface="+mn-ea"/>
              <a:cs typeface="+mn-cs"/>
            </a:endParaRPr>
          </a:p>
          <a:p>
            <a:pPr marL="171450" indent="-171450" eaLnBrk="1" hangingPunct="1">
              <a:spcBef>
                <a:spcPct val="0"/>
              </a:spcBef>
              <a:buFont typeface="Arial" panose="020B0604020202020204" pitchFamily="34" charset="0"/>
              <a:buChar char="•"/>
            </a:pPr>
            <a:r>
              <a:rPr lang="en-US" altLang="en-US" b="1" u="sng"/>
              <a:t>Inherited gene mutations</a:t>
            </a:r>
            <a:r>
              <a:rPr lang="en-US" altLang="en-US"/>
              <a:t>: those that can be passed on to children. These mutations can increase the risk for a small number of colorectal cancers. Inherited mutations affect all the cells in the body.</a:t>
            </a:r>
            <a:endParaRPr lang="en-US" altLang="en-US">
              <a:cs typeface="Calibri"/>
            </a:endParaRPr>
          </a:p>
          <a:p>
            <a:pPr marL="171450" indent="-171450" eaLnBrk="1" hangingPunct="1">
              <a:spcBef>
                <a:spcPct val="0"/>
              </a:spcBef>
              <a:buFont typeface="Arial" panose="020B0604020202020204" pitchFamily="34" charset="0"/>
              <a:buChar char="•"/>
            </a:pPr>
            <a:endParaRPr lang="en-US" altLang="en-US"/>
          </a:p>
          <a:p>
            <a:pPr marL="171450" indent="-171450" eaLnBrk="1" hangingPunct="1">
              <a:spcBef>
                <a:spcPct val="0"/>
              </a:spcBef>
              <a:buFont typeface="Arial" panose="020B0604020202020204" pitchFamily="34" charset="0"/>
              <a:buChar char="•"/>
            </a:pPr>
            <a:r>
              <a:rPr lang="en-US" altLang="en-US" b="1" u="sng"/>
              <a:t>Acquired gene mutations</a:t>
            </a:r>
            <a:r>
              <a:rPr lang="en-US" altLang="en-US"/>
              <a:t>: changes that take place during a person’s life and are not passed on to children. These changes only affect the cells that grow from the one cell where the changes began. Most cases of colorectal cancer are caused by these types of changes.</a:t>
            </a:r>
            <a:endParaRPr lang="en-US" altLang="en-US">
              <a:cs typeface="Calibri"/>
            </a:endParaRPr>
          </a:p>
          <a:p>
            <a:endParaRPr lang="en-US"/>
          </a:p>
          <a:p>
            <a:endParaRPr lang="en-US"/>
          </a:p>
          <a:p>
            <a:endParaRPr lang="en-US"/>
          </a:p>
        </p:txBody>
      </p:sp>
      <p:sp>
        <p:nvSpPr>
          <p:cNvPr id="4" name="Slide Number Placeholder 3"/>
          <p:cNvSpPr>
            <a:spLocks noGrp="1"/>
          </p:cNvSpPr>
          <p:nvPr>
            <p:ph type="sldNum" sz="quarter" idx="5"/>
          </p:nvPr>
        </p:nvSpPr>
        <p:spPr/>
        <p:txBody>
          <a:bodyPr/>
          <a:lstStyle/>
          <a:p>
            <a:fld id="{EBC877D4-C115-4B9D-B6EE-99781311D293}" type="slidenum">
              <a:rPr lang="en-US" smtClean="0"/>
              <a:t>8</a:t>
            </a:fld>
            <a:endParaRPr lang="en-US"/>
          </a:p>
        </p:txBody>
      </p:sp>
    </p:spTree>
    <p:extLst>
      <p:ext uri="{BB962C8B-B14F-4D97-AF65-F5344CB8AC3E}">
        <p14:creationId xmlns:p14="http://schemas.microsoft.com/office/powerpoint/2010/main" val="1943537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Speaker Notes</a:t>
            </a:r>
            <a:endParaRPr lang="en-US" sz="1200" kern="1200">
              <a:solidFill>
                <a:schemeClr val="tx1"/>
              </a:solidFill>
              <a:effectLst/>
              <a:latin typeface="+mn-lt"/>
              <a:ea typeface="+mn-ea"/>
              <a:cs typeface="+mn-cs"/>
            </a:endParaRPr>
          </a:p>
          <a:p>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A risk factor is anything that affects your chance of getting a disease such as cancer. Different cancers have different risk factors. Some risk factors, like smoking and excess sun exposure, can be changed. Others, like your age or family history, can’t be changed.</a:t>
            </a:r>
          </a:p>
          <a:p>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Having a risk factor, or even several risk factors, does not mean that you will get the disease. And some people who get the disease may not have any known risk factors. </a:t>
            </a:r>
          </a:p>
          <a:p>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Still, researchers have found several risk factors that may increase a person's chance of developing colorectal polyps or colorectal cancer. </a:t>
            </a:r>
          </a:p>
        </p:txBody>
      </p:sp>
      <p:sp>
        <p:nvSpPr>
          <p:cNvPr id="4" name="Slide Number Placeholder 3"/>
          <p:cNvSpPr>
            <a:spLocks noGrp="1"/>
          </p:cNvSpPr>
          <p:nvPr>
            <p:ph type="sldNum" sz="quarter" idx="5"/>
          </p:nvPr>
        </p:nvSpPr>
        <p:spPr/>
        <p:txBody>
          <a:bodyPr/>
          <a:lstStyle/>
          <a:p>
            <a:fld id="{EBC877D4-C115-4B9D-B6EE-99781311D293}" type="slidenum">
              <a:rPr lang="en-US" smtClean="0"/>
              <a:t>9</a:t>
            </a:fld>
            <a:endParaRPr lang="en-US"/>
          </a:p>
        </p:txBody>
      </p:sp>
    </p:spTree>
    <p:extLst>
      <p:ext uri="{BB962C8B-B14F-4D97-AF65-F5344CB8AC3E}">
        <p14:creationId xmlns:p14="http://schemas.microsoft.com/office/powerpoint/2010/main" val="1118689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108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683545"/>
            <a:ext cx="155448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r>
              <a:rPr lang="en-US"/>
              <a:t>03/23</a:t>
            </a:r>
          </a:p>
        </p:txBody>
      </p:sp>
      <p:sp>
        <p:nvSpPr>
          <p:cNvPr id="5" name="Footer Placeholder 4"/>
          <p:cNvSpPr>
            <a:spLocks noGrp="1"/>
          </p:cNvSpPr>
          <p:nvPr>
            <p:ph type="ftr" sz="quarter" idx="11"/>
          </p:nvPr>
        </p:nvSpPr>
        <p:spPr/>
        <p:txBody>
          <a:bodyPr/>
          <a:lstStyle/>
          <a:p>
            <a:r>
              <a:rPr lang="en-US"/>
              <a:t>03/23</a:t>
            </a:r>
          </a:p>
        </p:txBody>
      </p:sp>
      <p:sp>
        <p:nvSpPr>
          <p:cNvPr id="7" name="Slide Number Placeholder 5">
            <a:extLst>
              <a:ext uri="{FF2B5EF4-FFF2-40B4-BE49-F238E27FC236}">
                <a16:creationId xmlns:a16="http://schemas.microsoft.com/office/drawing/2014/main" id="{986CC587-ABCF-0639-6F7F-66B0E2ED3BA2}"/>
              </a:ext>
            </a:extLst>
          </p:cNvPr>
          <p:cNvSpPr>
            <a:spLocks noGrp="1"/>
          </p:cNvSpPr>
          <p:nvPr>
            <p:ph type="sldNum" sz="quarter" idx="4"/>
          </p:nvPr>
        </p:nvSpPr>
        <p:spPr>
          <a:xfrm>
            <a:off x="17261587" y="9831644"/>
            <a:ext cx="797814" cy="184667"/>
          </a:xfrm>
          <a:prstGeom prst="rect">
            <a:avLst/>
          </a:prstGeom>
        </p:spPr>
        <p:txBody>
          <a:bodyPr wrap="square" lIns="0" tIns="0" rIns="0" bIns="0">
            <a:spAutoFit/>
          </a:bodyPr>
          <a:lstStyle>
            <a:lvl1pPr algn="r">
              <a:defRPr sz="12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513681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03/23</a:t>
            </a:r>
          </a:p>
        </p:txBody>
      </p:sp>
      <p:sp>
        <p:nvSpPr>
          <p:cNvPr id="5" name="Footer Placeholder 4"/>
          <p:cNvSpPr>
            <a:spLocks noGrp="1"/>
          </p:cNvSpPr>
          <p:nvPr>
            <p:ph type="ftr" sz="quarter" idx="11"/>
          </p:nvPr>
        </p:nvSpPr>
        <p:spPr/>
        <p:txBody>
          <a:bodyPr/>
          <a:lstStyle/>
          <a:p>
            <a:r>
              <a:rPr lang="en-US"/>
              <a:t>03/23</a:t>
            </a:r>
          </a:p>
        </p:txBody>
      </p:sp>
      <p:sp>
        <p:nvSpPr>
          <p:cNvPr id="7" name="Slide Number Placeholder 5">
            <a:extLst>
              <a:ext uri="{FF2B5EF4-FFF2-40B4-BE49-F238E27FC236}">
                <a16:creationId xmlns:a16="http://schemas.microsoft.com/office/drawing/2014/main" id="{D0531246-1DDE-FC9D-5AA4-7EA8D6DA3EE3}"/>
              </a:ext>
            </a:extLst>
          </p:cNvPr>
          <p:cNvSpPr>
            <a:spLocks noGrp="1"/>
          </p:cNvSpPr>
          <p:nvPr>
            <p:ph type="sldNum" sz="quarter" idx="4"/>
          </p:nvPr>
        </p:nvSpPr>
        <p:spPr>
          <a:xfrm>
            <a:off x="17261587" y="9831644"/>
            <a:ext cx="797814" cy="184667"/>
          </a:xfrm>
          <a:prstGeom prst="rect">
            <a:avLst/>
          </a:prstGeom>
        </p:spPr>
        <p:txBody>
          <a:bodyPr wrap="square" lIns="0" tIns="0" rIns="0" bIns="0">
            <a:spAutoFit/>
          </a:bodyPr>
          <a:lstStyle>
            <a:lvl1pPr algn="r">
              <a:defRPr sz="12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5078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6" y="2564609"/>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6" y="6884197"/>
            <a:ext cx="15773400" cy="2250281"/>
          </a:xfrm>
        </p:spPr>
        <p:txBody>
          <a:bodyPr/>
          <a:lstStyle>
            <a:lvl1pPr marL="0" indent="0">
              <a:buNone/>
              <a:defRPr sz="36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03/23</a:t>
            </a:r>
          </a:p>
        </p:txBody>
      </p:sp>
      <p:sp>
        <p:nvSpPr>
          <p:cNvPr id="5" name="Footer Placeholder 4"/>
          <p:cNvSpPr>
            <a:spLocks noGrp="1"/>
          </p:cNvSpPr>
          <p:nvPr>
            <p:ph type="ftr" sz="quarter" idx="11"/>
          </p:nvPr>
        </p:nvSpPr>
        <p:spPr/>
        <p:txBody>
          <a:bodyPr/>
          <a:lstStyle/>
          <a:p>
            <a:r>
              <a:rPr lang="en-US"/>
              <a:t>03/23</a:t>
            </a:r>
          </a:p>
        </p:txBody>
      </p:sp>
      <p:sp>
        <p:nvSpPr>
          <p:cNvPr id="7" name="Slide Number Placeholder 5">
            <a:extLst>
              <a:ext uri="{FF2B5EF4-FFF2-40B4-BE49-F238E27FC236}">
                <a16:creationId xmlns:a16="http://schemas.microsoft.com/office/drawing/2014/main" id="{DA8160F2-AA90-7AA9-7E7F-81C25E90C70A}"/>
              </a:ext>
            </a:extLst>
          </p:cNvPr>
          <p:cNvSpPr>
            <a:spLocks noGrp="1"/>
          </p:cNvSpPr>
          <p:nvPr>
            <p:ph type="sldNum" sz="quarter" idx="4"/>
          </p:nvPr>
        </p:nvSpPr>
        <p:spPr>
          <a:xfrm>
            <a:off x="17261587" y="9831644"/>
            <a:ext cx="797814" cy="184667"/>
          </a:xfrm>
          <a:prstGeom prst="rect">
            <a:avLst/>
          </a:prstGeom>
        </p:spPr>
        <p:txBody>
          <a:bodyPr wrap="square" lIns="0" tIns="0" rIns="0" bIns="0">
            <a:spAutoFit/>
          </a:bodyPr>
          <a:lstStyle>
            <a:lvl1pPr algn="r">
              <a:defRPr sz="12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637616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03/23</a:t>
            </a:r>
          </a:p>
        </p:txBody>
      </p:sp>
      <p:sp>
        <p:nvSpPr>
          <p:cNvPr id="6" name="Footer Placeholder 5"/>
          <p:cNvSpPr>
            <a:spLocks noGrp="1"/>
          </p:cNvSpPr>
          <p:nvPr>
            <p:ph type="ftr" sz="quarter" idx="11"/>
          </p:nvPr>
        </p:nvSpPr>
        <p:spPr/>
        <p:txBody>
          <a:bodyPr/>
          <a:lstStyle/>
          <a:p>
            <a:r>
              <a:rPr lang="en-US"/>
              <a:t>03/23</a:t>
            </a:r>
          </a:p>
        </p:txBody>
      </p:sp>
      <p:sp>
        <p:nvSpPr>
          <p:cNvPr id="8" name="Slide Number Placeholder 5">
            <a:extLst>
              <a:ext uri="{FF2B5EF4-FFF2-40B4-BE49-F238E27FC236}">
                <a16:creationId xmlns:a16="http://schemas.microsoft.com/office/drawing/2014/main" id="{9BAA30C5-7EEB-A08C-5BB1-579E79751D1F}"/>
              </a:ext>
            </a:extLst>
          </p:cNvPr>
          <p:cNvSpPr>
            <a:spLocks noGrp="1"/>
          </p:cNvSpPr>
          <p:nvPr>
            <p:ph type="sldNum" sz="quarter" idx="4"/>
          </p:nvPr>
        </p:nvSpPr>
        <p:spPr>
          <a:xfrm>
            <a:off x="17261587" y="9831644"/>
            <a:ext cx="797814" cy="184667"/>
          </a:xfrm>
          <a:prstGeom prst="rect">
            <a:avLst/>
          </a:prstGeom>
        </p:spPr>
        <p:txBody>
          <a:bodyPr wrap="square" lIns="0" tIns="0" rIns="0" bIns="0">
            <a:spAutoFit/>
          </a:bodyPr>
          <a:lstStyle>
            <a:lvl1pPr algn="r">
              <a:defRPr sz="12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686644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90"/>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4" y="2521745"/>
            <a:ext cx="7736680"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4" y="3757613"/>
            <a:ext cx="7736680"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1"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1"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03/23</a:t>
            </a:r>
          </a:p>
        </p:txBody>
      </p:sp>
      <p:sp>
        <p:nvSpPr>
          <p:cNvPr id="8" name="Footer Placeholder 7"/>
          <p:cNvSpPr>
            <a:spLocks noGrp="1"/>
          </p:cNvSpPr>
          <p:nvPr>
            <p:ph type="ftr" sz="quarter" idx="11"/>
          </p:nvPr>
        </p:nvSpPr>
        <p:spPr/>
        <p:txBody>
          <a:bodyPr/>
          <a:lstStyle/>
          <a:p>
            <a:r>
              <a:rPr lang="en-US"/>
              <a:t>03/23</a:t>
            </a:r>
          </a:p>
        </p:txBody>
      </p:sp>
      <p:sp>
        <p:nvSpPr>
          <p:cNvPr id="10" name="Slide Number Placeholder 5">
            <a:extLst>
              <a:ext uri="{FF2B5EF4-FFF2-40B4-BE49-F238E27FC236}">
                <a16:creationId xmlns:a16="http://schemas.microsoft.com/office/drawing/2014/main" id="{6752EED2-DBEA-DF68-3C3F-AB4362716851}"/>
              </a:ext>
            </a:extLst>
          </p:cNvPr>
          <p:cNvSpPr>
            <a:spLocks noGrp="1"/>
          </p:cNvSpPr>
          <p:nvPr>
            <p:ph type="sldNum" sz="quarter" idx="12"/>
          </p:nvPr>
        </p:nvSpPr>
        <p:spPr>
          <a:xfrm>
            <a:off x="17261587" y="9831644"/>
            <a:ext cx="797814" cy="184667"/>
          </a:xfrm>
          <a:prstGeom prst="rect">
            <a:avLst/>
          </a:prstGeom>
        </p:spPr>
        <p:txBody>
          <a:bodyPr wrap="square" lIns="0" tIns="0" rIns="0" bIns="0">
            <a:spAutoFit/>
          </a:bodyPr>
          <a:lstStyle>
            <a:lvl1pPr algn="r">
              <a:defRPr sz="12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344190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03/23</a:t>
            </a:r>
          </a:p>
        </p:txBody>
      </p:sp>
      <p:sp>
        <p:nvSpPr>
          <p:cNvPr id="4" name="Footer Placeholder 3"/>
          <p:cNvSpPr>
            <a:spLocks noGrp="1"/>
          </p:cNvSpPr>
          <p:nvPr>
            <p:ph type="ftr" sz="quarter" idx="11"/>
          </p:nvPr>
        </p:nvSpPr>
        <p:spPr/>
        <p:txBody>
          <a:bodyPr/>
          <a:lstStyle/>
          <a:p>
            <a:r>
              <a:rPr lang="en-US"/>
              <a:t>03/23</a:t>
            </a:r>
          </a:p>
        </p:txBody>
      </p:sp>
      <p:sp>
        <p:nvSpPr>
          <p:cNvPr id="6" name="Slide Number Placeholder 5">
            <a:extLst>
              <a:ext uri="{FF2B5EF4-FFF2-40B4-BE49-F238E27FC236}">
                <a16:creationId xmlns:a16="http://schemas.microsoft.com/office/drawing/2014/main" id="{C63A694E-F50A-0505-EB30-B611DF13CFA6}"/>
              </a:ext>
            </a:extLst>
          </p:cNvPr>
          <p:cNvSpPr>
            <a:spLocks noGrp="1"/>
          </p:cNvSpPr>
          <p:nvPr>
            <p:ph type="sldNum" sz="quarter" idx="4"/>
          </p:nvPr>
        </p:nvSpPr>
        <p:spPr>
          <a:xfrm>
            <a:off x="17261587" y="9831644"/>
            <a:ext cx="797814" cy="184667"/>
          </a:xfrm>
          <a:prstGeom prst="rect">
            <a:avLst/>
          </a:prstGeom>
        </p:spPr>
        <p:txBody>
          <a:bodyPr wrap="square" lIns="0" tIns="0" rIns="0" bIns="0">
            <a:spAutoFit/>
          </a:bodyPr>
          <a:lstStyle>
            <a:lvl1pPr algn="r">
              <a:defRPr sz="12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513208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03/23</a:t>
            </a:r>
          </a:p>
        </p:txBody>
      </p:sp>
      <p:sp>
        <p:nvSpPr>
          <p:cNvPr id="3" name="Footer Placeholder 2"/>
          <p:cNvSpPr>
            <a:spLocks noGrp="1"/>
          </p:cNvSpPr>
          <p:nvPr>
            <p:ph type="ftr" sz="quarter" idx="11"/>
          </p:nvPr>
        </p:nvSpPr>
        <p:spPr/>
        <p:txBody>
          <a:bodyPr/>
          <a:lstStyle/>
          <a:p>
            <a:r>
              <a:rPr lang="en-US"/>
              <a:t>03/23</a:t>
            </a:r>
          </a:p>
        </p:txBody>
      </p:sp>
      <p:sp>
        <p:nvSpPr>
          <p:cNvPr id="5" name="Slide Number Placeholder 5">
            <a:extLst>
              <a:ext uri="{FF2B5EF4-FFF2-40B4-BE49-F238E27FC236}">
                <a16:creationId xmlns:a16="http://schemas.microsoft.com/office/drawing/2014/main" id="{1310D333-F7FD-8EFA-E346-F6BBAFDE721D}"/>
              </a:ext>
            </a:extLst>
          </p:cNvPr>
          <p:cNvSpPr>
            <a:spLocks noGrp="1"/>
          </p:cNvSpPr>
          <p:nvPr>
            <p:ph type="sldNum" sz="quarter" idx="4"/>
          </p:nvPr>
        </p:nvSpPr>
        <p:spPr>
          <a:xfrm>
            <a:off x="17261587" y="9831644"/>
            <a:ext cx="797814" cy="184667"/>
          </a:xfrm>
          <a:prstGeom prst="rect">
            <a:avLst/>
          </a:prstGeom>
        </p:spPr>
        <p:txBody>
          <a:bodyPr wrap="square" lIns="0" tIns="0" rIns="0" bIns="0">
            <a:spAutoFit/>
          </a:bodyPr>
          <a:lstStyle>
            <a:lvl1pPr algn="r">
              <a:defRPr sz="12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088506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2"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40"/>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2"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03/23</a:t>
            </a:r>
          </a:p>
        </p:txBody>
      </p:sp>
      <p:sp>
        <p:nvSpPr>
          <p:cNvPr id="6" name="Footer Placeholder 5"/>
          <p:cNvSpPr>
            <a:spLocks noGrp="1"/>
          </p:cNvSpPr>
          <p:nvPr>
            <p:ph type="ftr" sz="quarter" idx="11"/>
          </p:nvPr>
        </p:nvSpPr>
        <p:spPr/>
        <p:txBody>
          <a:bodyPr/>
          <a:lstStyle/>
          <a:p>
            <a:r>
              <a:rPr lang="en-US"/>
              <a:t>03/23</a:t>
            </a:r>
          </a:p>
        </p:txBody>
      </p:sp>
      <p:sp>
        <p:nvSpPr>
          <p:cNvPr id="8" name="Slide Number Placeholder 5">
            <a:extLst>
              <a:ext uri="{FF2B5EF4-FFF2-40B4-BE49-F238E27FC236}">
                <a16:creationId xmlns:a16="http://schemas.microsoft.com/office/drawing/2014/main" id="{BD286FCC-8130-60A6-B90F-F05037BFBE03}"/>
              </a:ext>
            </a:extLst>
          </p:cNvPr>
          <p:cNvSpPr>
            <a:spLocks noGrp="1"/>
          </p:cNvSpPr>
          <p:nvPr>
            <p:ph type="sldNum" sz="quarter" idx="4"/>
          </p:nvPr>
        </p:nvSpPr>
        <p:spPr>
          <a:xfrm>
            <a:off x="17261587" y="9831644"/>
            <a:ext cx="797814" cy="184667"/>
          </a:xfrm>
          <a:prstGeom prst="rect">
            <a:avLst/>
          </a:prstGeom>
        </p:spPr>
        <p:txBody>
          <a:bodyPr wrap="square" lIns="0" tIns="0" rIns="0" bIns="0">
            <a:spAutoFit/>
          </a:bodyPr>
          <a:lstStyle>
            <a:lvl1pPr algn="r">
              <a:defRPr sz="12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2260120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2" y="685800"/>
            <a:ext cx="5898356" cy="2400300"/>
          </a:xfrm>
        </p:spPr>
        <p:txBody>
          <a:bodyPr anchor="b"/>
          <a:lstStyle>
            <a:lvl1pPr>
              <a:defRPr sz="4800"/>
            </a:lvl1pPr>
          </a:lstStyle>
          <a:p>
            <a:r>
              <a:rPr lang="en-US"/>
              <a:t>Click to edit Master title style</a:t>
            </a:r>
          </a:p>
        </p:txBody>
      </p:sp>
      <p:sp>
        <p:nvSpPr>
          <p:cNvPr id="3" name="Picture Placeholder 2"/>
          <p:cNvSpPr>
            <a:spLocks noGrp="1" noChangeAspect="1"/>
          </p:cNvSpPr>
          <p:nvPr>
            <p:ph type="pic" idx="1"/>
          </p:nvPr>
        </p:nvSpPr>
        <p:spPr>
          <a:xfrm>
            <a:off x="7774782" y="1481140"/>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p:cNvSpPr>
            <a:spLocks noGrp="1"/>
          </p:cNvSpPr>
          <p:nvPr>
            <p:ph type="body" sz="half" idx="2"/>
          </p:nvPr>
        </p:nvSpPr>
        <p:spPr>
          <a:xfrm>
            <a:off x="1259682"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03/23</a:t>
            </a:r>
          </a:p>
        </p:txBody>
      </p:sp>
      <p:sp>
        <p:nvSpPr>
          <p:cNvPr id="6" name="Footer Placeholder 5"/>
          <p:cNvSpPr>
            <a:spLocks noGrp="1"/>
          </p:cNvSpPr>
          <p:nvPr>
            <p:ph type="ftr" sz="quarter" idx="11"/>
          </p:nvPr>
        </p:nvSpPr>
        <p:spPr/>
        <p:txBody>
          <a:bodyPr/>
          <a:lstStyle/>
          <a:p>
            <a:r>
              <a:rPr lang="en-US"/>
              <a:t>03/23</a:t>
            </a:r>
          </a:p>
        </p:txBody>
      </p:sp>
      <p:sp>
        <p:nvSpPr>
          <p:cNvPr id="8" name="Slide Number Placeholder 5">
            <a:extLst>
              <a:ext uri="{FF2B5EF4-FFF2-40B4-BE49-F238E27FC236}">
                <a16:creationId xmlns:a16="http://schemas.microsoft.com/office/drawing/2014/main" id="{A2F6549F-CCFC-8633-35F1-73F7B649CAA0}"/>
              </a:ext>
            </a:extLst>
          </p:cNvPr>
          <p:cNvSpPr>
            <a:spLocks noGrp="1"/>
          </p:cNvSpPr>
          <p:nvPr>
            <p:ph type="sldNum" sz="quarter" idx="4"/>
          </p:nvPr>
        </p:nvSpPr>
        <p:spPr>
          <a:xfrm>
            <a:off x="17261587" y="9831644"/>
            <a:ext cx="797814" cy="184667"/>
          </a:xfrm>
          <a:prstGeom prst="rect">
            <a:avLst/>
          </a:prstGeom>
        </p:spPr>
        <p:txBody>
          <a:bodyPr wrap="square" lIns="0" tIns="0" rIns="0" bIns="0">
            <a:spAutoFit/>
          </a:bodyPr>
          <a:lstStyle>
            <a:lvl1pPr algn="r">
              <a:defRPr sz="12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572745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03/23</a:t>
            </a:r>
          </a:p>
        </p:txBody>
      </p:sp>
      <p:sp>
        <p:nvSpPr>
          <p:cNvPr id="5" name="Footer Placeholder 4"/>
          <p:cNvSpPr>
            <a:spLocks noGrp="1"/>
          </p:cNvSpPr>
          <p:nvPr>
            <p:ph type="ftr" sz="quarter" idx="11"/>
          </p:nvPr>
        </p:nvSpPr>
        <p:spPr/>
        <p:txBody>
          <a:bodyPr/>
          <a:lstStyle/>
          <a:p>
            <a:r>
              <a:rPr lang="en-US"/>
              <a:t>03/23</a:t>
            </a:r>
          </a:p>
        </p:txBody>
      </p:sp>
      <p:sp>
        <p:nvSpPr>
          <p:cNvPr id="7" name="Slide Number Placeholder 5">
            <a:extLst>
              <a:ext uri="{FF2B5EF4-FFF2-40B4-BE49-F238E27FC236}">
                <a16:creationId xmlns:a16="http://schemas.microsoft.com/office/drawing/2014/main" id="{BC834016-9FAE-F0B3-FF76-F90A97D15FDF}"/>
              </a:ext>
            </a:extLst>
          </p:cNvPr>
          <p:cNvSpPr>
            <a:spLocks noGrp="1"/>
          </p:cNvSpPr>
          <p:nvPr>
            <p:ph type="sldNum" sz="quarter" idx="4"/>
          </p:nvPr>
        </p:nvSpPr>
        <p:spPr>
          <a:xfrm>
            <a:off x="17261587" y="9831644"/>
            <a:ext cx="797814" cy="184667"/>
          </a:xfrm>
          <a:prstGeom prst="rect">
            <a:avLst/>
          </a:prstGeom>
        </p:spPr>
        <p:txBody>
          <a:bodyPr wrap="square" lIns="0" tIns="0" rIns="0" bIns="0">
            <a:spAutoFit/>
          </a:bodyPr>
          <a:lstStyle>
            <a:lvl1pPr algn="r">
              <a:defRPr sz="12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1986478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1"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1"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03/23</a:t>
            </a:r>
          </a:p>
        </p:txBody>
      </p:sp>
      <p:sp>
        <p:nvSpPr>
          <p:cNvPr id="5" name="Footer Placeholder 4"/>
          <p:cNvSpPr>
            <a:spLocks noGrp="1"/>
          </p:cNvSpPr>
          <p:nvPr>
            <p:ph type="ftr" sz="quarter" idx="11"/>
          </p:nvPr>
        </p:nvSpPr>
        <p:spPr/>
        <p:txBody>
          <a:bodyPr/>
          <a:lstStyle/>
          <a:p>
            <a:r>
              <a:rPr lang="en-US"/>
              <a:t>03/23</a:t>
            </a:r>
          </a:p>
        </p:txBody>
      </p:sp>
      <p:sp>
        <p:nvSpPr>
          <p:cNvPr id="7" name="Slide Number Placeholder 5">
            <a:extLst>
              <a:ext uri="{FF2B5EF4-FFF2-40B4-BE49-F238E27FC236}">
                <a16:creationId xmlns:a16="http://schemas.microsoft.com/office/drawing/2014/main" id="{9F93A7EF-8E62-0573-5B5F-6EC6C3EDAB77}"/>
              </a:ext>
            </a:extLst>
          </p:cNvPr>
          <p:cNvSpPr>
            <a:spLocks noGrp="1"/>
          </p:cNvSpPr>
          <p:nvPr>
            <p:ph type="sldNum" sz="quarter" idx="4"/>
          </p:nvPr>
        </p:nvSpPr>
        <p:spPr>
          <a:xfrm>
            <a:off x="17261587" y="9831644"/>
            <a:ext cx="797814" cy="184667"/>
          </a:xfrm>
          <a:prstGeom prst="rect">
            <a:avLst/>
          </a:prstGeom>
        </p:spPr>
        <p:txBody>
          <a:bodyPr wrap="square" lIns="0" tIns="0" rIns="0" bIns="0">
            <a:spAutoFit/>
          </a:bodyPr>
          <a:lstStyle>
            <a:lvl1pPr algn="r">
              <a:defRPr sz="12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2382675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3893" y="780801"/>
            <a:ext cx="16953022" cy="776919"/>
          </a:xfrm>
          <a:prstGeom prst="rect">
            <a:avLst/>
          </a:prstGeom>
        </p:spPr>
        <p:txBody>
          <a:bodyPr>
            <a:noAutofit/>
          </a:bodyPr>
          <a:lstStyle>
            <a:lvl1pPr>
              <a:defRPr sz="3600"/>
            </a:lvl1pPr>
          </a:lstStyle>
          <a:p>
            <a:r>
              <a:rPr lang="en-US"/>
              <a:t>Click to edit Master title style</a:t>
            </a:r>
          </a:p>
        </p:txBody>
      </p:sp>
      <p:sp>
        <p:nvSpPr>
          <p:cNvPr id="3" name="Content Placeholder 2"/>
          <p:cNvSpPr>
            <a:spLocks noGrp="1"/>
          </p:cNvSpPr>
          <p:nvPr>
            <p:ph idx="1"/>
          </p:nvPr>
        </p:nvSpPr>
        <p:spPr>
          <a:xfrm>
            <a:off x="673893" y="1772840"/>
            <a:ext cx="16953022" cy="7761686"/>
          </a:xfrm>
          <a:prstGeom prst="rect">
            <a:avLst/>
          </a:prstGeom>
        </p:spPr>
        <p:txBody>
          <a:bodyPr>
            <a:normAutofit/>
          </a:bodyPr>
          <a:lstStyle>
            <a:lvl1pPr>
              <a:defRPr sz="2700"/>
            </a:lvl1pPr>
            <a:lvl2pPr>
              <a:defRPr sz="2250"/>
            </a:lvl2pPr>
            <a:lvl3pPr>
              <a:defRPr sz="2025"/>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F77C23AB-5DEF-E2BF-8048-747F0264AF9D}"/>
              </a:ext>
            </a:extLst>
          </p:cNvPr>
          <p:cNvSpPr>
            <a:spLocks noGrp="1"/>
          </p:cNvSpPr>
          <p:nvPr>
            <p:ph type="body" sz="quarter" idx="13" hasCustomPrompt="1"/>
          </p:nvPr>
        </p:nvSpPr>
        <p:spPr>
          <a:xfrm>
            <a:off x="673893" y="350567"/>
            <a:ext cx="16953022" cy="377555"/>
          </a:xfrm>
          <a:prstGeom prst="rect">
            <a:avLst/>
          </a:prstGeom>
        </p:spPr>
        <p:txBody>
          <a:bodyPr anchor="ctr" anchorCtr="0">
            <a:normAutofit/>
          </a:bodyPr>
          <a:lstStyle>
            <a:lvl1pPr marL="0" indent="0">
              <a:buNone/>
              <a:defRPr sz="1350" b="1" cap="none" spc="0" baseline="0">
                <a:solidFill>
                  <a:srgbClr val="FF0000"/>
                </a:solidFill>
              </a:defRPr>
            </a:lvl1pPr>
          </a:lstStyle>
          <a:p>
            <a:pPr lvl="0"/>
            <a:r>
              <a:rPr lang="en-US"/>
              <a:t>Section title</a:t>
            </a:r>
          </a:p>
        </p:txBody>
      </p:sp>
      <p:sp>
        <p:nvSpPr>
          <p:cNvPr id="4" name="Date Placeholder 3">
            <a:extLst>
              <a:ext uri="{FF2B5EF4-FFF2-40B4-BE49-F238E27FC236}">
                <a16:creationId xmlns:a16="http://schemas.microsoft.com/office/drawing/2014/main" id="{4FF1BE81-4933-50A1-6B3B-A03EC86885BA}"/>
              </a:ext>
            </a:extLst>
          </p:cNvPr>
          <p:cNvSpPr>
            <a:spLocks noGrp="1"/>
          </p:cNvSpPr>
          <p:nvPr>
            <p:ph type="dt" sz="half" idx="10"/>
          </p:nvPr>
        </p:nvSpPr>
        <p:spPr>
          <a:xfrm>
            <a:off x="511388" y="9663221"/>
            <a:ext cx="797816" cy="368646"/>
          </a:xfrm>
          <a:prstGeom prst="rect">
            <a:avLst/>
          </a:prstGeom>
        </p:spPr>
        <p:txBody>
          <a:bodyPr wrap="square" lIns="0" tIns="0" rIns="0" bIns="0" anchor="b" anchorCtr="0">
            <a:noAutofit/>
          </a:bodyPr>
          <a:lstStyle>
            <a:lvl1pPr algn="l">
              <a:defRPr sz="900" baseline="0">
                <a:latin typeface="Poppins" pitchFamily="2" charset="77"/>
                <a:cs typeface="Poppins" pitchFamily="2" charset="77"/>
              </a:defRPr>
            </a:lvl1pPr>
          </a:lstStyle>
          <a:p>
            <a:r>
              <a:rPr lang="en-US"/>
              <a:t>03/23</a:t>
            </a:r>
          </a:p>
        </p:txBody>
      </p:sp>
      <p:sp>
        <p:nvSpPr>
          <p:cNvPr id="5" name="Footer Placeholder 4">
            <a:extLst>
              <a:ext uri="{FF2B5EF4-FFF2-40B4-BE49-F238E27FC236}">
                <a16:creationId xmlns:a16="http://schemas.microsoft.com/office/drawing/2014/main" id="{B8FC023F-3FAC-C735-742F-C17C7174ACEA}"/>
              </a:ext>
            </a:extLst>
          </p:cNvPr>
          <p:cNvSpPr>
            <a:spLocks noGrp="1"/>
          </p:cNvSpPr>
          <p:nvPr>
            <p:ph type="ftr" sz="quarter" idx="11"/>
          </p:nvPr>
        </p:nvSpPr>
        <p:spPr>
          <a:xfrm>
            <a:off x="6057900" y="9831644"/>
            <a:ext cx="6172200" cy="138500"/>
          </a:xfrm>
          <a:prstGeom prst="rect">
            <a:avLst/>
          </a:prstGeom>
        </p:spPr>
        <p:txBody>
          <a:bodyPr lIns="0" tIns="0" rIns="0" bIns="0">
            <a:spAutoFit/>
          </a:bodyPr>
          <a:lstStyle>
            <a:lvl1pPr algn="ctr">
              <a:defRPr sz="900" baseline="0">
                <a:latin typeface="Poppins" pitchFamily="2" charset="77"/>
              </a:defRPr>
            </a:lvl1pPr>
          </a:lstStyle>
          <a:p>
            <a:r>
              <a:rPr lang="en-US"/>
              <a:t>03/23</a:t>
            </a:r>
          </a:p>
        </p:txBody>
      </p:sp>
      <p:sp>
        <p:nvSpPr>
          <p:cNvPr id="6" name="Slide Number Placeholder 5">
            <a:extLst>
              <a:ext uri="{FF2B5EF4-FFF2-40B4-BE49-F238E27FC236}">
                <a16:creationId xmlns:a16="http://schemas.microsoft.com/office/drawing/2014/main" id="{AD0A537B-C297-3D69-20D8-5308BDEAD50C}"/>
              </a:ext>
            </a:extLst>
          </p:cNvPr>
          <p:cNvSpPr>
            <a:spLocks noGrp="1"/>
          </p:cNvSpPr>
          <p:nvPr>
            <p:ph type="sldNum" sz="quarter" idx="4"/>
          </p:nvPr>
        </p:nvSpPr>
        <p:spPr>
          <a:xfrm>
            <a:off x="17261587" y="9831644"/>
            <a:ext cx="797814" cy="184667"/>
          </a:xfrm>
          <a:prstGeom prst="rect">
            <a:avLst/>
          </a:prstGeom>
        </p:spPr>
        <p:txBody>
          <a:bodyPr wrap="square" lIns="0" tIns="0" rIns="0" bIns="0">
            <a:spAutoFit/>
          </a:bodyPr>
          <a:lstStyle>
            <a:lvl1pPr algn="r">
              <a:defRPr sz="12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0337804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Blue Background with hashta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87552" y="3771900"/>
            <a:ext cx="16142716" cy="2743200"/>
          </a:xfrm>
          <a:prstGeom prst="rect">
            <a:avLst/>
          </a:prstGeom>
        </p:spPr>
        <p:txBody>
          <a:bodyPr lIns="0" tIns="0" rIns="0" bIns="0" anchor="ctr" anchorCtr="0"/>
          <a:lstStyle>
            <a:lvl1pPr>
              <a:lnSpc>
                <a:spcPct val="85000"/>
              </a:lnSpc>
              <a:defRPr sz="9900"/>
            </a:lvl1pPr>
          </a:lstStyle>
          <a:p>
            <a:r>
              <a:rPr lang="en-US"/>
              <a:t>Title</a:t>
            </a:r>
          </a:p>
        </p:txBody>
      </p:sp>
      <p:sp>
        <p:nvSpPr>
          <p:cNvPr id="3" name="Slide Number Placeholder 5">
            <a:extLst>
              <a:ext uri="{FF2B5EF4-FFF2-40B4-BE49-F238E27FC236}">
                <a16:creationId xmlns:a16="http://schemas.microsoft.com/office/drawing/2014/main" id="{A99FDECD-41C4-71A2-8E1D-706443C143E8}"/>
              </a:ext>
            </a:extLst>
          </p:cNvPr>
          <p:cNvSpPr>
            <a:spLocks noGrp="1"/>
          </p:cNvSpPr>
          <p:nvPr>
            <p:ph type="sldNum" sz="quarter" idx="4"/>
          </p:nvPr>
        </p:nvSpPr>
        <p:spPr>
          <a:xfrm>
            <a:off x="17261587" y="9831644"/>
            <a:ext cx="797814" cy="184667"/>
          </a:xfrm>
          <a:prstGeom prst="rect">
            <a:avLst/>
          </a:prstGeom>
        </p:spPr>
        <p:txBody>
          <a:bodyPr wrap="square" lIns="0" tIns="0" rIns="0" bIns="0">
            <a:spAutoFit/>
          </a:bodyPr>
          <a:lstStyle>
            <a:lvl1pPr algn="r">
              <a:defRPr sz="1200" baseline="0">
                <a:solidFill>
                  <a:schemeClr val="bg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53865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90"/>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a:t>03/23</a:t>
            </a:r>
          </a:p>
        </p:txBody>
      </p:sp>
      <p:sp>
        <p:nvSpPr>
          <p:cNvPr id="5" name="Footer Placeholder 4"/>
          <p:cNvSpPr>
            <a:spLocks noGrp="1"/>
          </p:cNvSpPr>
          <p:nvPr>
            <p:ph type="ftr" sz="quarter" idx="3"/>
          </p:nvPr>
        </p:nvSpPr>
        <p:spPr>
          <a:xfrm>
            <a:off x="6057900" y="953452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US"/>
              <a:t>03/23</a:t>
            </a:r>
          </a:p>
        </p:txBody>
      </p:sp>
    </p:spTree>
    <p:extLst>
      <p:ext uri="{BB962C8B-B14F-4D97-AF65-F5344CB8AC3E}">
        <p14:creationId xmlns:p14="http://schemas.microsoft.com/office/powerpoint/2010/main" val="101762251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lvl1pPr algn="l" defTabSz="1371600" rtl="0" eaLnBrk="1" latinLnBrk="0" hangingPunct="1">
        <a:lnSpc>
          <a:spcPct val="90000"/>
        </a:lnSpc>
        <a:spcBef>
          <a:spcPct val="0"/>
        </a:spcBef>
        <a:buNone/>
        <a:defRPr sz="6600" b="1" kern="1200">
          <a:solidFill>
            <a:srgbClr val="2746F8"/>
          </a:solidFill>
          <a:latin typeface="Poppins" pitchFamily="2" charset="77"/>
          <a:ea typeface="+mj-ea"/>
          <a:cs typeface="Poppins" pitchFamily="2" charset="77"/>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Poppins" pitchFamily="2" charset="77"/>
          <a:ea typeface="+mn-ea"/>
          <a:cs typeface="Poppins" pitchFamily="2" charset="77"/>
        </a:defRPr>
      </a:lvl1pPr>
      <a:lvl2pPr marL="1028700" indent="-342900" algn="l" defTabSz="1371600" rtl="0" eaLnBrk="1" latinLnBrk="0" hangingPunct="1">
        <a:lnSpc>
          <a:spcPct val="90000"/>
        </a:lnSpc>
        <a:spcBef>
          <a:spcPts val="750"/>
        </a:spcBef>
        <a:buFont typeface="Arial" panose="020B0604020202020204" pitchFamily="34" charset="0"/>
        <a:buChar char="•"/>
        <a:defRPr sz="3600" b="1" kern="1200">
          <a:solidFill>
            <a:schemeClr val="tx1"/>
          </a:solidFill>
          <a:latin typeface="Source Sans Pro" panose="020B0503030403020204" pitchFamily="34" charset="77"/>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Source Sans Pro" panose="020B0503030403020204" pitchFamily="34" charset="77"/>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Source Sans Pro" panose="020B0503030403020204" pitchFamily="34" charset="77"/>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Source Sans Pro" panose="020B0503030403020204" pitchFamily="34" charset="77"/>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2746F8"/>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257300" y="9534527"/>
            <a:ext cx="4114800" cy="547688"/>
          </a:xfrm>
          <a:prstGeom prst="rect">
            <a:avLst/>
          </a:prstGeom>
        </p:spPr>
        <p:txBody>
          <a:bodyPr vert="horz" lIns="91440" tIns="45720" rIns="91440" bIns="45720" rtlCol="0" anchor="ctr"/>
          <a:lstStyle>
            <a:lvl1pPr algn="l">
              <a:defRPr sz="1350">
                <a:solidFill>
                  <a:schemeClr val="bg1"/>
                </a:solidFill>
              </a:defRPr>
            </a:lvl1pPr>
          </a:lstStyle>
          <a:p>
            <a:r>
              <a:rPr lang="en-US"/>
              <a:t>03/23</a:t>
            </a:r>
          </a:p>
        </p:txBody>
      </p:sp>
      <p:sp>
        <p:nvSpPr>
          <p:cNvPr id="5" name="Footer Placeholder 4"/>
          <p:cNvSpPr>
            <a:spLocks noGrp="1"/>
          </p:cNvSpPr>
          <p:nvPr>
            <p:ph type="ftr" sz="quarter" idx="3"/>
          </p:nvPr>
        </p:nvSpPr>
        <p:spPr>
          <a:xfrm>
            <a:off x="6057900" y="9534527"/>
            <a:ext cx="6172200" cy="547688"/>
          </a:xfrm>
          <a:prstGeom prst="rect">
            <a:avLst/>
          </a:prstGeom>
        </p:spPr>
        <p:txBody>
          <a:bodyPr vert="horz" lIns="91440" tIns="45720" rIns="91440" bIns="45720" rtlCol="0" anchor="ctr"/>
          <a:lstStyle>
            <a:lvl1pPr algn="ctr">
              <a:defRPr sz="1350">
                <a:solidFill>
                  <a:schemeClr val="bg1"/>
                </a:solidFill>
              </a:defRPr>
            </a:lvl1pPr>
          </a:lstStyle>
          <a:p>
            <a:r>
              <a:rPr lang="en-US"/>
              <a:t>03/23</a:t>
            </a:r>
          </a:p>
        </p:txBody>
      </p:sp>
    </p:spTree>
    <p:extLst>
      <p:ext uri="{BB962C8B-B14F-4D97-AF65-F5344CB8AC3E}">
        <p14:creationId xmlns:p14="http://schemas.microsoft.com/office/powerpoint/2010/main" val="798168693"/>
      </p:ext>
    </p:extLst>
  </p:cSld>
  <p:clrMap bg1="lt1" tx1="dk1" bg2="lt2" tx2="dk2" accent1="accent1" accent2="accent2" accent3="accent3" accent4="accent4" accent5="accent5" accent6="accent6" hlink="hlink" folHlink="folHlink"/>
  <p:sldLayoutIdLst>
    <p:sldLayoutId id="2147483676" r:id="rId1"/>
  </p:sldLayoutIdLst>
  <p:hf sldNum="0" hdr="0" ftr="0" dt="0"/>
  <p:txStyles>
    <p:titleStyle>
      <a:lvl1pPr algn="l" defTabSz="1028700" rtl="0" eaLnBrk="1" latinLnBrk="0" hangingPunct="1">
        <a:lnSpc>
          <a:spcPct val="90000"/>
        </a:lnSpc>
        <a:spcBef>
          <a:spcPct val="0"/>
        </a:spcBef>
        <a:buNone/>
        <a:defRPr sz="9000" b="1" kern="1200">
          <a:solidFill>
            <a:schemeClr val="bg1"/>
          </a:solidFill>
          <a:latin typeface="Poppins" pitchFamily="2" charset="77"/>
          <a:ea typeface="+mj-ea"/>
          <a:cs typeface="Poppins" pitchFamily="2" charset="77"/>
        </a:defRPr>
      </a:lvl1pPr>
    </p:titleStyle>
    <p:bodyStyle>
      <a:lvl1pPr marL="0" indent="0" algn="l" defTabSz="1028700" rtl="0" eaLnBrk="1" latinLnBrk="0" hangingPunct="1">
        <a:lnSpc>
          <a:spcPct val="90000"/>
        </a:lnSpc>
        <a:spcBef>
          <a:spcPts val="1125"/>
        </a:spcBef>
        <a:buFont typeface="Arial" panose="020B0604020202020204" pitchFamily="34" charset="0"/>
        <a:buNone/>
        <a:defRPr sz="2700" b="1" kern="1200">
          <a:solidFill>
            <a:schemeClr val="bg1"/>
          </a:solidFill>
          <a:latin typeface="Poppins" pitchFamily="2" charset="77"/>
          <a:ea typeface="+mn-ea"/>
          <a:cs typeface="Poppins" pitchFamily="2" charset="77"/>
        </a:defRPr>
      </a:lvl1pPr>
      <a:lvl2pPr marL="514350" indent="0" algn="l" defTabSz="1028700" rtl="0" eaLnBrk="1" latinLnBrk="0" hangingPunct="1">
        <a:lnSpc>
          <a:spcPct val="90000"/>
        </a:lnSpc>
        <a:spcBef>
          <a:spcPts val="563"/>
        </a:spcBef>
        <a:buFont typeface="Arial" panose="020B0604020202020204" pitchFamily="34" charset="0"/>
        <a:buNone/>
        <a:defRPr sz="2700" b="1" kern="1200">
          <a:solidFill>
            <a:schemeClr val="tx1"/>
          </a:solidFill>
          <a:latin typeface="Source Sans Pro" panose="020B0503030403020204" pitchFamily="34" charset="77"/>
          <a:ea typeface="+mn-ea"/>
          <a:cs typeface="+mn-cs"/>
        </a:defRPr>
      </a:lvl2pPr>
      <a:lvl3pPr marL="1028700" indent="0" algn="l" defTabSz="1028700" rtl="0" eaLnBrk="1" latinLnBrk="0" hangingPunct="1">
        <a:lnSpc>
          <a:spcPct val="90000"/>
        </a:lnSpc>
        <a:spcBef>
          <a:spcPts val="563"/>
        </a:spcBef>
        <a:buFont typeface="Arial" panose="020B0604020202020204" pitchFamily="34" charset="0"/>
        <a:buNone/>
        <a:defRPr sz="2250" kern="1200">
          <a:solidFill>
            <a:schemeClr val="tx1"/>
          </a:solidFill>
          <a:latin typeface="Source Sans Pro" panose="020B0503030403020204" pitchFamily="34" charset="77"/>
          <a:ea typeface="+mn-ea"/>
          <a:cs typeface="+mn-cs"/>
        </a:defRPr>
      </a:lvl3pPr>
      <a:lvl4pPr marL="1543050" indent="0" algn="l" defTabSz="1028700" rtl="0" eaLnBrk="1" latinLnBrk="0" hangingPunct="1">
        <a:lnSpc>
          <a:spcPct val="90000"/>
        </a:lnSpc>
        <a:spcBef>
          <a:spcPts val="563"/>
        </a:spcBef>
        <a:buFont typeface="Arial" panose="020B0604020202020204" pitchFamily="34" charset="0"/>
        <a:buNone/>
        <a:defRPr sz="2025" kern="1200">
          <a:solidFill>
            <a:schemeClr val="tx1"/>
          </a:solidFill>
          <a:latin typeface="Source Sans Pro" panose="020B0503030403020204" pitchFamily="34" charset="77"/>
          <a:ea typeface="+mn-ea"/>
          <a:cs typeface="+mn-cs"/>
        </a:defRPr>
      </a:lvl4pPr>
      <a:lvl5pPr marL="2057400" indent="0" algn="l" defTabSz="1028700" rtl="0" eaLnBrk="1" latinLnBrk="0" hangingPunct="1">
        <a:lnSpc>
          <a:spcPct val="90000"/>
        </a:lnSpc>
        <a:spcBef>
          <a:spcPts val="563"/>
        </a:spcBef>
        <a:buFont typeface="Arial" panose="020B0604020202020204" pitchFamily="34" charset="0"/>
        <a:buNone/>
        <a:defRPr sz="2025" kern="1200">
          <a:solidFill>
            <a:schemeClr val="tx1"/>
          </a:solidFill>
          <a:latin typeface="Source Sans Pro" panose="020B0503030403020204" pitchFamily="34" charset="77"/>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0643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6902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280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5735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563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979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508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914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67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473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285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5287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284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947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732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911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886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217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602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9991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41767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448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4645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3497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992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365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4893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477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ark Blue Background Mai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B09572A5A76944878447A7D97D9235" ma:contentTypeVersion="13" ma:contentTypeDescription="Create a new document." ma:contentTypeScope="" ma:versionID="585fcc98e6e63ff8b834c1ea84718b9d">
  <xsd:schema xmlns:xsd="http://www.w3.org/2001/XMLSchema" xmlns:xs="http://www.w3.org/2001/XMLSchema" xmlns:p="http://schemas.microsoft.com/office/2006/metadata/properties" xmlns:ns2="e129a00c-9292-4451-9308-ea75f7972fd5" xmlns:ns3="11ef61ff-1dc9-4ca7-b845-84ac7e98c186" targetNamespace="http://schemas.microsoft.com/office/2006/metadata/properties" ma:root="true" ma:fieldsID="98cfe65a19bae9e8127bf78d23cce8c3" ns2:_="" ns3:_="">
    <xsd:import namespace="e129a00c-9292-4451-9308-ea75f7972fd5"/>
    <xsd:import namespace="11ef61ff-1dc9-4ca7-b845-84ac7e98c18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29a00c-9292-4451-9308-ea75f7972f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0a09e083-f52d-4221-b916-d53bc4fb30bc"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ef61ff-1dc9-4ca7-b845-84ac7e98c18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6719957-1ae3-489c-8642-3cf1f4376828}" ma:internalName="TaxCatchAll" ma:showField="CatchAllData" ma:web="11ef61ff-1dc9-4ca7-b845-84ac7e98c1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1ef61ff-1dc9-4ca7-b845-84ac7e98c186" xsi:nil="true"/>
    <lcf76f155ced4ddcb4097134ff3c332f xmlns="e129a00c-9292-4451-9308-ea75f7972fd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602939-62AB-41A7-97B1-B23B7FC0947C}">
  <ds:schemaRefs>
    <ds:schemaRef ds:uri="11ef61ff-1dc9-4ca7-b845-84ac7e98c186"/>
    <ds:schemaRef ds:uri="e129a00c-9292-4451-9308-ea75f7972f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8ADCE6C-05BD-41A8-955E-BDF4330EA845}">
  <ds:schemaRefs>
    <ds:schemaRef ds:uri="11ef61ff-1dc9-4ca7-b845-84ac7e98c186"/>
    <ds:schemaRef ds:uri="e129a00c-9292-4451-9308-ea75f7972fd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A4B666A-272F-47D5-851D-23112E5941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35</Slides>
  <Notes>35</Notes>
  <HiddenSlides>0</HiddenSlide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Office Theme</vt:lpstr>
      <vt:lpstr>6_Office Theme</vt:lpstr>
      <vt:lpstr>1_Dark Blue Background Main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Skin Cancer</dc:title>
  <dc:creator>Brittany Lovely</dc:creator>
  <cp:revision>1</cp:revision>
  <dcterms:created xsi:type="dcterms:W3CDTF">2006-08-16T00:00:00Z</dcterms:created>
  <dcterms:modified xsi:type="dcterms:W3CDTF">2025-02-13T17:32:11Z</dcterms:modified>
  <dc:identifier>DAF2Zn__aJ0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0x01010012B09572A5A76944878447A7D97D9235</vt:lpwstr>
  </property>
  <property fmtid="{D5CDD505-2E9C-101B-9397-08002B2CF9AE}" pid="3" name="MediaServiceImageTags">
    <vt:lpwstr/>
  </property>
</Properties>
</file>