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8"/>
  </p:notesMasterIdLst>
  <p:sldIdLst>
    <p:sldId id="301" r:id="rId5"/>
    <p:sldId id="2147140161" r:id="rId6"/>
    <p:sldId id="257" r:id="rId7"/>
    <p:sldId id="290" r:id="rId8"/>
    <p:sldId id="2147140174" r:id="rId9"/>
    <p:sldId id="2147140173" r:id="rId10"/>
    <p:sldId id="260" r:id="rId11"/>
    <p:sldId id="2147140170" r:id="rId12"/>
    <p:sldId id="305" r:id="rId13"/>
    <p:sldId id="2147140176" r:id="rId14"/>
    <p:sldId id="2147140177" r:id="rId15"/>
    <p:sldId id="2147140178" r:id="rId16"/>
    <p:sldId id="306" r:id="rId17"/>
    <p:sldId id="2147140164" r:id="rId18"/>
    <p:sldId id="266" r:id="rId19"/>
    <p:sldId id="267" r:id="rId20"/>
    <p:sldId id="269" r:id="rId21"/>
    <p:sldId id="270" r:id="rId22"/>
    <p:sldId id="2147140169" r:id="rId23"/>
    <p:sldId id="274" r:id="rId24"/>
    <p:sldId id="2147140172" r:id="rId25"/>
    <p:sldId id="277" r:id="rId26"/>
    <p:sldId id="276" r:id="rId27"/>
    <p:sldId id="279" r:id="rId28"/>
    <p:sldId id="280" r:id="rId29"/>
    <p:sldId id="281" r:id="rId30"/>
    <p:sldId id="282" r:id="rId31"/>
    <p:sldId id="283" r:id="rId32"/>
    <p:sldId id="284" r:id="rId33"/>
    <p:sldId id="285" r:id="rId34"/>
    <p:sldId id="2147140179" r:id="rId35"/>
    <p:sldId id="286" r:id="rId36"/>
    <p:sldId id="287" r:id="rId37"/>
  </p:sldIdLst>
  <p:sldSz cx="18288000" cy="10287000"/>
  <p:notesSz cx="6858000" cy="9144000"/>
  <p:embeddedFontLst>
    <p:embeddedFont>
      <p:font typeface="ＭＳ Ｐゴシック" panose="020B0600070205080204" pitchFamily="34" charset="-128"/>
      <p:regular r:id="rId39"/>
    </p:embeddedFont>
    <p:embeddedFont>
      <p:font typeface="Poppins" panose="00000500000000000000" pitchFamily="2" charset="0"/>
      <p:regular r:id="rId40"/>
      <p:bold r:id="rId41"/>
      <p:italic r:id="rId42"/>
      <p:boldItalic r:id="rId43"/>
    </p:embeddedFont>
    <p:embeddedFont>
      <p:font typeface="Poppins 1" panose="020B0604020202020204" charset="0"/>
      <p:regular r:id="rId44"/>
      <p:bold r:id="rId45"/>
      <p:italic r:id="rId46"/>
      <p:boldItalic r:id="rId47"/>
    </p:embeddedFont>
    <p:embeddedFont>
      <p:font typeface="Poppins 4" panose="020B0604020202020204" charset="0"/>
      <p:regular r:id="rId48"/>
      <p:bold r:id="rId49"/>
      <p:italic r:id="rId50"/>
      <p:boldItalic r:id="rId51"/>
    </p:embeddedFont>
    <p:embeddedFont>
      <p:font typeface="Source Sans Pro" panose="020B0503030403020204" pitchFamily="34" charset="0"/>
      <p:regular r:id="rId52"/>
      <p:bold r:id="rId53"/>
      <p:italic r:id="rId54"/>
      <p:boldItalic r:id="rId55"/>
    </p:embeddedFont>
    <p:embeddedFont>
      <p:font typeface="Source Serif Pro Light" panose="02040303050405020204" pitchFamily="18"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70FD44-8D98-D046-97D2-2E83D716248C}" name="Brittany Lovely" initials="BL" userId="S::Brittany.Lovely@cancer.org::2179ef8d-189d-4026-bc2f-586078a24bba" providerId="AD"/>
  <p188:author id="{61E02D7F-3CC8-1CD6-5CD6-8F852BC55DA8}" name="Christopher Pena" initials="CP" userId="S::christopher.pena@cancer.org::6d343035-5a94-4b96-96a6-20f2b279d5df" providerId="AD"/>
  <p188:author id="{94CD7E8F-BDE5-FD4D-872E-3FABB95E6F8D}" name="Katie Beth Roux" initials="KB" userId="S::KatieBeth.Roux@cancer.org::cefd7fd3-17c3-48dc-8de7-49d1c2047932" providerId="AD"/>
  <p188:author id="{2E726692-1110-C765-E289-4F2C4AF739EA}" name="Nikolas Martinez" initials="" userId="S::Nik.Martinez@cancer.org::c1d38ced-b259-46c0-ad55-ab6dc6107dc1" providerId="AD"/>
  <p188:author id="{72395D9F-09F9-1372-B9D5-431ED575A79A}" name="Christopher Pena" initials="CP" userId="S::Christopher.Pena@cancer.org::6d343035-5a94-4b96-96a6-20f2b279d5df" providerId="AD"/>
  <p188:author id="{65FDE6A1-1AA4-0799-BA7F-8C1C9AB08A3B}" name="Danielle Petri" initials="DP" userId="S::Danielle.Petri@cancer.org::57054f95-0fb9-4870-985d-54772240f1bb" providerId="AD"/>
  <p188:author id="{957CC6A2-7DAC-0EC5-3FDA-4BF040594B77}" name="Heather Mackey" initials="HM" userId="S::Heather.Mackey@cancer.org::481aa629-a198-46ad-b48a-fe9f57502021" providerId="AD"/>
  <p188:author id="{930DD6D7-8F76-EBEF-10BC-9DA2EF9ECB67}" name="Nikolas Martinez" initials="NM" userId="S::nik.martinez@cancer.org::c1d38ced-b259-46c0-ad55-ab6dc6107d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6F8"/>
    <a:srgbClr val="FFE07E"/>
    <a:srgbClr val="375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ED157-2B93-48D5-CF0C-EB49FBF9E5CA}" v="2" dt="2025-02-12T20:50:55.533"/>
    <p1510:client id="{3B2B41C1-3C6E-4B23-A2BB-9668C6E6A8C1}" v="20" dt="2025-02-13T18:30:10.961"/>
    <p1510:client id="{55554D3D-5A52-6C85-8E11-7A289311834C}" v="4" dt="2025-02-12T20:47:43.229"/>
    <p1510:client id="{B9DB3C21-53C7-397F-DC62-3463F4856C3A}" v="5" dt="2025-02-12T21:43:25.406"/>
    <p1510:client id="{E1072726-9208-79A5-1BF6-335BAC7BEB3F}" v="1" dt="2025-02-12T21:46:55.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2" d="100"/>
          <a:sy n="42" d="100"/>
        </p:scale>
        <p:origin x="56" y="2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Lovely" userId="2179ef8d-189d-4026-bc2f-586078a24bba" providerId="ADAL" clId="{3B2B41C1-3C6E-4B23-A2BB-9668C6E6A8C1}"/>
    <pc:docChg chg="modSld">
      <pc:chgData name="Brittany Lovely" userId="2179ef8d-189d-4026-bc2f-586078a24bba" providerId="ADAL" clId="{3B2B41C1-3C6E-4B23-A2BB-9668C6E6A8C1}" dt="2025-02-13T18:30:10.961" v="19"/>
      <pc:docMkLst>
        <pc:docMk/>
      </pc:docMkLst>
      <pc:sldChg chg="setBg">
        <pc:chgData name="Brittany Lovely" userId="2179ef8d-189d-4026-bc2f-586078a24bba" providerId="ADAL" clId="{3B2B41C1-3C6E-4B23-A2BB-9668C6E6A8C1}" dt="2025-02-13T18:29:29.699" v="13"/>
        <pc:sldMkLst>
          <pc:docMk/>
          <pc:sldMk cId="0" sldId="269"/>
        </pc:sldMkLst>
      </pc:sldChg>
      <pc:sldChg chg="setBg">
        <pc:chgData name="Brittany Lovely" userId="2179ef8d-189d-4026-bc2f-586078a24bba" providerId="ADAL" clId="{3B2B41C1-3C6E-4B23-A2BB-9668C6E6A8C1}" dt="2025-02-13T18:29:38.137" v="15"/>
        <pc:sldMkLst>
          <pc:docMk/>
          <pc:sldMk cId="0" sldId="270"/>
        </pc:sldMkLst>
      </pc:sldChg>
      <pc:sldChg chg="setBg">
        <pc:chgData name="Brittany Lovely" userId="2179ef8d-189d-4026-bc2f-586078a24bba" providerId="ADAL" clId="{3B2B41C1-3C6E-4B23-A2BB-9668C6E6A8C1}" dt="2025-02-13T18:30:10.961" v="19"/>
        <pc:sldMkLst>
          <pc:docMk/>
          <pc:sldMk cId="0" sldId="284"/>
        </pc:sldMkLst>
      </pc:sldChg>
      <pc:sldChg chg="setBg">
        <pc:chgData name="Brittany Lovely" userId="2179ef8d-189d-4026-bc2f-586078a24bba" providerId="ADAL" clId="{3B2B41C1-3C6E-4B23-A2BB-9668C6E6A8C1}" dt="2025-02-13T18:28:29.265" v="1"/>
        <pc:sldMkLst>
          <pc:docMk/>
          <pc:sldMk cId="4268992599" sldId="305"/>
        </pc:sldMkLst>
      </pc:sldChg>
      <pc:sldChg chg="setBg">
        <pc:chgData name="Brittany Lovely" userId="2179ef8d-189d-4026-bc2f-586078a24bba" providerId="ADAL" clId="{3B2B41C1-3C6E-4B23-A2BB-9668C6E6A8C1}" dt="2025-02-13T18:29:09.808" v="9"/>
        <pc:sldMkLst>
          <pc:docMk/>
          <pc:sldMk cId="3744893186" sldId="306"/>
        </pc:sldMkLst>
      </pc:sldChg>
      <pc:sldChg chg="setBg">
        <pc:chgData name="Brittany Lovely" userId="2179ef8d-189d-4026-bc2f-586078a24bba" providerId="ADAL" clId="{3B2B41C1-3C6E-4B23-A2BB-9668C6E6A8C1}" dt="2025-02-13T18:29:18.677" v="11"/>
        <pc:sldMkLst>
          <pc:docMk/>
          <pc:sldMk cId="2303825608" sldId="2147140164"/>
        </pc:sldMkLst>
      </pc:sldChg>
      <pc:sldChg chg="setBg">
        <pc:chgData name="Brittany Lovely" userId="2179ef8d-189d-4026-bc2f-586078a24bba" providerId="ADAL" clId="{3B2B41C1-3C6E-4B23-A2BB-9668C6E6A8C1}" dt="2025-02-13T18:29:47.619" v="17"/>
        <pc:sldMkLst>
          <pc:docMk/>
          <pc:sldMk cId="1685425972" sldId="2147140169"/>
        </pc:sldMkLst>
      </pc:sldChg>
      <pc:sldChg chg="setBg">
        <pc:chgData name="Brittany Lovely" userId="2179ef8d-189d-4026-bc2f-586078a24bba" providerId="ADAL" clId="{3B2B41C1-3C6E-4B23-A2BB-9668C6E6A8C1}" dt="2025-02-13T18:28:42.253" v="3"/>
        <pc:sldMkLst>
          <pc:docMk/>
          <pc:sldMk cId="3591373269" sldId="2147140176"/>
        </pc:sldMkLst>
      </pc:sldChg>
      <pc:sldChg chg="setBg">
        <pc:chgData name="Brittany Lovely" userId="2179ef8d-189d-4026-bc2f-586078a24bba" providerId="ADAL" clId="{3B2B41C1-3C6E-4B23-A2BB-9668C6E6A8C1}" dt="2025-02-13T18:28:50.979" v="5"/>
        <pc:sldMkLst>
          <pc:docMk/>
          <pc:sldMk cId="4258831908" sldId="2147140177"/>
        </pc:sldMkLst>
      </pc:sldChg>
      <pc:sldChg chg="setBg">
        <pc:chgData name="Brittany Lovely" userId="2179ef8d-189d-4026-bc2f-586078a24bba" providerId="ADAL" clId="{3B2B41C1-3C6E-4B23-A2BB-9668C6E6A8C1}" dt="2025-02-13T18:29:00.762" v="7"/>
        <pc:sldMkLst>
          <pc:docMk/>
          <pc:sldMk cId="105192406" sldId="2147140178"/>
        </pc:sldMkLst>
      </pc:sldChg>
    </pc:docChg>
  </pc:docChgLst>
  <pc:docChgLst>
    <pc:chgData name="Nikolas Martinez" userId="S::nik.martinez@cancer.org::c1d38ced-b259-46c0-ad55-ab6dc6107dc1" providerId="AD" clId="Web-{55554D3D-5A52-6C85-8E11-7A289311834C}"/>
    <pc:docChg chg="modSld">
      <pc:chgData name="Nikolas Martinez" userId="S::nik.martinez@cancer.org::c1d38ced-b259-46c0-ad55-ab6dc6107dc1" providerId="AD" clId="Web-{55554D3D-5A52-6C85-8E11-7A289311834C}" dt="2025-02-12T20:47:43.229" v="3"/>
      <pc:docMkLst>
        <pc:docMk/>
      </pc:docMkLst>
      <pc:sldChg chg="mod setBg">
        <pc:chgData name="Nikolas Martinez" userId="S::nik.martinez@cancer.org::c1d38ced-b259-46c0-ad55-ab6dc6107dc1" providerId="AD" clId="Web-{55554D3D-5A52-6C85-8E11-7A289311834C}" dt="2025-02-12T20:45:53.415" v="1"/>
        <pc:sldMkLst>
          <pc:docMk/>
          <pc:sldMk cId="0" sldId="286"/>
        </pc:sldMkLst>
      </pc:sldChg>
      <pc:sldChg chg="mod setBg">
        <pc:chgData name="Nikolas Martinez" userId="S::nik.martinez@cancer.org::c1d38ced-b259-46c0-ad55-ab6dc6107dc1" providerId="AD" clId="Web-{55554D3D-5A52-6C85-8E11-7A289311834C}" dt="2025-02-12T20:47:43.229" v="3"/>
        <pc:sldMkLst>
          <pc:docMk/>
          <pc:sldMk cId="0" sldId="287"/>
        </pc:sldMkLst>
      </pc:sldChg>
    </pc:docChg>
  </pc:docChgLst>
  <pc:docChgLst>
    <pc:chgData name="Nikolas Martinez" userId="S::nik.martinez@cancer.org::c1d38ced-b259-46c0-ad55-ab6dc6107dc1" providerId="AD" clId="Web-{837AF3AE-4F23-1A74-3EDB-730E430F432F}"/>
    <pc:docChg chg="modSld">
      <pc:chgData name="Nikolas Martinez" userId="S::nik.martinez@cancer.org::c1d38ced-b259-46c0-ad55-ab6dc6107dc1" providerId="AD" clId="Web-{837AF3AE-4F23-1A74-3EDB-730E430F432F}" dt="2025-02-12T17:04:59.893" v="3"/>
      <pc:docMkLst>
        <pc:docMk/>
      </pc:docMkLst>
      <pc:sldChg chg="mod setBg">
        <pc:chgData name="Nikolas Martinez" userId="S::nik.martinez@cancer.org::c1d38ced-b259-46c0-ad55-ab6dc6107dc1" providerId="AD" clId="Web-{837AF3AE-4F23-1A74-3EDB-730E430F432F}" dt="2025-02-12T17:04:59.893" v="3"/>
        <pc:sldMkLst>
          <pc:docMk/>
          <pc:sldMk cId="0" sldId="287"/>
        </pc:sldMkLst>
      </pc:sldChg>
      <pc:sldChg chg="mod setBg">
        <pc:chgData name="Nikolas Martinez" userId="S::nik.martinez@cancer.org::c1d38ced-b259-46c0-ad55-ab6dc6107dc1" providerId="AD" clId="Web-{837AF3AE-4F23-1A74-3EDB-730E430F432F}" dt="2025-02-12T17:04:13.360" v="1"/>
        <pc:sldMkLst>
          <pc:docMk/>
          <pc:sldMk cId="1033574456" sldId="2147140173"/>
        </pc:sldMkLst>
      </pc:sldChg>
    </pc:docChg>
  </pc:docChgLst>
  <pc:docChgLst>
    <pc:chgData name="Nikolas Martinez" userId="S::nik.martinez@cancer.org::c1d38ced-b259-46c0-ad55-ab6dc6107dc1" providerId="AD" clId="Web-{038ED157-2B93-48D5-CF0C-EB49FBF9E5CA}"/>
    <pc:docChg chg="mod">
      <pc:chgData name="Nikolas Martinez" userId="S::nik.martinez@cancer.org::c1d38ced-b259-46c0-ad55-ab6dc6107dc1" providerId="AD" clId="Web-{038ED157-2B93-48D5-CF0C-EB49FBF9E5CA}" dt="2025-02-12T20:50:55.533" v="0"/>
      <pc:docMkLst>
        <pc:docMk/>
      </pc:docMkLst>
    </pc:docChg>
  </pc:docChgLst>
  <pc:docChgLst>
    <pc:chgData name="Brittany Lovely" userId="2179ef8d-189d-4026-bc2f-586078a24bba" providerId="ADAL" clId="{751E28A8-E04C-4917-8FF5-FB9A1238E310}"/>
    <pc:docChg chg="modSld">
      <pc:chgData name="Brittany Lovely" userId="2179ef8d-189d-4026-bc2f-586078a24bba" providerId="ADAL" clId="{751E28A8-E04C-4917-8FF5-FB9A1238E310}" dt="2025-02-12T18:16:12.712" v="36" actId="20577"/>
      <pc:docMkLst>
        <pc:docMk/>
      </pc:docMkLst>
      <pc:sldChg chg="modNotesTx">
        <pc:chgData name="Brittany Lovely" userId="2179ef8d-189d-4026-bc2f-586078a24bba" providerId="ADAL" clId="{751E28A8-E04C-4917-8FF5-FB9A1238E310}" dt="2025-02-12T18:16:12.712" v="36" actId="20577"/>
        <pc:sldMkLst>
          <pc:docMk/>
          <pc:sldMk cId="0" sldId="270"/>
        </pc:sldMkLst>
      </pc:sldChg>
      <pc:sldChg chg="modNotesTx">
        <pc:chgData name="Brittany Lovely" userId="2179ef8d-189d-4026-bc2f-586078a24bba" providerId="ADAL" clId="{751E28A8-E04C-4917-8FF5-FB9A1238E310}" dt="2025-02-12T18:11:45.702" v="1" actId="255"/>
        <pc:sldMkLst>
          <pc:docMk/>
          <pc:sldMk cId="3566914764" sldId="2147140161"/>
        </pc:sldMkLst>
      </pc:sldChg>
      <pc:sldChg chg="modNotesTx">
        <pc:chgData name="Brittany Lovely" userId="2179ef8d-189d-4026-bc2f-586078a24bba" providerId="ADAL" clId="{751E28A8-E04C-4917-8FF5-FB9A1238E310}" dt="2025-02-12T18:14:20.154" v="3" actId="20577"/>
        <pc:sldMkLst>
          <pc:docMk/>
          <pc:sldMk cId="1685425972" sldId="2147140169"/>
        </pc:sldMkLst>
      </pc:sldChg>
    </pc:docChg>
  </pc:docChgLst>
  <pc:docChgLst>
    <pc:chgData name="Nikolas Martinez" userId="S::nik.martinez@cancer.org::c1d38ced-b259-46c0-ad55-ab6dc6107dc1" providerId="AD" clId="Web-{B9DB3C21-53C7-397F-DC62-3463F4856C3A}"/>
    <pc:docChg chg="modSld">
      <pc:chgData name="Nikolas Martinez" userId="S::nik.martinez@cancer.org::c1d38ced-b259-46c0-ad55-ab6dc6107dc1" providerId="AD" clId="Web-{B9DB3C21-53C7-397F-DC62-3463F4856C3A}" dt="2025-02-12T21:43:22.156" v="3"/>
      <pc:docMkLst>
        <pc:docMk/>
      </pc:docMkLst>
      <pc:sldChg chg="mod setBg">
        <pc:chgData name="Nikolas Martinez" userId="S::nik.martinez@cancer.org::c1d38ced-b259-46c0-ad55-ab6dc6107dc1" providerId="AD" clId="Web-{B9DB3C21-53C7-397F-DC62-3463F4856C3A}" dt="2025-02-12T21:43:22.156" v="3"/>
        <pc:sldMkLst>
          <pc:docMk/>
          <pc:sldMk cId="1685425972" sldId="21471401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2097A-D369-4B8A-BE11-4154CE3B47A6}"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877D4-C115-4B9D-B6EE-99781311D293}" type="slidenum">
              <a:rPr lang="en-US" smtClean="0"/>
              <a:t>‹#›</a:t>
            </a:fld>
            <a:endParaRPr lang="en-US"/>
          </a:p>
        </p:txBody>
      </p:sp>
    </p:spTree>
    <p:extLst>
      <p:ext uri="{BB962C8B-B14F-4D97-AF65-F5344CB8AC3E}">
        <p14:creationId xmlns:p14="http://schemas.microsoft.com/office/powerpoint/2010/main" val="1659457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ncer.org/cancer/cancer-causes/infectious-agents/hiv-infection-aids.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ancer.org/healthy/be-safe-in-sun/skin-exam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a:t>
            </a:fld>
            <a:endParaRPr lang="en-US"/>
          </a:p>
        </p:txBody>
      </p:sp>
    </p:spTree>
    <p:extLst>
      <p:ext uri="{BB962C8B-B14F-4D97-AF65-F5344CB8AC3E}">
        <p14:creationId xmlns:p14="http://schemas.microsoft.com/office/powerpoint/2010/main" val="104148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b="1"/>
          </a:p>
          <a:p>
            <a:r>
              <a:rPr lang="en-US" b="0"/>
              <a:t>Take a look at the pictures on the left. They demonstrate some of the most common characteristics of basal cell skin cancers. </a:t>
            </a:r>
            <a:r>
              <a:rPr lang="en-US"/>
              <a:t>Let's review these characteristics.</a:t>
            </a:r>
            <a:endParaRPr lang="en-US" b="0"/>
          </a:p>
          <a:p>
            <a:endParaRPr lang="en-US" b="0"/>
          </a:p>
          <a:p>
            <a:r>
              <a:rPr lang="en-US" b="0"/>
              <a:t>The Skin Cancer Image Gallery on cancer.org has more image resources.</a:t>
            </a:r>
            <a:endParaRPr lang="en-US" b="0">
              <a:cs typeface="Calibri"/>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10</a:t>
            </a:fld>
            <a:endParaRPr lang="en-US"/>
          </a:p>
        </p:txBody>
      </p:sp>
    </p:spTree>
    <p:extLst>
      <p:ext uri="{BB962C8B-B14F-4D97-AF65-F5344CB8AC3E}">
        <p14:creationId xmlns:p14="http://schemas.microsoft.com/office/powerpoint/2010/main" val="3686166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Remember, the squamous cell layer is the upper (outer) part of the epidermis.</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a:solidFill>
                  <a:srgbClr val="FF0000"/>
                </a:solidFill>
              </a:rPr>
              <a:t>Squamous cell skin cancers account for 2 out of 10 of nonmelanoma skin cancers. They tend to grow slowly and can almost always be cured if found and treated early. But if not treated, these cancers can grow into nearby areas or even spread to other parts of the body, where they can be much harder to treat.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Poppins" panose="00000500000000000000" pitchFamily="2" charset="0"/>
              <a:ea typeface="+mn-ea"/>
              <a:cs typeface="Poppins" panose="00000500000000000000" pitchFamily="2" charset="0"/>
            </a:endParaRPr>
          </a:p>
          <a:p>
            <a:pPr>
              <a:defRPr/>
            </a:pPr>
            <a:r>
              <a:rPr lang="en-US" sz="1200" b="1" kern="1200">
                <a:solidFill>
                  <a:srgbClr val="7030A0"/>
                </a:solidFill>
                <a:effectLst/>
                <a:latin typeface="+mn-lt"/>
                <a:ea typeface="+mn-ea"/>
                <a:cs typeface="+mn-cs"/>
              </a:rPr>
              <a:t>Bullet 1</a:t>
            </a:r>
            <a:r>
              <a:rPr lang="en-US" sz="1200" kern="1200">
                <a:solidFill>
                  <a:schemeClr val="tx1"/>
                </a:solidFill>
                <a:effectLst/>
                <a:latin typeface="+mn-lt"/>
                <a:ea typeface="+mn-ea"/>
                <a:cs typeface="+mn-cs"/>
              </a:rPr>
              <a:t>: </a:t>
            </a:r>
            <a:r>
              <a:rPr lang="en-US">
                <a:solidFill>
                  <a:srgbClr val="000000"/>
                </a:solidFill>
                <a:latin typeface="Calibri"/>
                <a:cs typeface="Calibri"/>
              </a:rPr>
              <a:t>Squamous </a:t>
            </a:r>
            <a:r>
              <a:rPr lang="en-US">
                <a:solidFill>
                  <a:srgbClr val="000000"/>
                </a:solidFill>
                <a:latin typeface="Calibri"/>
                <a:ea typeface="Source Sans Pro"/>
                <a:cs typeface="Calibri"/>
              </a:rPr>
              <a:t>cell skin cancers co</a:t>
            </a:r>
            <a:r>
              <a:rPr lang="en-US" sz="4400">
                <a:solidFill>
                  <a:srgbClr val="414042"/>
                </a:solidFill>
                <a:latin typeface="Source Sans Pro"/>
                <a:ea typeface="Source Sans Pro"/>
                <a:cs typeface="Calibri"/>
              </a:rPr>
              <a:t>mmonly</a:t>
            </a:r>
            <a:r>
              <a:rPr lang="en-US" sz="4400">
                <a:solidFill>
                  <a:srgbClr val="414042"/>
                </a:solidFill>
                <a:latin typeface="Source Sans Pro"/>
                <a:ea typeface="Source Sans Pro"/>
              </a:rPr>
              <a:t> appear on sun-exposed areas of the body such as the face, ears, neck, lips, and back of the hands. </a:t>
            </a:r>
            <a:endParaRPr lang="en-US" sz="4400">
              <a:solidFill>
                <a:srgbClr val="414042"/>
              </a:solidFill>
              <a:latin typeface="Source Sans Pro" panose="020B0503030403020204" pitchFamily="34" charset="0"/>
              <a:ea typeface="Source Sans Pro" panose="020B0503030403020204" pitchFamily="34" charset="0"/>
            </a:endParaRPr>
          </a:p>
          <a:p>
            <a:pPr>
              <a:defRPr/>
            </a:pPr>
            <a:endParaRPr lang="en-US" sz="4400">
              <a:solidFill>
                <a:srgbClr val="414042"/>
              </a:solidFill>
              <a:latin typeface="Source Sans Pro"/>
              <a:ea typeface="Source Sans Pro"/>
            </a:endParaRPr>
          </a:p>
          <a:p>
            <a:pPr>
              <a:defRPr/>
            </a:pPr>
            <a:r>
              <a:rPr lang="en-US" sz="4400" b="1">
                <a:solidFill>
                  <a:srgbClr val="414042"/>
                </a:solidFill>
                <a:latin typeface="Source Sans Pro"/>
                <a:ea typeface="Source Sans Pro"/>
              </a:rPr>
              <a:t>Bullet 2: </a:t>
            </a:r>
            <a:r>
              <a:rPr lang="en-US" sz="4400">
                <a:solidFill>
                  <a:srgbClr val="414042"/>
                </a:solidFill>
                <a:latin typeface="Source Sans Pro"/>
                <a:ea typeface="Source Sans Pro"/>
              </a:rPr>
              <a:t>However, they can also develop in scars, chronic skin sores, or actinic keratoses (</a:t>
            </a:r>
            <a:r>
              <a:rPr lang="en-US" sz="4400" kern="1200">
                <a:solidFill>
                  <a:schemeClr val="tx1"/>
                </a:solidFill>
                <a:effectLst/>
                <a:latin typeface="+mn-lt"/>
                <a:ea typeface="+mn-ea"/>
                <a:cs typeface="+mn-cs"/>
              </a:rPr>
              <a:t>Actinic keratosis = Ak</a:t>
            </a:r>
            <a:r>
              <a:rPr lang="en-US" sz="4400" b="1" kern="1200">
                <a:solidFill>
                  <a:schemeClr val="tx1"/>
                </a:solidFill>
                <a:effectLst/>
                <a:latin typeface="+mn-lt"/>
                <a:ea typeface="+mn-ea"/>
                <a:cs typeface="+mn-cs"/>
              </a:rPr>
              <a:t>-tin-</a:t>
            </a:r>
            <a:r>
              <a:rPr lang="en-US" sz="4400" kern="1200">
                <a:solidFill>
                  <a:schemeClr val="tx1"/>
                </a:solidFill>
                <a:effectLst/>
                <a:latin typeface="+mn-lt"/>
                <a:ea typeface="+mn-ea"/>
                <a:cs typeface="+mn-cs"/>
              </a:rPr>
              <a:t>ick</a:t>
            </a:r>
            <a:r>
              <a:rPr lang="en-US" sz="4400" b="1" kern="1200">
                <a:solidFill>
                  <a:schemeClr val="tx1"/>
                </a:solidFill>
                <a:effectLst/>
                <a:latin typeface="+mn-lt"/>
                <a:ea typeface="+mn-ea"/>
                <a:cs typeface="+mn-cs"/>
              </a:rPr>
              <a:t> kair-</a:t>
            </a:r>
            <a:r>
              <a:rPr lang="en-US" sz="4400" kern="1200">
                <a:solidFill>
                  <a:schemeClr val="tx1"/>
                </a:solidFill>
                <a:effectLst/>
                <a:latin typeface="+mn-lt"/>
                <a:ea typeface="+mn-ea"/>
                <a:cs typeface="+mn-cs"/>
              </a:rPr>
              <a:t>uh</a:t>
            </a:r>
            <a:r>
              <a:rPr lang="en-US" sz="4400" b="1" kern="1200">
                <a:solidFill>
                  <a:schemeClr val="tx1"/>
                </a:solidFill>
                <a:effectLst/>
                <a:latin typeface="+mn-lt"/>
                <a:ea typeface="+mn-ea"/>
                <a:cs typeface="+mn-cs"/>
              </a:rPr>
              <a:t>-TOE-</a:t>
            </a:r>
            <a:r>
              <a:rPr lang="en-US" sz="4400" kern="1200">
                <a:solidFill>
                  <a:schemeClr val="tx1"/>
                </a:solidFill>
                <a:effectLst/>
                <a:latin typeface="+mn-lt"/>
                <a:ea typeface="+mn-ea"/>
                <a:cs typeface="+mn-cs"/>
              </a:rPr>
              <a:t>sis. Actinic keratosis (AK), also known as </a:t>
            </a:r>
            <a:r>
              <a:rPr lang="en-US" sz="4400" i="1" kern="1200">
                <a:solidFill>
                  <a:schemeClr val="tx1"/>
                </a:solidFill>
                <a:effectLst/>
                <a:latin typeface="+mn-lt"/>
                <a:ea typeface="+mn-ea"/>
                <a:cs typeface="+mn-cs"/>
              </a:rPr>
              <a:t>solar keratosis</a:t>
            </a:r>
            <a:r>
              <a:rPr lang="en-US" sz="4400" kern="1200">
                <a:solidFill>
                  <a:schemeClr val="tx1"/>
                </a:solidFill>
                <a:effectLst/>
                <a:latin typeface="+mn-lt"/>
                <a:ea typeface="+mn-ea"/>
                <a:cs typeface="+mn-cs"/>
              </a:rPr>
              <a:t>, is a pre-cancerous skin condition caused by too much exposure to the sun.)</a:t>
            </a:r>
            <a:r>
              <a:rPr lang="en-US" sz="4400">
                <a:solidFill>
                  <a:srgbClr val="000000"/>
                </a:solidFill>
                <a:latin typeface="Calibri"/>
                <a:ea typeface="Source Sans Pro"/>
                <a:cs typeface="Calibri"/>
              </a:rPr>
              <a:t> Squamous cell skin cancers </a:t>
            </a:r>
            <a:r>
              <a:rPr lang="en-US" sz="4400">
                <a:solidFill>
                  <a:srgbClr val="414042"/>
                </a:solidFill>
                <a:latin typeface="Source Sans Pro"/>
                <a:ea typeface="Source Sans Pro"/>
              </a:rPr>
              <a:t>less often form in skin of the genital area. </a:t>
            </a:r>
            <a:endParaRPr lang="en-US" sz="4400">
              <a:solidFill>
                <a:srgbClr val="414042"/>
              </a:solidFill>
              <a:latin typeface="Source Sans Pro" panose="020B0503030403020204" pitchFamily="34" charset="0"/>
              <a:ea typeface="Source Sans Pro" panose="020B0503030403020204" pitchFamily="34" charset="0"/>
            </a:endParaRPr>
          </a:p>
          <a:p>
            <a:endParaRPr lang="en-US"/>
          </a:p>
          <a:p>
            <a:pPr>
              <a:defRPr/>
            </a:pPr>
            <a:r>
              <a:rPr lang="en-US" sz="1200" b="1" kern="1200">
                <a:solidFill>
                  <a:schemeClr val="tx1"/>
                </a:solidFill>
                <a:effectLst/>
                <a:latin typeface="+mn-lt"/>
                <a:ea typeface="+mn-ea"/>
                <a:cs typeface="+mn-cs"/>
              </a:rPr>
              <a:t>Bullet 3:</a:t>
            </a:r>
            <a:r>
              <a:rPr lang="en-US" sz="1200" kern="1200">
                <a:solidFill>
                  <a:schemeClr val="tx1"/>
                </a:solidFill>
                <a:effectLst/>
                <a:latin typeface="+mn-lt"/>
                <a:ea typeface="+mn-ea"/>
                <a:cs typeface="+mn-cs"/>
              </a:rPr>
              <a:t> </a:t>
            </a:r>
            <a:r>
              <a:rPr lang="en-US"/>
              <a:t>Squamous cell skin cancers can</a:t>
            </a:r>
            <a:r>
              <a:rPr lang="en-US" sz="1200" kern="1200">
                <a:solidFill>
                  <a:schemeClr val="tx1"/>
                </a:solidFill>
                <a:effectLst/>
                <a:latin typeface="+mn-lt"/>
                <a:ea typeface="+mn-ea"/>
                <a:cs typeface="+mn-cs"/>
              </a:rPr>
              <a:t> usually be removed completely or treated in other ways.</a:t>
            </a:r>
            <a:r>
              <a:rPr lang="en-US"/>
              <a:t> However</a:t>
            </a:r>
            <a:r>
              <a:rPr lang="en-US" sz="1200" b="0" kern="1200">
                <a:solidFill>
                  <a:schemeClr val="tx1"/>
                </a:solidFill>
                <a:effectLst/>
                <a:latin typeface="+mn-lt"/>
                <a:ea typeface="+mn-ea"/>
                <a:cs typeface="+mn-cs"/>
              </a:rPr>
              <a:t>, </a:t>
            </a:r>
            <a:r>
              <a:rPr lang="en-US"/>
              <a:t>these</a:t>
            </a:r>
            <a:r>
              <a:rPr lang="en-US" sz="1200" b="0" kern="1200">
                <a:solidFill>
                  <a:schemeClr val="tx1"/>
                </a:solidFill>
                <a:effectLst/>
                <a:latin typeface="+mn-lt"/>
                <a:ea typeface="+mn-ea"/>
                <a:cs typeface="+mn-cs"/>
              </a:rPr>
              <a:t> cancers are more likely to grow into deeper layers of the skin and spread. </a:t>
            </a:r>
            <a:r>
              <a:rPr lang="en-US" sz="1200" kern="1200">
                <a:solidFill>
                  <a:schemeClr val="tx1"/>
                </a:solidFill>
                <a:effectLst/>
                <a:latin typeface="+mn-lt"/>
                <a:ea typeface="+mn-ea"/>
                <a:cs typeface="+mn-cs"/>
              </a:rPr>
              <a:t>Because deeper and more extensive procedures are needed to remove those that have grown into the skin, early treatment </a:t>
            </a:r>
            <a:r>
              <a:rPr lang="en-US"/>
              <a:t>can help</a:t>
            </a:r>
            <a:r>
              <a:rPr lang="en-US" sz="1200" kern="1200">
                <a:solidFill>
                  <a:schemeClr val="tx1"/>
                </a:solidFill>
                <a:effectLst/>
                <a:latin typeface="+mn-lt"/>
                <a:ea typeface="+mn-ea"/>
                <a:cs typeface="+mn-cs"/>
              </a:rPr>
              <a:t> minimize disfigurement.</a:t>
            </a: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877D4-C115-4B9D-B6EE-99781311D2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56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b="1"/>
          </a:p>
          <a:p>
            <a:r>
              <a:rPr lang="en-US" b="0"/>
              <a:t>Take a look at the pictures on the left. They demonstrate some of the most common characteristics of squamous cell skin cancers. </a:t>
            </a:r>
          </a:p>
          <a:p>
            <a:endParaRPr lang="en-US" b="0"/>
          </a:p>
          <a:p>
            <a:r>
              <a:rPr lang="en-US" b="0"/>
              <a:t>The Skin Cancer Image Gallery on cancer.org has more image resources.</a:t>
            </a:r>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12</a:t>
            </a:fld>
            <a:endParaRPr lang="en-US"/>
          </a:p>
        </p:txBody>
      </p:sp>
    </p:spTree>
    <p:extLst>
      <p:ext uri="{BB962C8B-B14F-4D97-AF65-F5344CB8AC3E}">
        <p14:creationId xmlns:p14="http://schemas.microsoft.com/office/powerpoint/2010/main" val="1979815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b="1" kern="1200">
              <a:solidFill>
                <a:schemeClr val="tx1"/>
              </a:solidFill>
              <a:effectLst/>
              <a:latin typeface="+mn-lt"/>
              <a:ea typeface="+mn-ea"/>
              <a:cs typeface="+mn-cs"/>
            </a:endParaRPr>
          </a:p>
          <a:p>
            <a:pPr marL="539746" lvl="1" indent="-269873">
              <a:lnSpc>
                <a:spcPts val="3499"/>
              </a:lnSpc>
              <a:buFont typeface="Arial"/>
              <a:buChar char="•"/>
            </a:pPr>
            <a:r>
              <a:rPr lang="en-US" sz="1200">
                <a:solidFill>
                  <a:srgbClr val="414042"/>
                </a:solidFill>
                <a:latin typeface="Poppins 4"/>
              </a:rPr>
              <a:t>Melanoma is less common than basal and squamous cell skin cancers. It accounts for 1% of skin cancers.</a:t>
            </a:r>
            <a:endParaRPr lang="en-US" sz="1200" kern="1200">
              <a:solidFill>
                <a:srgbClr val="414042"/>
              </a:solidFill>
              <a:effectLst/>
              <a:latin typeface="Poppins 4"/>
              <a:ea typeface="+mn-ea"/>
              <a:cs typeface="+mn-cs"/>
            </a:endParaRPr>
          </a:p>
          <a:p>
            <a:pPr marL="539746" lvl="1" indent="-269873">
              <a:lnSpc>
                <a:spcPts val="3499"/>
              </a:lnSpc>
              <a:buFont typeface="Arial"/>
              <a:buChar char="•"/>
            </a:pPr>
            <a:r>
              <a:rPr lang="en-US" sz="1200" kern="1200">
                <a:solidFill>
                  <a:schemeClr val="tx1"/>
                </a:solidFill>
                <a:effectLst/>
                <a:latin typeface="+mn-lt"/>
                <a:ea typeface="+mn-ea"/>
                <a:cs typeface="+mn-cs"/>
              </a:rPr>
              <a:t>It is </a:t>
            </a:r>
            <a:r>
              <a:rPr lang="en-US" sz="4400" kern="1200">
                <a:solidFill>
                  <a:srgbClr val="414042"/>
                </a:solidFill>
                <a:effectLst/>
                <a:latin typeface="Source Sans Pro" panose="020B0503030403020204" pitchFamily="34" charset="0"/>
                <a:ea typeface="+mn-ea"/>
                <a:cs typeface="+mn-cs"/>
              </a:rPr>
              <a:t>l</a:t>
            </a:r>
            <a:r>
              <a:rPr lang="en-US" sz="4400">
                <a:solidFill>
                  <a:srgbClr val="414042"/>
                </a:solidFill>
                <a:latin typeface="Source Sans Pro" panose="020B0503030403020204" pitchFamily="34" charset="0"/>
              </a:rPr>
              <a:t>ess common than basal or squamous cell skin cancers but is far more dangerous.</a:t>
            </a:r>
          </a:p>
          <a:p>
            <a:pPr marL="539746" marR="0" lvl="1" indent="-269873" algn="l" defTabSz="914400" rtl="0" eaLnBrk="1" fontAlgn="auto" latinLnBrk="0" hangingPunct="1">
              <a:lnSpc>
                <a:spcPts val="3499"/>
              </a:lnSpc>
              <a:spcBef>
                <a:spcPts val="0"/>
              </a:spcBef>
              <a:spcAft>
                <a:spcPts val="0"/>
              </a:spcAft>
              <a:buClrTx/>
              <a:buSzTx/>
              <a:buFont typeface="Arial"/>
              <a:buChar char="•"/>
              <a:tabLst/>
              <a:defRPr/>
            </a:pPr>
            <a:r>
              <a:rPr lang="en-US" sz="1200" kern="1200">
                <a:solidFill>
                  <a:schemeClr val="tx1"/>
                </a:solidFill>
                <a:effectLst/>
                <a:latin typeface="+mn-lt"/>
                <a:ea typeface="+mn-ea"/>
                <a:cs typeface="+mn-cs"/>
              </a:rPr>
              <a:t>Melanoma is more dangerous because it’s much more likely to spread to other parts of the body if not caught and treated early.</a:t>
            </a:r>
            <a:endParaRPr lang="en-US" sz="1200">
              <a:solidFill>
                <a:srgbClr val="414042"/>
              </a:solidFill>
              <a:latin typeface="Poppins 4"/>
            </a:endParaRPr>
          </a:p>
          <a:p>
            <a:pPr marL="539746" lvl="1" indent="-269873">
              <a:lnSpc>
                <a:spcPts val="3499"/>
              </a:lnSpc>
              <a:buFont typeface="Arial"/>
              <a:buChar char="•"/>
            </a:pPr>
            <a:r>
              <a:rPr lang="en-US" sz="1800" b="0" i="0" u="none" strike="noStrike" baseline="0">
                <a:solidFill>
                  <a:srgbClr val="000000"/>
                </a:solidFill>
                <a:latin typeface="Source Serif Pro Light" panose="02040303050405020204" pitchFamily="18" charset="0"/>
              </a:rPr>
              <a:t>Melanomas are not common in people with darker skin.</a:t>
            </a:r>
          </a:p>
          <a:p>
            <a:pPr marL="539746" lvl="1" indent="-269873">
              <a:lnSpc>
                <a:spcPts val="3499"/>
              </a:lnSpc>
              <a:buFont typeface="Arial"/>
              <a:buChar char="•"/>
            </a:pPr>
            <a:r>
              <a:rPr lang="en-US" b="0" i="0">
                <a:solidFill>
                  <a:srgbClr val="1A1A1A"/>
                </a:solidFill>
                <a:effectLst/>
                <a:latin typeface="Source Sans Pro" panose="020B0503030403020204" pitchFamily="34" charset="0"/>
              </a:rPr>
              <a:t>Sometimes melanomas can start in places that can be hard to spot, like the heel of the foot.</a:t>
            </a:r>
            <a:endParaRPr lang="en-US" sz="1200">
              <a:solidFill>
                <a:srgbClr val="414042"/>
              </a:solidFill>
              <a:latin typeface="Poppins 4"/>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13</a:t>
            </a:fld>
            <a:endParaRPr lang="en-US"/>
          </a:p>
        </p:txBody>
      </p:sp>
    </p:spTree>
    <p:extLst>
      <p:ext uri="{BB962C8B-B14F-4D97-AF65-F5344CB8AC3E}">
        <p14:creationId xmlns:p14="http://schemas.microsoft.com/office/powerpoint/2010/main" val="1943537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r>
              <a:rPr lang="en-US" b="0"/>
              <a:t>Take a look at the pictures on the left of the slide. They demonstrate some of the most common characteristics of melanoma skin cancers. .</a:t>
            </a:r>
          </a:p>
          <a:p>
            <a:endParaRPr lang="en-US">
              <a:solidFill>
                <a:srgbClr val="FF0000"/>
              </a:solidFill>
            </a:endParaRPr>
          </a:p>
          <a:p>
            <a:pPr>
              <a:lnSpc>
                <a:spcPts val="4150"/>
              </a:lnSpc>
            </a:pPr>
            <a:r>
              <a:rPr lang="en-US">
                <a:solidFill>
                  <a:srgbClr val="FF0000"/>
                </a:solidFill>
              </a:rPr>
              <a:t>Sometimes melanomas can start in places that can be hard to spot, like on the heel of the foot. [refer to top picture]</a:t>
            </a:r>
          </a:p>
          <a:p>
            <a:pPr>
              <a:lnSpc>
                <a:spcPts val="4150"/>
              </a:lnSpc>
            </a:pPr>
            <a:endParaRPr lang="en-US">
              <a:solidFill>
                <a:srgbClr val="FF0000"/>
              </a:solidFill>
            </a:endParaRPr>
          </a:p>
          <a:p>
            <a:pPr marL="0" marR="0" lvl="0" indent="0" algn="l" defTabSz="914400" rtl="0" eaLnBrk="1" fontAlgn="auto" latinLnBrk="0" hangingPunct="1">
              <a:lnSpc>
                <a:spcPts val="4150"/>
              </a:lnSpc>
              <a:spcBef>
                <a:spcPts val="0"/>
              </a:spcBef>
              <a:spcAft>
                <a:spcPts val="0"/>
              </a:spcAft>
              <a:buClrTx/>
              <a:buSzTx/>
              <a:buFontTx/>
              <a:buNone/>
              <a:tabLst/>
              <a:defRPr/>
            </a:pPr>
            <a:r>
              <a:rPr lang="en-US" b="0"/>
              <a:t>The Skin Cancer Image Gallery on cancer.org has more image resources.</a:t>
            </a:r>
          </a:p>
          <a:p>
            <a:pPr>
              <a:lnSpc>
                <a:spcPts val="4150"/>
              </a:lnSpc>
            </a:pPr>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14</a:t>
            </a:fld>
            <a:endParaRPr lang="en-US"/>
          </a:p>
        </p:txBody>
      </p:sp>
    </p:spTree>
    <p:extLst>
      <p:ext uri="{BB962C8B-B14F-4D97-AF65-F5344CB8AC3E}">
        <p14:creationId xmlns:p14="http://schemas.microsoft.com/office/powerpoint/2010/main" val="3129399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b="1"/>
          </a:p>
          <a:p>
            <a:r>
              <a:rPr lang="en-US" b="0"/>
              <a:t>Let’s talk about some of the causes of skin and the risk factors that can and cannot be changed for different types of skin cancer.</a:t>
            </a:r>
          </a:p>
        </p:txBody>
      </p:sp>
      <p:sp>
        <p:nvSpPr>
          <p:cNvPr id="4" name="Slide Number Placeholder 3"/>
          <p:cNvSpPr>
            <a:spLocks noGrp="1"/>
          </p:cNvSpPr>
          <p:nvPr>
            <p:ph type="sldNum" sz="quarter" idx="5"/>
          </p:nvPr>
        </p:nvSpPr>
        <p:spPr/>
        <p:txBody>
          <a:bodyPr/>
          <a:lstStyle/>
          <a:p>
            <a:fld id="{EBC877D4-C115-4B9D-B6EE-99781311D293}" type="slidenum">
              <a:rPr lang="en-US" smtClean="0"/>
              <a:t>15</a:t>
            </a:fld>
            <a:endParaRPr lang="en-US"/>
          </a:p>
        </p:txBody>
      </p:sp>
    </p:spTree>
    <p:extLst>
      <p:ext uri="{BB962C8B-B14F-4D97-AF65-F5344CB8AC3E}">
        <p14:creationId xmlns:p14="http://schemas.microsoft.com/office/powerpoint/2010/main" val="4024735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kern="1200">
              <a:solidFill>
                <a:schemeClr val="tx1"/>
              </a:solidFill>
              <a:effectLst/>
              <a:latin typeface="+mn-lt"/>
              <a:ea typeface="+mn-ea"/>
              <a:cs typeface="+mn-cs"/>
            </a:endParaRPr>
          </a:p>
          <a:p>
            <a:r>
              <a:rPr lang="en-US" sz="1800" b="0" i="0" u="none" strike="noStrike">
                <a:solidFill>
                  <a:srgbClr val="000000"/>
                </a:solidFill>
                <a:effectLst/>
                <a:latin typeface="Poppins" panose="00000500000000000000" pitchFamily="2" charset="0"/>
              </a:rPr>
              <a:t>Most skin cancers are caused by repeated and unprotected skin exposure to ultraviolet (UV) radiation. </a:t>
            </a:r>
            <a:r>
              <a:rPr lang="en-US" sz="1200" kern="1200">
                <a:solidFill>
                  <a:schemeClr val="tx1"/>
                </a:solidFill>
                <a:effectLst/>
                <a:latin typeface="+mn-lt"/>
                <a:ea typeface="+mn-ea"/>
                <a:cs typeface="+mn-cs"/>
              </a:rPr>
              <a:t>Most of this radiation comes from </a:t>
            </a:r>
            <a:r>
              <a:rPr lang="en-US" sz="1200" b="1" kern="1200">
                <a:solidFill>
                  <a:schemeClr val="tx1"/>
                </a:solidFill>
                <a:effectLst/>
                <a:latin typeface="+mn-lt"/>
                <a:ea typeface="+mn-ea"/>
                <a:cs typeface="+mn-cs"/>
              </a:rPr>
              <a:t>sunlight</a:t>
            </a:r>
            <a:r>
              <a:rPr lang="en-US" sz="1200" kern="1200">
                <a:solidFill>
                  <a:schemeClr val="tx1"/>
                </a:solidFill>
                <a:effectLst/>
                <a:latin typeface="+mn-lt"/>
                <a:ea typeface="+mn-ea"/>
                <a:cs typeface="+mn-cs"/>
              </a:rPr>
              <a:t>, but it can also come from man-made sources such as tanning booths/sun lamps.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amount of UV exposure depends on the intensity of the radiation, length of time the skin was exposed, and whether the skin was protected with clothing and sunscreen. </a:t>
            </a:r>
          </a:p>
          <a:p>
            <a:r>
              <a:rPr lang="en-US" sz="1200" kern="1200">
                <a:solidFill>
                  <a:schemeClr val="tx1"/>
                </a:solidFill>
                <a:effectLst/>
                <a:latin typeface="+mn-lt"/>
                <a:ea typeface="+mn-ea"/>
                <a:cs typeface="+mn-cs"/>
              </a:rPr>
              <a:t> </a:t>
            </a:r>
          </a:p>
          <a:p>
            <a:pPr rtl="0"/>
            <a:r>
              <a:rPr lang="en-US">
                <a:effectLst/>
              </a:rPr>
              <a:t>It is not clear exactly when UV exposure causes DNA damage that might eventually lead to cancer. Some of this exposure may have occurred within the few years of the development of the cancer, but it can stem from increased sun exposure as children and young adults.</a:t>
            </a:r>
            <a:endParaRPr lang="en-US"/>
          </a:p>
          <a:p>
            <a:pPr rtl="0"/>
            <a:r>
              <a:rPr lang="en-US"/>
              <a:t> </a:t>
            </a:r>
          </a:p>
          <a:p>
            <a:pPr rtl="0"/>
            <a:r>
              <a:rPr lang="en-US">
                <a:effectLst/>
              </a:rPr>
              <a:t>In some families with inherited melanomas, gene changes that increase the risk of melanoma are passed from one generation to the next. We’ll discuss that more in a few moments.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16</a:t>
            </a:fld>
            <a:endParaRPr lang="en-US"/>
          </a:p>
        </p:txBody>
      </p:sp>
    </p:spTree>
    <p:extLst>
      <p:ext uri="{BB962C8B-B14F-4D97-AF65-F5344CB8AC3E}">
        <p14:creationId xmlns:p14="http://schemas.microsoft.com/office/powerpoint/2010/main" val="3139011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These risk factors increase your chance of skin cancers.</a:t>
            </a:r>
          </a:p>
          <a:p>
            <a:endParaRPr lang="en-US" sz="120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People with fair skin, freckling, and light hair are at a higher risk for skin cancer than people with darker skin color. </a:t>
            </a:r>
            <a:r>
              <a:rPr lang="en-US" sz="1200" kern="1200">
                <a:solidFill>
                  <a:schemeClr val="tx1"/>
                </a:solidFill>
                <a:effectLst/>
                <a:latin typeface="+mn-lt"/>
                <a:ea typeface="+mn-ea"/>
                <a:cs typeface="+mn-cs"/>
              </a:rPr>
              <a:t>This is due to the protective effect of melanin (skin pigment). Whites with fair (light-colored) skin that freckles or burns easily, blue or green eyes, and naturally red or blonde hair are at especially high risk.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Albinism</a:t>
            </a:r>
            <a:r>
              <a:rPr lang="en-US" sz="1200" kern="1200">
                <a:solidFill>
                  <a:schemeClr val="tx1"/>
                </a:solidFill>
                <a:effectLst/>
                <a:latin typeface="+mn-lt"/>
                <a:ea typeface="+mn-ea"/>
                <a:cs typeface="+mn-cs"/>
              </a:rPr>
              <a:t> is an inherited lack of protective skin pigment. People with this condition may have pink-white skin and white hair. They have a very high risk of getting sunburns and skin cancer, so they need to be careful to protect their skin.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Although people with lighter skin are more likely to get sun burns, people of any ethnicity or skin color can have skin damage from sun exposure.</a:t>
            </a:r>
          </a:p>
          <a:p>
            <a:r>
              <a:rPr lang="en-US" sz="1200" kern="1200">
                <a:solidFill>
                  <a:schemeClr val="tx1"/>
                </a:solidFill>
                <a:effectLst/>
                <a:latin typeface="+mn-lt"/>
                <a:ea typeface="+mn-ea"/>
                <a:cs typeface="+mn-cs"/>
              </a:rPr>
              <a:t> </a:t>
            </a:r>
          </a:p>
          <a:p>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17</a:t>
            </a:fld>
            <a:endParaRPr lang="en-US"/>
          </a:p>
        </p:txBody>
      </p:sp>
    </p:spTree>
    <p:extLst>
      <p:ext uri="{BB962C8B-B14F-4D97-AF65-F5344CB8AC3E}">
        <p14:creationId xmlns:p14="http://schemas.microsoft.com/office/powerpoint/2010/main" val="2718663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 nonmelanoma skin cancers, </a:t>
            </a:r>
            <a:r>
              <a:rPr lang="en-US"/>
              <a:t>called basal</a:t>
            </a:r>
            <a:r>
              <a:rPr lang="en-US" sz="1200" b="0" kern="1200">
                <a:solidFill>
                  <a:schemeClr val="tx1"/>
                </a:solidFill>
                <a:effectLst/>
                <a:latin typeface="+mn-lt"/>
                <a:ea typeface="+mn-ea"/>
                <a:cs typeface="+mn-cs"/>
              </a:rPr>
              <a:t> cell and squamous cell carcinomas, have similar risk factors. Recall that basal cells, the lower part of the epidermis, constantly divide to form new cells to replace squamous cells.</a:t>
            </a:r>
            <a:endParaRPr lang="en-US" sz="1200" b="0" kern="1200">
              <a:solidFill>
                <a:schemeClr val="tx1"/>
              </a:solidFill>
              <a:effectLst/>
              <a:latin typeface="+mn-lt"/>
              <a:cs typeface="Calibri"/>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age:</a:t>
            </a:r>
            <a:r>
              <a:rPr lang="en-US"/>
              <a:t> </a:t>
            </a:r>
            <a:r>
              <a:rPr lang="en-US" sz="1200" kern="1200">
                <a:solidFill>
                  <a:schemeClr val="tx1"/>
                </a:solidFill>
                <a:effectLst/>
                <a:latin typeface="+mn-lt"/>
                <a:ea typeface="+mn-ea"/>
                <a:cs typeface="+mn-cs"/>
              </a:rPr>
              <a:t>This is likely due to the accumulation of sun exposure over time. Still, these cancers are now being seen in younger people as well, probably because they are spending more time in the sun with their skin exposed and unprotected.</a:t>
            </a:r>
            <a:r>
              <a:rPr lang="en-US"/>
              <a:t> </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pPr>
              <a:defRPr/>
            </a:pPr>
            <a:r>
              <a:rPr lang="en-US" sz="1200" b="1" kern="1200">
                <a:solidFill>
                  <a:schemeClr val="tx1"/>
                </a:solidFill>
                <a:effectLst/>
                <a:latin typeface="+mn-lt"/>
                <a:ea typeface="+mn-ea"/>
                <a:cs typeface="+mn-cs"/>
              </a:rPr>
              <a:t>Prior skin cancer:</a:t>
            </a:r>
            <a:r>
              <a:rPr lang="en-US" b="1"/>
              <a:t> </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Anyone who has had a basal or squamous cell skin cancer has a higher chance of developing another one.</a:t>
            </a:r>
            <a:r>
              <a:rPr lang="en-US"/>
              <a:t> </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pPr>
              <a:defRPr/>
            </a:pPr>
            <a:r>
              <a:rPr lang="en-US" sz="1200" b="1" kern="1200">
                <a:solidFill>
                  <a:schemeClr val="tx1"/>
                </a:solidFill>
                <a:effectLst/>
                <a:latin typeface="+mn-lt"/>
                <a:ea typeface="+mn-ea"/>
                <a:cs typeface="+mn-cs"/>
              </a:rPr>
              <a:t>Long-term injury: </a:t>
            </a:r>
            <a:r>
              <a:rPr lang="en-US" sz="1200" kern="1200">
                <a:solidFill>
                  <a:schemeClr val="tx1"/>
                </a:solidFill>
                <a:effectLst/>
                <a:latin typeface="+mn-lt"/>
                <a:ea typeface="+mn-ea"/>
                <a:cs typeface="+mn-cs"/>
              </a:rPr>
              <a:t>Scars from severe burns, areas of skin over severe bone infections, and skin damaged by some severe inflammatory skin diseases are more likely to develop basal and squamous cell skin cancers, although this risk is generally small.</a:t>
            </a:r>
            <a:r>
              <a:rPr lang="en-US"/>
              <a:t> </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b="1" kern="1200">
                <a:solidFill>
                  <a:schemeClr val="tx1"/>
                </a:solidFill>
                <a:effectLst/>
                <a:latin typeface="+mn-lt"/>
                <a:ea typeface="+mn-ea"/>
                <a:cs typeface="+mn-cs"/>
              </a:rPr>
              <a:t>Psoriasis treatment: </a:t>
            </a:r>
            <a:r>
              <a:rPr lang="en-US" sz="1200" kern="1200">
                <a:solidFill>
                  <a:schemeClr val="tx1"/>
                </a:solidFill>
                <a:effectLst/>
                <a:latin typeface="+mn-lt"/>
                <a:ea typeface="+mn-ea"/>
                <a:cs typeface="+mn-cs"/>
              </a:rPr>
              <a:t>Psoralen and ultraviolet light treatments (PUVA) given to some patients with psoriasis (pronounced soar-</a:t>
            </a:r>
            <a:r>
              <a:rPr lang="en-US" sz="1200" b="1" kern="1200">
                <a:solidFill>
                  <a:schemeClr val="tx1"/>
                </a:solidFill>
                <a:effectLst/>
                <a:latin typeface="+mn-lt"/>
                <a:ea typeface="+mn-ea"/>
                <a:cs typeface="+mn-cs"/>
              </a:rPr>
              <a:t>eye</a:t>
            </a:r>
            <a:r>
              <a:rPr lang="en-US" sz="1200" kern="1200">
                <a:solidFill>
                  <a:schemeClr val="tx1"/>
                </a:solidFill>
                <a:effectLst/>
                <a:latin typeface="+mn-lt"/>
                <a:ea typeface="+mn-ea"/>
                <a:cs typeface="+mn-cs"/>
              </a:rPr>
              <a:t>-uh-sis, it’s a long-lasting inflammatory skin disease) can increase the risk of developing squamous cell skin cancer and probably other skin cancers too.</a:t>
            </a:r>
            <a:r>
              <a:rPr lang="en-US"/>
              <a:t> </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b="1" kern="1200">
                <a:solidFill>
                  <a:schemeClr val="tx1"/>
                </a:solidFill>
                <a:effectLst/>
                <a:latin typeface="+mn-lt"/>
                <a:ea typeface="+mn-ea"/>
                <a:cs typeface="+mn-cs"/>
              </a:rPr>
              <a:t>Smoking: </a:t>
            </a:r>
            <a:r>
              <a:rPr lang="en-US" sz="1200" kern="1200">
                <a:solidFill>
                  <a:schemeClr val="tx1"/>
                </a:solidFill>
                <a:effectLst/>
                <a:latin typeface="+mn-lt"/>
                <a:ea typeface="+mn-ea"/>
                <a:cs typeface="+mn-cs"/>
              </a:rPr>
              <a:t>People who smoke are more likely to develop squamous cell skin cancer, especially on the lips. Smoking is only a risk for squamous cell cancer; it’s not a known risk factor for basal cell cancer.</a:t>
            </a:r>
            <a:r>
              <a:rPr lang="en-US"/>
              <a:t> </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HPV:</a:t>
            </a:r>
            <a:r>
              <a:rPr lang="en-US" b="1"/>
              <a:t> </a:t>
            </a:r>
            <a:r>
              <a:rPr lang="en-US" sz="1200" kern="1200">
                <a:solidFill>
                  <a:schemeClr val="tx1"/>
                </a:solidFill>
                <a:effectLst/>
                <a:latin typeface="+mn-lt"/>
                <a:ea typeface="+mn-ea"/>
                <a:cs typeface="+mn-cs"/>
              </a:rPr>
              <a:t>Human papilloma viruses (HPVs) are a group of more than 150 viruses that can cause papillomas, or warts. Some of the HPV types, especially those that people get in their genital and anal area and the fingernails, seem to be related to skin cancers in these areas.</a:t>
            </a:r>
            <a:endParaRPr lang="en-US" sz="1200" kern="1200">
              <a:solidFill>
                <a:schemeClr val="tx1"/>
              </a:solidFill>
              <a:effectLst/>
              <a:latin typeface="+mn-lt"/>
              <a:cs typeface="Calibri"/>
            </a:endParaRPr>
          </a:p>
          <a:p>
            <a:endParaRPr lang="en-US"/>
          </a:p>
          <a:p>
            <a:r>
              <a:rPr lang="en-US" sz="1200" b="1" kern="1200">
                <a:solidFill>
                  <a:schemeClr val="tx1"/>
                </a:solidFill>
                <a:effectLst/>
                <a:latin typeface="+mn-lt"/>
                <a:ea typeface="+mn-ea"/>
                <a:cs typeface="+mn-cs"/>
              </a:rPr>
              <a:t>Weakened immune system: </a:t>
            </a:r>
            <a:r>
              <a:rPr lang="en-US" sz="1200" kern="1200">
                <a:solidFill>
                  <a:schemeClr val="tx1"/>
                </a:solidFill>
                <a:effectLst/>
                <a:latin typeface="+mn-lt"/>
                <a:ea typeface="+mn-ea"/>
                <a:cs typeface="+mn-cs"/>
              </a:rPr>
              <a:t>The immune system helps the body fight cancers of the skin and other organs. People with weakened immune systems (because of certain diseases or medical treatments) are more likely to develop squamous cell cancer.</a:t>
            </a:r>
            <a:r>
              <a:rPr lang="en-US"/>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Skin cancers in people with weakened immune systems grow faster and are more likely to be fatal.</a:t>
            </a:r>
            <a:r>
              <a:rPr lang="en-US"/>
              <a:t> </a:t>
            </a:r>
            <a:endParaRPr lang="en-US" sz="1200" kern="1200">
              <a:solidFill>
                <a:schemeClr val="tx1"/>
              </a:solidFill>
              <a:effectLst/>
              <a:latin typeface="+mn-lt"/>
              <a:cs typeface="Calibri"/>
            </a:endParaRPr>
          </a:p>
          <a:p>
            <a:endParaRPr lang="en-US"/>
          </a:p>
          <a:p>
            <a:r>
              <a:rPr lang="en-US" sz="1200" kern="1200">
                <a:solidFill>
                  <a:schemeClr val="tx1"/>
                </a:solidFill>
                <a:effectLst/>
                <a:latin typeface="+mn-lt"/>
                <a:ea typeface="+mn-ea"/>
                <a:cs typeface="+mn-cs"/>
              </a:rPr>
              <a:t>For example, people who get organ transplants are usually given medicines that weaken their immune system to help prevent their body from rejecting the new organ. This increases their risk of developing skin cancer.</a:t>
            </a:r>
            <a:endParaRPr lang="en-US">
              <a:cs typeface="Calibri"/>
            </a:endParaRPr>
          </a:p>
          <a:p>
            <a:endParaRPr lang="en-US"/>
          </a:p>
          <a:p>
            <a:r>
              <a:rPr lang="en-US" sz="1200" kern="1200">
                <a:solidFill>
                  <a:schemeClr val="tx1"/>
                </a:solidFill>
                <a:effectLst/>
                <a:latin typeface="+mn-lt"/>
                <a:ea typeface="+mn-ea"/>
                <a:cs typeface="+mn-cs"/>
              </a:rPr>
              <a:t>Treatment with corticosteroid drugs can also depress the immune system. This may also increase a person’s risk of skin cancer.</a:t>
            </a:r>
            <a:r>
              <a:rPr lang="en-US"/>
              <a:t> </a:t>
            </a:r>
            <a:endParaRPr lang="en-US">
              <a:cs typeface="Calibri"/>
            </a:endParaRPr>
          </a:p>
          <a:p>
            <a:endParaRPr lang="en-US"/>
          </a:p>
          <a:p>
            <a:r>
              <a:rPr lang="en-US" sz="1200" kern="1200">
                <a:solidFill>
                  <a:schemeClr val="tx1"/>
                </a:solidFill>
                <a:effectLst/>
                <a:latin typeface="+mn-lt"/>
                <a:ea typeface="+mn-ea"/>
                <a:cs typeface="+mn-cs"/>
              </a:rPr>
              <a:t>People infected with </a:t>
            </a:r>
            <a:r>
              <a:rPr lang="en-US" sz="1200" u="sng" kern="1200">
                <a:solidFill>
                  <a:schemeClr val="tx1"/>
                </a:solidFill>
                <a:effectLst/>
                <a:latin typeface="+mn-lt"/>
                <a:ea typeface="+mn-ea"/>
                <a:cs typeface="+mn-cs"/>
                <a:hlinkClick r:id="rId3"/>
              </a:rPr>
              <a:t>HIV</a:t>
            </a:r>
            <a:r>
              <a:rPr lang="en-US" sz="1200" kern="1200">
                <a:solidFill>
                  <a:schemeClr val="tx1"/>
                </a:solidFill>
                <a:effectLst/>
                <a:latin typeface="+mn-lt"/>
                <a:ea typeface="+mn-ea"/>
                <a:cs typeface="+mn-cs"/>
              </a:rPr>
              <a:t>, the virus that causes AIDS, often have weakened immune systems and also are at increased risk for basal and squamous cell cancers.</a:t>
            </a:r>
            <a:endParaRPr lang="en-US">
              <a:ea typeface="+mn-ea"/>
              <a:cs typeface="+mn-cs"/>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b="1" kern="1200">
                <a:solidFill>
                  <a:schemeClr val="tx1"/>
                </a:solidFill>
                <a:effectLst/>
                <a:latin typeface="+mn-lt"/>
                <a:ea typeface="+mn-ea"/>
                <a:cs typeface="+mn-cs"/>
              </a:rPr>
              <a:t>Radiation:</a:t>
            </a:r>
            <a:r>
              <a:rPr lang="en-US" sz="1200" kern="1200">
                <a:solidFill>
                  <a:schemeClr val="tx1"/>
                </a:solidFill>
                <a:effectLst/>
                <a:latin typeface="+mn-lt"/>
                <a:ea typeface="+mn-ea"/>
                <a:cs typeface="+mn-cs"/>
              </a:rPr>
              <a:t> This is particularly a concern in children who have had cancer treatment.</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Gender:</a:t>
            </a:r>
            <a:r>
              <a:rPr lang="en-US"/>
              <a:t> </a:t>
            </a:r>
            <a:r>
              <a:rPr lang="en-US" sz="1200" kern="1200">
                <a:solidFill>
                  <a:schemeClr val="tx1"/>
                </a:solidFill>
                <a:effectLst/>
                <a:latin typeface="+mn-lt"/>
                <a:ea typeface="+mn-ea"/>
                <a:cs typeface="+mn-cs"/>
              </a:rPr>
              <a:t>This is thought to be due mainly to higher levels of sun exposure. </a:t>
            </a:r>
            <a:r>
              <a:rPr lang="en-US" sz="1200" b="0" i="0" u="none" strike="noStrike">
                <a:solidFill>
                  <a:srgbClr val="000000"/>
                </a:solidFill>
                <a:effectLst/>
                <a:latin typeface="Source Sans Pro"/>
                <a:ea typeface="Source Sans Pro"/>
                <a:cs typeface="Poppins" panose="00000500000000000000" pitchFamily="2" charset="0"/>
              </a:rPr>
              <a:t>Rates are </a:t>
            </a:r>
            <a:r>
              <a:rPr lang="en-US" sz="1200" b="0" i="1" u="none" strike="noStrike">
                <a:solidFill>
                  <a:srgbClr val="000000"/>
                </a:solidFill>
                <a:effectLst/>
                <a:latin typeface="Source Sans Pro"/>
                <a:ea typeface="Source Sans Pro"/>
                <a:cs typeface="Poppins" panose="00000500000000000000" pitchFamily="2" charset="0"/>
              </a:rPr>
              <a:t>higher for </a:t>
            </a:r>
            <a:r>
              <a:rPr lang="en-US" sz="1200" b="1" i="1" u="none" strike="noStrike">
                <a:solidFill>
                  <a:srgbClr val="000000"/>
                </a:solidFill>
                <a:effectLst/>
                <a:latin typeface="Source Sans Pro"/>
                <a:ea typeface="Source Sans Pro"/>
                <a:cs typeface="Poppins" panose="00000500000000000000" pitchFamily="2" charset="0"/>
              </a:rPr>
              <a:t>women</a:t>
            </a:r>
            <a:r>
              <a:rPr lang="en-US" sz="1200" b="0" i="1" u="none" strike="noStrike">
                <a:solidFill>
                  <a:srgbClr val="000000"/>
                </a:solidFill>
                <a:effectLst/>
                <a:latin typeface="Source Sans Pro"/>
                <a:ea typeface="Source Sans Pro"/>
                <a:cs typeface="Poppins" panose="00000500000000000000" pitchFamily="2" charset="0"/>
              </a:rPr>
              <a:t> younger than 50 years</a:t>
            </a:r>
            <a:r>
              <a:rPr lang="en-US" sz="1200" b="0" i="0" u="none" strike="noStrike">
                <a:solidFill>
                  <a:srgbClr val="000000"/>
                </a:solidFill>
                <a:effectLst/>
                <a:latin typeface="Source Sans Pro"/>
                <a:ea typeface="Source Sans Pro"/>
                <a:cs typeface="Poppins" panose="00000500000000000000" pitchFamily="2" charset="0"/>
              </a:rPr>
              <a:t>, and </a:t>
            </a:r>
            <a:r>
              <a:rPr lang="en-US" sz="1200" b="0" i="1" u="none" strike="noStrike">
                <a:solidFill>
                  <a:srgbClr val="000000"/>
                </a:solidFill>
                <a:effectLst/>
                <a:latin typeface="Source Sans Pro"/>
                <a:ea typeface="Source Sans Pro"/>
                <a:cs typeface="Poppins" panose="00000500000000000000" pitchFamily="2" charset="0"/>
              </a:rPr>
              <a:t>higher in </a:t>
            </a:r>
            <a:r>
              <a:rPr lang="en-US" sz="1200" b="1" i="1" u="none" strike="noStrike">
                <a:solidFill>
                  <a:srgbClr val="000000"/>
                </a:solidFill>
                <a:effectLst/>
                <a:latin typeface="Source Sans Pro"/>
                <a:ea typeface="Source Sans Pro"/>
                <a:cs typeface="Poppins" panose="00000500000000000000" pitchFamily="2" charset="0"/>
              </a:rPr>
              <a:t>men</a:t>
            </a:r>
            <a:r>
              <a:rPr lang="en-US" sz="1200" b="0" i="1" u="none" strike="noStrike">
                <a:solidFill>
                  <a:srgbClr val="000000"/>
                </a:solidFill>
                <a:effectLst/>
                <a:latin typeface="Source Sans Pro"/>
                <a:ea typeface="Source Sans Pro"/>
                <a:cs typeface="Poppins" panose="00000500000000000000" pitchFamily="2" charset="0"/>
              </a:rPr>
              <a:t> aged 50 and older</a:t>
            </a:r>
            <a:endParaRPr lang="en-US" sz="1200" kern="1200">
              <a:solidFill>
                <a:schemeClr val="tx1"/>
              </a:solidFill>
              <a:effectLst/>
              <a:latin typeface="Source Sans Pro"/>
              <a:ea typeface="Source Sans Pro"/>
            </a:endParaRPr>
          </a:p>
          <a:p>
            <a:endParaRPr lang="en-US" sz="1200" kern="1200">
              <a:solidFill>
                <a:schemeClr val="tx1"/>
              </a:solidFill>
              <a:effectLst/>
              <a:latin typeface="+mn-lt"/>
              <a:ea typeface="+mn-ea"/>
              <a:cs typeface="+mn-cs"/>
            </a:endParaRPr>
          </a:p>
          <a:p>
            <a:pPr>
              <a:defRPr/>
            </a:pPr>
            <a:r>
              <a:rPr lang="en-US" sz="1200" b="1" kern="1200">
                <a:solidFill>
                  <a:schemeClr val="tx1"/>
                </a:solidFill>
                <a:effectLst/>
                <a:latin typeface="+mn-lt"/>
                <a:ea typeface="+mn-ea"/>
                <a:cs typeface="+mn-cs"/>
              </a:rPr>
              <a:t>Exposure:</a:t>
            </a:r>
            <a:r>
              <a:rPr lang="en-US" b="1"/>
              <a:t> </a:t>
            </a:r>
            <a:r>
              <a:rPr lang="en-US" sz="1200" b="0" i="0" u="none" strike="noStrike">
                <a:solidFill>
                  <a:srgbClr val="000000"/>
                </a:solidFill>
                <a:effectLst/>
                <a:latin typeface="Source Sans Pro"/>
                <a:ea typeface="Source Sans Pro"/>
                <a:cs typeface="Poppins" panose="00000500000000000000" pitchFamily="2" charset="0"/>
              </a:rPr>
              <a:t>Certain chemicals (like arsenic) or industrial tar, coal, paraffin, and certain types of petroleum products.</a:t>
            </a:r>
            <a:endParaRPr lang="en-US" sz="1200" kern="1200">
              <a:solidFill>
                <a:schemeClr val="tx1"/>
              </a:solidFill>
              <a:effectLst/>
              <a:latin typeface="Source Sans Pro"/>
              <a:ea typeface="Source Sans Pro"/>
            </a:endParaRPr>
          </a:p>
          <a:p>
            <a:r>
              <a:rPr lang="en-US" sz="1200" kern="1200">
                <a:solidFill>
                  <a:schemeClr val="tx1"/>
                </a:solidFill>
                <a:effectLst/>
                <a:latin typeface="+mn-lt"/>
                <a:ea typeface="+mn-ea"/>
                <a:cs typeface="+mn-cs"/>
              </a:rPr>
              <a:t> </a:t>
            </a:r>
            <a:endParaRPr lang="en-US">
              <a:cs typeface="Calibri"/>
            </a:endParaRPr>
          </a:p>
          <a:p>
            <a:r>
              <a:rPr lang="en-US" sz="1200" b="1" kern="1200">
                <a:solidFill>
                  <a:schemeClr val="tx1"/>
                </a:solidFill>
                <a:effectLst/>
                <a:latin typeface="+mn-lt"/>
                <a:ea typeface="+mn-ea"/>
                <a:cs typeface="+mn-cs"/>
              </a:rPr>
              <a:t>Rare skin conditions</a:t>
            </a:r>
            <a:endParaRPr lang="en-US" sz="1200" b="1" kern="1200">
              <a:solidFill>
                <a:schemeClr val="tx1"/>
              </a:solidFill>
              <a:effectLst/>
              <a:latin typeface="+mn-lt"/>
              <a:cs typeface="Calibri"/>
            </a:endParaRPr>
          </a:p>
          <a:p>
            <a:r>
              <a:rPr lang="en-US" sz="1200" b="1" kern="1200">
                <a:solidFill>
                  <a:schemeClr val="tx1"/>
                </a:solidFill>
                <a:effectLst/>
                <a:latin typeface="+mn-lt"/>
                <a:ea typeface="+mn-ea"/>
                <a:cs typeface="+mn-cs"/>
              </a:rPr>
              <a:t>Xeroderma pigmentosum (XP) </a:t>
            </a:r>
            <a:r>
              <a:rPr lang="en-US" sz="1200" kern="1200">
                <a:solidFill>
                  <a:schemeClr val="tx1"/>
                </a:solidFill>
                <a:effectLst/>
                <a:latin typeface="+mn-lt"/>
                <a:ea typeface="+mn-ea"/>
                <a:cs typeface="+mn-cs"/>
              </a:rPr>
              <a:t>(zer-oh-</a:t>
            </a:r>
            <a:r>
              <a:rPr lang="en-US" sz="1200" b="1" kern="1200">
                <a:solidFill>
                  <a:schemeClr val="tx1"/>
                </a:solidFill>
                <a:effectLst/>
                <a:latin typeface="+mn-lt"/>
                <a:ea typeface="+mn-ea"/>
                <a:cs typeface="+mn-cs"/>
              </a:rPr>
              <a:t>der</a:t>
            </a:r>
            <a:r>
              <a:rPr lang="en-US" sz="1200" kern="1200">
                <a:solidFill>
                  <a:schemeClr val="tx1"/>
                </a:solidFill>
                <a:effectLst/>
                <a:latin typeface="+mn-lt"/>
                <a:ea typeface="+mn-ea"/>
                <a:cs typeface="+mn-cs"/>
              </a:rPr>
              <a:t>-muh pig-men-</a:t>
            </a:r>
            <a:r>
              <a:rPr lang="en-US" sz="1200" b="1" kern="1200">
                <a:solidFill>
                  <a:schemeClr val="tx1"/>
                </a:solidFill>
                <a:effectLst/>
                <a:latin typeface="+mn-lt"/>
                <a:ea typeface="+mn-ea"/>
                <a:cs typeface="+mn-cs"/>
              </a:rPr>
              <a:t>toe</a:t>
            </a:r>
            <a:r>
              <a:rPr lang="en-US" sz="1200" kern="1200">
                <a:solidFill>
                  <a:schemeClr val="tx1"/>
                </a:solidFill>
                <a:effectLst/>
                <a:latin typeface="+mn-lt"/>
                <a:ea typeface="+mn-ea"/>
                <a:cs typeface="+mn-cs"/>
              </a:rPr>
              <a:t>-sum)</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This very rare inherited condition reduces the skin’s ability to repair damage to DNA caused by sun exposure. People with this disorder often develop many skin cancers, sometimes starting in childhood.</a:t>
            </a:r>
            <a:r>
              <a:rPr lang="en-US"/>
              <a:t> </a:t>
            </a:r>
            <a:endParaRPr lang="en-US" sz="1200" kern="1200">
              <a:solidFill>
                <a:schemeClr val="tx1"/>
              </a:solidFill>
              <a:effectLst/>
              <a:latin typeface="+mn-lt"/>
              <a:cs typeface="Calibri"/>
            </a:endParaRPr>
          </a:p>
          <a:p>
            <a:r>
              <a:rPr lang="en-US" sz="1200" b="1" kern="1200">
                <a:solidFill>
                  <a:schemeClr val="tx1"/>
                </a:solidFill>
                <a:effectLst/>
                <a:latin typeface="+mn-lt"/>
                <a:ea typeface="+mn-ea"/>
                <a:cs typeface="+mn-cs"/>
              </a:rPr>
              <a:t>Basal cell nevus syndrome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rare condition is present at birth and causes multiple basal cell cancers. Affected people may also have abnormalities of the jaw and other bones, eyes, and nervous tissue. Most of the time this condition is inherited from a parent. In families with this syndrome, those affected often start to develop basal cell cancers as children or teens. Exposure to UV rays can increase the number of tumors these people get.</a:t>
            </a:r>
            <a:r>
              <a:rPr lang="en-US"/>
              <a:t> </a:t>
            </a:r>
            <a:endParaRPr lang="en-US" sz="1200" kern="1200">
              <a:solidFill>
                <a:schemeClr val="tx1"/>
              </a:solidFill>
              <a:effectLst/>
              <a:latin typeface="+mn-lt"/>
              <a:cs typeface="Calibri"/>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18</a:t>
            </a:fld>
            <a:endParaRPr lang="en-US"/>
          </a:p>
        </p:txBody>
      </p:sp>
    </p:spTree>
    <p:extLst>
      <p:ext uri="{BB962C8B-B14F-4D97-AF65-F5344CB8AC3E}">
        <p14:creationId xmlns:p14="http://schemas.microsoft.com/office/powerpoint/2010/main" val="980361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a:cs typeface="Calibri"/>
            </a:endParaRPr>
          </a:p>
          <a:p>
            <a:r>
              <a:rPr lang="en-US" sz="1200" kern="1200">
                <a:solidFill>
                  <a:schemeClr val="tx1"/>
                </a:solidFill>
                <a:effectLst/>
                <a:latin typeface="+mn-lt"/>
                <a:ea typeface="+mn-ea"/>
                <a:cs typeface="+mn-cs"/>
              </a:rPr>
              <a:t>Let’s discuss the risk factors of melanoma now. Some of these factors are similar to basal and squamous skin cancers</a:t>
            </a:r>
            <a:r>
              <a:rPr lang="en-US"/>
              <a:t>,</a:t>
            </a:r>
            <a:r>
              <a:rPr lang="en-US" sz="1200" kern="1200">
                <a:solidFill>
                  <a:schemeClr val="tx1"/>
                </a:solidFill>
                <a:effectLst/>
                <a:latin typeface="+mn-lt"/>
                <a:ea typeface="+mn-ea"/>
                <a:cs typeface="+mn-cs"/>
              </a:rPr>
              <a:t> but others are unique.</a:t>
            </a:r>
            <a:endParaRPr lang="en-US">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Weakened immune system</a:t>
            </a:r>
            <a:r>
              <a:rPr lang="en-US" sz="1200" kern="1200">
                <a:solidFill>
                  <a:schemeClr val="tx1"/>
                </a:solidFill>
                <a:effectLst/>
                <a:latin typeface="+mn-lt"/>
                <a:ea typeface="+mn-ea"/>
                <a:cs typeface="+mn-cs"/>
              </a:rPr>
              <a:t>: For example, people who get organ transplants are usually given medicines that weaken their immune system to help prevent them from rejecting the new organ. This increases their risk of melanoma.</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People infected with HIV, the virus that causes AIDS, often have weakened immune systems and are also at increased risk for melanoma.</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Gender: </a:t>
            </a:r>
            <a:r>
              <a:rPr lang="en-US" sz="1200" kern="1200">
                <a:solidFill>
                  <a:schemeClr val="tx1"/>
                </a:solidFill>
                <a:effectLst/>
                <a:latin typeface="+mn-lt"/>
                <a:ea typeface="+mn-ea"/>
                <a:cs typeface="+mn-cs"/>
              </a:rPr>
              <a:t>In the United States, men have a higher rate of melanoma than women overall, although this varies by age, as noted here.</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Age: </a:t>
            </a:r>
            <a:r>
              <a:rPr lang="en-US" sz="1200">
                <a:solidFill>
                  <a:srgbClr val="000000"/>
                </a:solidFill>
                <a:latin typeface="Source Sans Pro"/>
                <a:ea typeface="Source Sans Pro"/>
                <a:cs typeface="Poppins" panose="00000500000000000000" pitchFamily="2" charset="0"/>
              </a:rPr>
              <a:t>More likely in older people, but one of the more common cancers in people younger than 30 (especially women). </a:t>
            </a:r>
            <a:r>
              <a:rPr lang="en-US" sz="1200" b="0">
                <a:solidFill>
                  <a:srgbClr val="414042"/>
                </a:solidFill>
                <a:latin typeface="Poppins 1"/>
              </a:rPr>
              <a:t>Melanoma that runs in families may occur at a younger age.</a:t>
            </a:r>
            <a:endParaRPr lang="en-US" sz="1200" b="0">
              <a:solidFill>
                <a:srgbClr val="414042"/>
              </a:solidFill>
              <a:latin typeface="Poppins 1"/>
              <a:cs typeface="Poppins 1"/>
            </a:endParaRPr>
          </a:p>
          <a:p>
            <a:endParaRPr lang="en-US" sz="1200" kern="1200">
              <a:solidFill>
                <a:schemeClr val="tx1"/>
              </a:solidFill>
              <a:effectLst/>
              <a:latin typeface="+mn-lt"/>
              <a:ea typeface="+mn-ea"/>
              <a:cs typeface="+mn-cs"/>
            </a:endParaRPr>
          </a:p>
          <a:p>
            <a:pPr>
              <a:defRPr/>
            </a:pPr>
            <a:r>
              <a:rPr lang="en-US" sz="1200" b="1" kern="1200">
                <a:solidFill>
                  <a:schemeClr val="tx1"/>
                </a:solidFill>
                <a:effectLst/>
                <a:latin typeface="+mn-lt"/>
                <a:ea typeface="+mn-ea"/>
                <a:cs typeface="+mn-cs"/>
              </a:rPr>
              <a:t>Moles:</a:t>
            </a:r>
            <a:r>
              <a:rPr lang="en-US" b="1"/>
              <a:t> </a:t>
            </a:r>
            <a:r>
              <a:rPr lang="en-US" sz="1200" kern="1200">
                <a:solidFill>
                  <a:schemeClr val="tx1"/>
                </a:solidFill>
                <a:effectLst/>
                <a:latin typeface="+mn-lt"/>
                <a:ea typeface="+mn-ea"/>
                <a:cs typeface="+mn-cs"/>
              </a:rPr>
              <a:t>Moles are not usually present at birth but begin to appear in children and young adults. </a:t>
            </a:r>
            <a:r>
              <a:rPr lang="en-US" altLang="en-US" sz="1200">
                <a:ea typeface="ＭＳ Ｐゴシック"/>
              </a:rPr>
              <a:t>Most moles don’t cause problems, but a person who has many moles is more likely to develop melanoma</a:t>
            </a:r>
            <a:endParaRPr lang="en-US" altLang="en-US" sz="1200">
              <a:ea typeface="ＭＳ Ｐゴシック"/>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A dysplastic nevus (dis-</a:t>
            </a:r>
            <a:r>
              <a:rPr lang="en-US" sz="1200" b="1" kern="1200">
                <a:solidFill>
                  <a:schemeClr val="tx1"/>
                </a:solidFill>
                <a:effectLst/>
                <a:latin typeface="+mn-lt"/>
                <a:ea typeface="+mn-ea"/>
                <a:cs typeface="+mn-cs"/>
              </a:rPr>
              <a:t>plas</a:t>
            </a:r>
            <a:r>
              <a:rPr lang="en-US" sz="1200" kern="1200">
                <a:solidFill>
                  <a:schemeClr val="tx1"/>
                </a:solidFill>
                <a:effectLst/>
                <a:latin typeface="+mn-lt"/>
                <a:ea typeface="+mn-ea"/>
                <a:cs typeface="+mn-cs"/>
              </a:rPr>
              <a:t>-tick </a:t>
            </a:r>
            <a:r>
              <a:rPr lang="en-US" sz="1200" b="1" kern="1200">
                <a:solidFill>
                  <a:schemeClr val="tx1"/>
                </a:solidFill>
                <a:effectLst/>
                <a:latin typeface="+mn-lt"/>
                <a:ea typeface="+mn-ea"/>
                <a:cs typeface="+mn-cs"/>
              </a:rPr>
              <a:t>nee</a:t>
            </a:r>
            <a:r>
              <a:rPr lang="en-US" sz="1200" kern="1200">
                <a:solidFill>
                  <a:schemeClr val="tx1"/>
                </a:solidFill>
                <a:effectLst/>
                <a:latin typeface="+mn-lt"/>
                <a:ea typeface="+mn-ea"/>
                <a:cs typeface="+mn-cs"/>
              </a:rPr>
              <a:t>-vus), or atypical mole, is a type of mole that particularly increases a person’s risk of melanoma. Dysplastic nevi (</a:t>
            </a:r>
            <a:r>
              <a:rPr lang="en-US" sz="1200" b="1" kern="1200">
                <a:solidFill>
                  <a:schemeClr val="tx1"/>
                </a:solidFill>
                <a:effectLst/>
                <a:latin typeface="+mn-lt"/>
                <a:ea typeface="+mn-ea"/>
                <a:cs typeface="+mn-cs"/>
              </a:rPr>
              <a:t>neev</a:t>
            </a:r>
            <a:r>
              <a:rPr lang="en-US" sz="1200" kern="1200">
                <a:solidFill>
                  <a:schemeClr val="tx1"/>
                </a:solidFill>
                <a:effectLst/>
                <a:latin typeface="+mn-lt"/>
                <a:ea typeface="+mn-ea"/>
                <a:cs typeface="+mn-cs"/>
              </a:rPr>
              <a:t>-eye) – nevi is the plural of nevus, the medical term for a mole – often look a little like normal moles but also look a little like melanoma. They can appear in areas that are exposed to the sun as well as those areas that are usually covered, such as the buttocks and scalp. They are often larger than other moles and have an abnormal shape or color.</a:t>
            </a:r>
            <a:r>
              <a:rPr lang="en-US"/>
              <a:t> </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Inherited skin conditions</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Xeroderma pigmentosum (XP) </a:t>
            </a:r>
            <a:r>
              <a:rPr lang="en-US" sz="1200" kern="1200">
                <a:solidFill>
                  <a:schemeClr val="tx1"/>
                </a:solidFill>
                <a:effectLst/>
                <a:latin typeface="+mn-lt"/>
                <a:ea typeface="+mn-ea"/>
                <a:cs typeface="+mn-cs"/>
              </a:rPr>
              <a:t>(zer-oh-</a:t>
            </a:r>
            <a:r>
              <a:rPr lang="en-US" sz="1200" b="1" kern="1200">
                <a:solidFill>
                  <a:schemeClr val="tx1"/>
                </a:solidFill>
                <a:effectLst/>
                <a:latin typeface="+mn-lt"/>
                <a:ea typeface="+mn-ea"/>
                <a:cs typeface="+mn-cs"/>
              </a:rPr>
              <a:t>der</a:t>
            </a:r>
            <a:r>
              <a:rPr lang="en-US" sz="1200" kern="1200">
                <a:solidFill>
                  <a:schemeClr val="tx1"/>
                </a:solidFill>
                <a:effectLst/>
                <a:latin typeface="+mn-lt"/>
                <a:ea typeface="+mn-ea"/>
                <a:cs typeface="+mn-cs"/>
              </a:rPr>
              <a:t>-muh pig-men-</a:t>
            </a:r>
            <a:r>
              <a:rPr lang="en-US" sz="1200" b="1" kern="1200">
                <a:solidFill>
                  <a:schemeClr val="tx1"/>
                </a:solidFill>
                <a:effectLst/>
                <a:latin typeface="+mn-lt"/>
                <a:ea typeface="+mn-ea"/>
                <a:cs typeface="+mn-cs"/>
              </a:rPr>
              <a:t>toe</a:t>
            </a:r>
            <a:r>
              <a:rPr lang="en-US" sz="1200" kern="1200">
                <a:solidFill>
                  <a:schemeClr val="tx1"/>
                </a:solidFill>
                <a:effectLst/>
                <a:latin typeface="+mn-lt"/>
                <a:ea typeface="+mn-ea"/>
                <a:cs typeface="+mn-cs"/>
              </a:rPr>
              <a:t>-sum)</a:t>
            </a:r>
            <a:endParaRPr lang="en-US" sz="1200" kern="1200">
              <a:solidFill>
                <a:schemeClr val="tx1"/>
              </a:solidFill>
              <a:effectLst/>
              <a:latin typeface="+mn-lt"/>
              <a:cs typeface="Calibri"/>
            </a:endParaRPr>
          </a:p>
          <a:p>
            <a:pPr>
              <a:defRPr/>
            </a:pPr>
            <a:r>
              <a:rPr lang="en-US" sz="1200" kern="1200">
                <a:solidFill>
                  <a:schemeClr val="tx1"/>
                </a:solidFill>
                <a:effectLst/>
                <a:latin typeface="+mn-lt"/>
                <a:ea typeface="+mn-ea"/>
                <a:cs typeface="+mn-cs"/>
              </a:rPr>
              <a:t>This very rare inherited condition reduces the skin’s ability to repair damage to DNA caused by sun exposure. People with this disorder often develop many skin cancers, sometimes starting in childhood.</a:t>
            </a:r>
            <a:r>
              <a:rPr lang="en-US"/>
              <a:t> </a:t>
            </a:r>
            <a:r>
              <a:rPr lang="en-US" sz="1200" kern="1200">
                <a:solidFill>
                  <a:schemeClr val="tx1"/>
                </a:solidFill>
                <a:effectLst/>
                <a:latin typeface="+mn-lt"/>
                <a:ea typeface="+mn-ea"/>
                <a:cs typeface="+mn-cs"/>
              </a:rPr>
              <a:t> In fact, people with XP have a high risk of developing melanoma when they are young, especially on sun-exposed areas of their skin.</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Personal history</a:t>
            </a:r>
            <a:r>
              <a:rPr lang="en-US" sz="1200" kern="1200">
                <a:solidFill>
                  <a:schemeClr val="tx1"/>
                </a:solidFill>
                <a:effectLst/>
                <a:latin typeface="+mn-lt"/>
                <a:ea typeface="+mn-ea"/>
                <a:cs typeface="+mn-cs"/>
              </a:rPr>
              <a:t>: </a:t>
            </a:r>
            <a:r>
              <a:rPr lang="en-US" altLang="en-US" sz="1200">
                <a:ea typeface="ＭＳ Ｐゴシック"/>
              </a:rPr>
              <a:t>A person who has already had melanoma has an increased risk of getting it again. Plus, p</a:t>
            </a:r>
            <a:r>
              <a:rPr lang="en-US" sz="1200" kern="1200">
                <a:solidFill>
                  <a:schemeClr val="tx1"/>
                </a:solidFill>
                <a:effectLst/>
                <a:latin typeface="+mn-lt"/>
                <a:ea typeface="+mn-ea"/>
                <a:cs typeface="+mn-cs"/>
              </a:rPr>
              <a:t>eople who have had basal or squamous cell skin cancers are also at increased risk of getting melanoma.</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Family history:</a:t>
            </a:r>
            <a:r>
              <a:rPr lang="en-US" b="1"/>
              <a:t> </a:t>
            </a:r>
            <a:r>
              <a:rPr lang="en-US" sz="1200" kern="1200">
                <a:solidFill>
                  <a:schemeClr val="tx1"/>
                </a:solidFill>
                <a:effectLst/>
                <a:latin typeface="+mn-lt"/>
                <a:ea typeface="+mn-ea"/>
                <a:cs typeface="+mn-cs"/>
              </a:rPr>
              <a:t>The increased risk may be due to a shared family lifestyle of frequent sun exposure, a family tendency to have fair skin, or a combination of both factors.</a:t>
            </a:r>
            <a:r>
              <a:rPr lang="en-US"/>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It may also be due to inherited gene changes (mutations) in a family. Most experts do not recommend genetic testing in these families. Rather, they advise that people with a strong family history of melanoma do the following:</a:t>
            </a:r>
            <a:r>
              <a:rPr lang="en-US"/>
              <a:t> </a:t>
            </a:r>
            <a:endParaRPr lang="en-US" sz="1200" kern="1200">
              <a:solidFill>
                <a:schemeClr val="tx1"/>
              </a:solidFill>
              <a:effectLst/>
              <a:latin typeface="+mn-lt"/>
              <a:cs typeface="Calibri"/>
            </a:endParaRPr>
          </a:p>
          <a:p>
            <a:pPr marL="628650" lvl="1" indent="-171450">
              <a:buFont typeface="Arial" panose="020B0604020202020204" pitchFamily="34" charset="0"/>
              <a:buChar char="•"/>
            </a:pPr>
            <a:r>
              <a:rPr lang="en-US" sz="1200" kern="1200">
                <a:solidFill>
                  <a:schemeClr val="tx1"/>
                </a:solidFill>
                <a:effectLst/>
                <a:latin typeface="+mn-lt"/>
                <a:ea typeface="+mn-ea"/>
                <a:cs typeface="+mn-cs"/>
              </a:rPr>
              <a:t>Have regular skin exams by a dermatologist</a:t>
            </a:r>
            <a:r>
              <a:rPr lang="en-US"/>
              <a:t> </a:t>
            </a:r>
            <a:endParaRPr lang="en-US" sz="1200" kern="1200">
              <a:solidFill>
                <a:schemeClr val="tx1"/>
              </a:solidFill>
              <a:effectLst/>
              <a:latin typeface="+mn-lt"/>
              <a:cs typeface="Calibri"/>
            </a:endParaRPr>
          </a:p>
          <a:p>
            <a:pPr marL="628650" lvl="1" indent="-171450">
              <a:buFont typeface="Arial" panose="020B0604020202020204" pitchFamily="34" charset="0"/>
              <a:buChar char="•"/>
            </a:pPr>
            <a:r>
              <a:rPr lang="en-US" sz="1200" kern="1200">
                <a:solidFill>
                  <a:schemeClr val="tx1"/>
                </a:solidFill>
                <a:effectLst/>
                <a:latin typeface="+mn-lt"/>
                <a:ea typeface="+mn-ea"/>
                <a:cs typeface="+mn-cs"/>
              </a:rPr>
              <a:t>Do thorough skin self-exams once a month so they know what’s normal and can quickly notice changes</a:t>
            </a:r>
            <a:endParaRPr lang="en-US" sz="1200" kern="1200">
              <a:solidFill>
                <a:schemeClr val="tx1"/>
              </a:solidFill>
              <a:effectLst/>
              <a:latin typeface="+mn-lt"/>
              <a:cs typeface="Calibri"/>
            </a:endParaRPr>
          </a:p>
          <a:p>
            <a:pPr marL="628650" lvl="1" indent="-171450">
              <a:buFont typeface="Arial" panose="020B0604020202020204" pitchFamily="34" charset="0"/>
              <a:buChar char="•"/>
            </a:pPr>
            <a:r>
              <a:rPr lang="en-US" sz="1200" kern="1200">
                <a:solidFill>
                  <a:schemeClr val="tx1"/>
                </a:solidFill>
                <a:effectLst/>
                <a:latin typeface="+mn-lt"/>
                <a:ea typeface="+mn-ea"/>
                <a:cs typeface="+mn-cs"/>
              </a:rPr>
              <a:t>Be particularly careful about sun protection and avoid manmade UV rays (such as those from tanning beds)</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kern="1200">
                <a:effectLst/>
                <a:cs typeface="+mn-lt"/>
              </a:rPr>
            </a:br>
            <a:endParaRPr lang="en-US"/>
          </a:p>
          <a:p>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19</a:t>
            </a:fld>
            <a:endParaRPr lang="en-US"/>
          </a:p>
        </p:txBody>
      </p:sp>
    </p:spTree>
    <p:extLst>
      <p:ext uri="{BB962C8B-B14F-4D97-AF65-F5344CB8AC3E}">
        <p14:creationId xmlns:p14="http://schemas.microsoft.com/office/powerpoint/2010/main" val="377502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Source Sans Pro" panose="020B0503030403020204" pitchFamily="34" charset="0"/>
              </a:rPr>
              <a:t>Speaker Notes</a:t>
            </a:r>
          </a:p>
          <a:p>
            <a:endParaRPr lang="en-US" sz="1200" b="1">
              <a:latin typeface="Source Sans Pro" panose="020B0503030403020204" pitchFamily="34" charset="0"/>
            </a:endParaRPr>
          </a:p>
          <a:p>
            <a:r>
              <a:rPr lang="en-US" sz="1200" b="0" i="0" u="none" strike="noStrike" baseline="0">
                <a:solidFill>
                  <a:srgbClr val="000000"/>
                </a:solidFill>
                <a:latin typeface="Source Sans Pro" panose="020B0503030403020204" pitchFamily="34" charset="0"/>
                <a:ea typeface="Source Serif Pro Light"/>
              </a:rPr>
              <a:t>Skin cancer is the most commonly diagnosed cancer in the US. </a:t>
            </a:r>
            <a:r>
              <a:rPr lang="en-US" sz="1200">
                <a:solidFill>
                  <a:srgbClr val="414042"/>
                </a:solidFill>
                <a:latin typeface="Source Sans Pro" panose="020B0503030403020204" pitchFamily="34" charset="0"/>
                <a:ea typeface="Source Sans Pro"/>
              </a:rPr>
              <a:t>About </a:t>
            </a:r>
            <a:r>
              <a:rPr lang="en-US" sz="1200" b="1">
                <a:solidFill>
                  <a:srgbClr val="002060"/>
                </a:solidFill>
                <a:latin typeface="Source Sans Pro" panose="020B0503030403020204" pitchFamily="34" charset="0"/>
                <a:ea typeface="Source Sans Pro"/>
              </a:rPr>
              <a:t>5.4 million </a:t>
            </a:r>
            <a:r>
              <a:rPr lang="en-US" sz="1200">
                <a:solidFill>
                  <a:srgbClr val="414042"/>
                </a:solidFill>
                <a:latin typeface="Source Sans Pro" panose="020B0503030403020204" pitchFamily="34" charset="0"/>
                <a:ea typeface="Source Sans Pro"/>
              </a:rPr>
              <a:t>basal and squamous cell skin cancers, or nonmelanoma skin cancers, are diagnosed each year. </a:t>
            </a:r>
          </a:p>
          <a:p>
            <a:endParaRPr lang="en-US" sz="1200" b="0" i="0" u="none" strike="noStrike" baseline="0">
              <a:solidFill>
                <a:srgbClr val="414042"/>
              </a:solidFill>
              <a:latin typeface="Source Sans Pro" panose="020B0503030403020204" pitchFamily="34" charset="0"/>
              <a:ea typeface="Source Serif Pro Light"/>
            </a:endParaRPr>
          </a:p>
          <a:p>
            <a:r>
              <a:rPr lang="en-US" sz="1200" b="0" i="0" u="none" strike="noStrike" baseline="0">
                <a:solidFill>
                  <a:srgbClr val="000000"/>
                </a:solidFill>
                <a:latin typeface="Source Sans Pro" panose="020B0503030403020204" pitchFamily="34" charset="0"/>
                <a:ea typeface="Source Serif Pro Light"/>
              </a:rPr>
              <a:t>However, the actual number of these most common types – basal cell and squamous cell – is unknown because these cases are not required to be reported to cancer registries. </a:t>
            </a:r>
          </a:p>
          <a:p>
            <a:endParaRPr lang="en-US" sz="1200" b="0" i="0" u="none" strike="noStrike" baseline="0">
              <a:solidFill>
                <a:srgbClr val="000000"/>
              </a:solidFill>
              <a:latin typeface="Source Sans Pro" panose="020B0503030403020204" pitchFamily="34" charset="0"/>
              <a:ea typeface="Source Serif Pro Light"/>
            </a:endParaRPr>
          </a:p>
          <a:p>
            <a:r>
              <a:rPr lang="en-US" sz="1200" b="0" i="0" u="none" strike="noStrike" baseline="0">
                <a:solidFill>
                  <a:srgbClr val="000000"/>
                </a:solidFill>
                <a:latin typeface="Source Sans Pro" panose="020B0503030403020204" pitchFamily="34" charset="0"/>
                <a:ea typeface="Source Serif Pro Light"/>
              </a:rPr>
              <a:t>In 2025, an estimated 104,960 new cases of invasive and 107,240 cases of in situ, or stage 0 melanoma will be diagnosed.</a:t>
            </a:r>
            <a:r>
              <a:rPr lang="en-US" sz="1200">
                <a:solidFill>
                  <a:srgbClr val="000000"/>
                </a:solidFill>
                <a:latin typeface="Source Sans Pro" panose="020B0503030403020204" pitchFamily="34" charset="0"/>
                <a:ea typeface="Source Serif Pro Light"/>
              </a:rPr>
              <a:t> We will talk more about these cancers later. For now, let's see what we'll cover in today's talk.</a:t>
            </a:r>
            <a:endParaRPr lang="en-US" sz="1200" b="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5E35197-6DA9-744D-98ED-310B7A3B435B}" type="slidenum">
              <a:rPr lang="en-US" smtClean="0"/>
              <a:t>2</a:t>
            </a:fld>
            <a:endParaRPr lang="en-US"/>
          </a:p>
        </p:txBody>
      </p:sp>
    </p:spTree>
    <p:extLst>
      <p:ext uri="{BB962C8B-B14F-4D97-AF65-F5344CB8AC3E}">
        <p14:creationId xmlns:p14="http://schemas.microsoft.com/office/powerpoint/2010/main" val="2151240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There is no sure way to prevent skin cancer. </a:t>
            </a:r>
          </a:p>
          <a:p>
            <a:endParaRPr lang="en-US" sz="1200" kern="1200">
              <a:solidFill>
                <a:schemeClr val="tx1"/>
              </a:solidFill>
              <a:effectLst/>
              <a:latin typeface="+mn-lt"/>
              <a:ea typeface="+mn-ea"/>
              <a:cs typeface="+mn-cs"/>
            </a:endParaRPr>
          </a:p>
          <a:p>
            <a:r>
              <a:rPr lang="en-US" sz="1200"/>
              <a:t>But there are things everyone can do to help reduce their risk of both melanoma and basal and squamous cell skin cancers.</a:t>
            </a:r>
          </a:p>
          <a:p>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20</a:t>
            </a:fld>
            <a:endParaRPr lang="en-US"/>
          </a:p>
        </p:txBody>
      </p:sp>
    </p:spTree>
    <p:extLst>
      <p:ext uri="{BB962C8B-B14F-4D97-AF65-F5344CB8AC3E}">
        <p14:creationId xmlns:p14="http://schemas.microsoft.com/office/powerpoint/2010/main" val="12138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Bullet #1: </a:t>
            </a:r>
            <a:r>
              <a:rPr lang="en-US" sz="1200" kern="1200">
                <a:solidFill>
                  <a:schemeClr val="tx1"/>
                </a:solidFill>
                <a:effectLst/>
                <a:latin typeface="+mn-lt"/>
                <a:ea typeface="+mn-ea"/>
                <a:cs typeface="+mn-cs"/>
              </a:rPr>
              <a:t>The most important way to lower your risk of skin cancer is to protect yourself from exposure to ultraviolet radiation. First, seek shade.</a:t>
            </a:r>
            <a:r>
              <a:rPr lang="en-US"/>
              <a:t> </a:t>
            </a:r>
            <a:r>
              <a:rPr lang="en-US" sz="1200" kern="1200">
                <a:solidFill>
                  <a:schemeClr val="tx1"/>
                </a:solidFill>
                <a:effectLst/>
                <a:latin typeface="+mn-lt"/>
                <a:ea typeface="+mn-ea"/>
                <a:cs typeface="+mn-cs"/>
              </a:rPr>
              <a:t>Plan activities out of the sun during these times. If you must be outdoors, protect your skin. Keep in mind that sunlight (and UV rays) can come through clouds, can reflect off water, sand, concrete, and snow, and can reach below the water's surface.</a:t>
            </a:r>
            <a:endParaRPr lang="en-US" sz="1200" kern="1200">
              <a:solidFill>
                <a:schemeClr val="tx1"/>
              </a:solidFill>
              <a:effectLst/>
              <a:latin typeface="+mn-lt"/>
              <a:ea typeface="Calibri"/>
              <a:cs typeface="Calibri"/>
            </a:endParaRPr>
          </a:p>
          <a:p>
            <a:endParaRPr lang="en-US"/>
          </a:p>
          <a:p>
            <a:r>
              <a:rPr lang="en-US" sz="1200" kern="1200">
                <a:solidFill>
                  <a:schemeClr val="tx1"/>
                </a:solidFill>
                <a:effectLst/>
                <a:latin typeface="+mn-lt"/>
                <a:ea typeface="+mn-ea"/>
                <a:cs typeface="+mn-cs"/>
              </a:rPr>
              <a:t>Practice sun safety when you are outdoors and avoid being in sunlight too long.</a:t>
            </a:r>
            <a:endParaRPr lang="en-US">
              <a:cs typeface="Calibri" panose="020F0502020204030204"/>
            </a:endParaRPr>
          </a:p>
          <a:p>
            <a:endParaRPr lang="en-US" sz="1200" kern="1200">
              <a:solidFill>
                <a:schemeClr val="tx1"/>
              </a:solidFill>
              <a:effectLst/>
              <a:latin typeface="+mn-lt"/>
              <a:ea typeface="+mn-ea"/>
              <a:cs typeface="+mn-cs"/>
            </a:endParaRPr>
          </a:p>
          <a:p>
            <a:pPr>
              <a:defRPr/>
            </a:pPr>
            <a:r>
              <a:rPr lang="en-US" sz="1200">
                <a:solidFill>
                  <a:srgbClr val="414042"/>
                </a:solidFill>
                <a:latin typeface="Poppins 1"/>
              </a:rPr>
              <a:t>Do the shadow test: If your shadow is shorter than you, the sun’s rays are the strongest.</a:t>
            </a:r>
            <a:r>
              <a:rPr lang="en-US">
                <a:solidFill>
                  <a:srgbClr val="414042"/>
                </a:solidFill>
                <a:latin typeface="Poppins 1"/>
              </a:rPr>
              <a:t> </a:t>
            </a:r>
            <a:endParaRPr lang="en-US" sz="1200">
              <a:solidFill>
                <a:srgbClr val="414042"/>
              </a:solidFill>
              <a:latin typeface="Poppins 1"/>
              <a:cs typeface="Poppins 1"/>
            </a:endParaRPr>
          </a:p>
          <a:p>
            <a:endParaRPr lang="en-US" sz="120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Bullet #2:</a:t>
            </a:r>
            <a:endParaRPr lang="en-US" sz="1200" b="1"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The UV index:</a:t>
            </a:r>
            <a:r>
              <a:rPr lang="en-US" sz="1200" kern="1200">
                <a:solidFill>
                  <a:schemeClr val="tx1"/>
                </a:solidFill>
                <a:effectLst/>
                <a:latin typeface="+mn-lt"/>
                <a:ea typeface="+mn-ea"/>
                <a:cs typeface="+mn-cs"/>
              </a:rPr>
              <a:t> The amount of UV light reaching the ground in any given place depends on a number of factors, including the time of day, time of year, elevation, and cloud cover. To help people better understand the intensity of UV light in their area on a given day, the National Weather Service and the US Environmental Protection Agency have developed the UV Index. It gives people an idea of how strong the UV light is in their area, on a scale from 1 to 11+. A higher number means a higher chance of sunburn, skin damage, and ultimately skin cancers of all kinds. The UV Index is part of many weather forecasts throughout the country. (www.epa.gov/sunwise/uvindex.html).]</a:t>
            </a:r>
            <a:endParaRPr lang="en-US" sz="1200" kern="1200">
              <a:solidFill>
                <a:schemeClr val="tx1"/>
              </a:solidFill>
              <a:effectLst/>
              <a:latin typeface="+mn-lt"/>
              <a:cs typeface="Calibri"/>
            </a:endParaRPr>
          </a:p>
          <a:p>
            <a:endParaRPr lang="en-US"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b="1" kern="1200">
                <a:solidFill>
                  <a:schemeClr val="tx1"/>
                </a:solidFill>
                <a:effectLst/>
                <a:latin typeface="+mn-lt"/>
                <a:ea typeface="+mn-ea"/>
                <a:cs typeface="+mn-cs"/>
              </a:rPr>
              <a:t>Bullet 3: </a:t>
            </a:r>
            <a:r>
              <a:rPr lang="en-US" sz="1200" kern="1200">
                <a:solidFill>
                  <a:schemeClr val="tx1"/>
                </a:solidFill>
                <a:effectLst/>
                <a:latin typeface="+mn-lt"/>
                <a:ea typeface="+mn-ea"/>
                <a:cs typeface="+mn-cs"/>
              </a:rPr>
              <a:t>Many people believe the UV rays of tanning beds are harmless. This is not true. Tanning lamps give out UVA and usually UVB rays as well, both of which can cause long-term skin damage and can contribute to skin cancer. People who use tanning beds are more likely to get skin cancer.</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a:p>
          <a:p>
            <a:r>
              <a:rPr lang="en-US" sz="1200" b="1" kern="1200">
                <a:solidFill>
                  <a:schemeClr val="tx1"/>
                </a:solidFill>
                <a:effectLst/>
                <a:latin typeface="+mn-lt"/>
                <a:ea typeface="+mn-ea"/>
                <a:cs typeface="+mn-cs"/>
              </a:rPr>
              <a:t>Bullet #</a:t>
            </a:r>
            <a:r>
              <a:rPr lang="en-US" b="1"/>
              <a:t>4</a:t>
            </a:r>
            <a:r>
              <a:rPr lang="en-US" sz="1200" b="1" kern="1200">
                <a:solidFill>
                  <a:schemeClr val="tx1"/>
                </a:solidFill>
                <a:effectLst/>
                <a:latin typeface="+mn-lt"/>
                <a:ea typeface="+mn-ea"/>
                <a:cs typeface="+mn-cs"/>
              </a:rPr>
              <a:t>:</a:t>
            </a:r>
            <a:r>
              <a:rPr lang="en-US" b="1"/>
              <a:t> </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Children need special attention, since they tend to spend more time outdoors and can burn more easily.</a:t>
            </a:r>
            <a:r>
              <a:rPr lang="en-US"/>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Parents and other caregivers should protect children from excess sun. children need to be cautioned about sun exposure as they become more independent. It’s important, particularly in parts of the world where it’s sunnier, to cover your children as fully as is reasonable. You should develop the habit of using sunscreen on exposed skin for yourself and your children whenever you go outdoors and may be exposed to large amounts of sunlight. (Remember that most sunscreens are not recommended for children under 6 months old. Keep babies out of the sun!)</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21</a:t>
            </a:fld>
            <a:endParaRPr lang="en-US"/>
          </a:p>
        </p:txBody>
      </p:sp>
    </p:spTree>
    <p:extLst>
      <p:ext uri="{BB962C8B-B14F-4D97-AF65-F5344CB8AC3E}">
        <p14:creationId xmlns:p14="http://schemas.microsoft.com/office/powerpoint/2010/main" val="1685370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Use broad-spectrum sunscreens and lip balms (which protect against UVA and UVB rays) with an SPF factor of 30 or more on areas of skin exposed to the sun, especially when the sunlight is strong (for example, in hot or high-altitude locations or between the hours of 10 am and 4 pm). Use sunscreen even on hazy days or days with light or broken cloud cover because the UV light still comes through.</a:t>
            </a:r>
            <a:r>
              <a:rPr lang="en-US"/>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Always follow directions when applying sunscreen. A 1-ounce application (a palm full of sunscreen) is recommended to cover the arms, legs, neck and face of the average adult. Protection is greatest when sunscreen is used thickly on all sun-exposed skin.</a:t>
            </a:r>
            <a:r>
              <a:rPr lang="en-US"/>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Many sunscreens wash off when you sweat or swim and must be reapplied for maximum effectiveness. And don’t forget your lips; use a lip balm with sunscreen.</a:t>
            </a:r>
            <a:endParaRPr lang="en-US" sz="1200" kern="1200">
              <a:solidFill>
                <a:schemeClr val="tx1"/>
              </a:solidFill>
              <a:effectLst/>
              <a:latin typeface="+mn-lt"/>
              <a:cs typeface="Calibri"/>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a:t>Some</a:t>
            </a:r>
            <a:r>
              <a:rPr lang="en-US" sz="1200" kern="1200">
                <a:solidFill>
                  <a:schemeClr val="tx1"/>
                </a:solidFill>
                <a:effectLst/>
                <a:latin typeface="+mn-lt"/>
                <a:ea typeface="+mn-ea"/>
                <a:cs typeface="+mn-cs"/>
              </a:rPr>
              <a:t> people use sunscreens in order to stay out in the sun longer without getting sunburned. Sunscreen should not be used to gain extra time in the sun, as you will still end up with damage to your skin.</a:t>
            </a:r>
            <a:r>
              <a:rPr lang="en-US"/>
              <a:t> </a:t>
            </a:r>
            <a:endParaRPr lang="en-US" sz="1200" kern="1200">
              <a:solidFill>
                <a:schemeClr val="tx1"/>
              </a:solidFill>
              <a:effectLst/>
              <a:latin typeface="+mn-lt"/>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22</a:t>
            </a:fld>
            <a:endParaRPr lang="en-US"/>
          </a:p>
        </p:txBody>
      </p:sp>
    </p:spTree>
    <p:extLst>
      <p:ext uri="{BB962C8B-B14F-4D97-AF65-F5344CB8AC3E}">
        <p14:creationId xmlns:p14="http://schemas.microsoft.com/office/powerpoint/2010/main" val="2200797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Clothing Image #1: </a:t>
            </a:r>
            <a:r>
              <a:rPr lang="en-US" sz="1200" kern="1200">
                <a:solidFill>
                  <a:schemeClr val="tx1"/>
                </a:solidFill>
                <a:effectLst/>
                <a:latin typeface="+mn-lt"/>
                <a:ea typeface="+mn-ea"/>
                <a:cs typeface="+mn-cs"/>
              </a:rPr>
              <a:t>Clothes provide different levels of protection, depending on many factors.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 typical light T-shirt worn in the summer usually provides little protection. Long-sleeved shirts, long pants, or long skirts are the most protective. Dark colors generally provide more protection than light colors. A tightly woven fabric protects better than loosely woven clothing. Dry fabric is generally more protective than wet fabric. If you can see light through a fabric, UV rays can get through, too.</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Some companies now make clothing that is lightweight, comfortable, and protects against UV exposure even when wet. The level of protection the garment provides from the sun's UV rays is on a scale from 15 to 50+.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Newer products are also available to increase the UPF value of clothes you already own. Used like laundry detergents, they add a layer of UV protection to your clothes without changing the color or texture. </a:t>
            </a:r>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Hat image #2: </a:t>
            </a:r>
            <a:r>
              <a:rPr lang="en-US" sz="1200" kern="1200">
                <a:solidFill>
                  <a:schemeClr val="tx1"/>
                </a:solidFill>
                <a:effectLst/>
                <a:latin typeface="+mn-lt"/>
                <a:ea typeface="+mn-ea"/>
                <a:cs typeface="+mn-cs"/>
              </a:rPr>
              <a:t>A hat with at least a 2- to 3-inch brim all around is ideal because it protects areas often exposed to the sun, such as the neck, ears, eyes, forehead, nose, and scalp. A shade cap (which looks like a baseball cap with about 7 inches of fabric draping down the sides and back, as in the second picture from the left) is also good. These are often sold in sports and outdoor supply stores.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 baseball cap can protect the front and top of the head but not the back of the neck or the ears, where skin cancers commonly develop. Straw hats are not recommended unless they are tightly woven. </a:t>
            </a:r>
          </a:p>
          <a:p>
            <a:r>
              <a:rPr lang="en-US" sz="1200" b="1"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Sunglasses image #3:  </a:t>
            </a:r>
            <a:r>
              <a:rPr lang="en-US" sz="1200" kern="1200">
                <a:solidFill>
                  <a:schemeClr val="tx1"/>
                </a:solidFill>
                <a:effectLst/>
                <a:latin typeface="+mn-lt"/>
                <a:ea typeface="+mn-ea"/>
                <a:cs typeface="+mn-cs"/>
              </a:rPr>
              <a:t>Wrap-around sunglasses with at least 99% UV absorption provide the best protection for the eyes and the skin area around the eyes. </a:t>
            </a:r>
          </a:p>
        </p:txBody>
      </p:sp>
      <p:sp>
        <p:nvSpPr>
          <p:cNvPr id="4" name="Slide Number Placeholder 3"/>
          <p:cNvSpPr>
            <a:spLocks noGrp="1"/>
          </p:cNvSpPr>
          <p:nvPr>
            <p:ph type="sldNum" sz="quarter" idx="5"/>
          </p:nvPr>
        </p:nvSpPr>
        <p:spPr/>
        <p:txBody>
          <a:bodyPr/>
          <a:lstStyle/>
          <a:p>
            <a:fld id="{EBC877D4-C115-4B9D-B6EE-99781311D293}" type="slidenum">
              <a:rPr lang="en-US" smtClean="0"/>
              <a:t>23</a:t>
            </a:fld>
            <a:endParaRPr lang="en-US"/>
          </a:p>
        </p:txBody>
      </p:sp>
    </p:spTree>
    <p:extLst>
      <p:ext uri="{BB962C8B-B14F-4D97-AF65-F5344CB8AC3E}">
        <p14:creationId xmlns:p14="http://schemas.microsoft.com/office/powerpoint/2010/main" val="723135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a:p>
          <a:p>
            <a:r>
              <a:rPr lang="en-US"/>
              <a:t>Skin cancer can often be found early – when it’s small, has not spread, and treatment is more likely to be successful. </a:t>
            </a:r>
          </a:p>
        </p:txBody>
      </p:sp>
      <p:sp>
        <p:nvSpPr>
          <p:cNvPr id="4" name="Slide Number Placeholder 3"/>
          <p:cNvSpPr>
            <a:spLocks noGrp="1"/>
          </p:cNvSpPr>
          <p:nvPr>
            <p:ph type="sldNum" sz="quarter" idx="5"/>
          </p:nvPr>
        </p:nvSpPr>
        <p:spPr/>
        <p:txBody>
          <a:bodyPr/>
          <a:lstStyle/>
          <a:p>
            <a:fld id="{EBC877D4-C115-4B9D-B6EE-99781311D293}" type="slidenum">
              <a:rPr lang="en-US" smtClean="0"/>
              <a:t>24</a:t>
            </a:fld>
            <a:endParaRPr lang="en-US"/>
          </a:p>
        </p:txBody>
      </p:sp>
    </p:spTree>
    <p:extLst>
      <p:ext uri="{BB962C8B-B14F-4D97-AF65-F5344CB8AC3E}">
        <p14:creationId xmlns:p14="http://schemas.microsoft.com/office/powerpoint/2010/main" val="1863772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Having regular skin exams is especially important for people who are at high risk of skin cancer.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Don’t hesitate to ask your doctor to look at areas that may be hard for you to see. </a:t>
            </a:r>
          </a:p>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Talk to your doctor about how often you should have your skin examined. Doctors, such as dermatologists, who are doctors who specialize in skin problems, may do skin exams as part of routine health check-ups.</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25</a:t>
            </a:fld>
            <a:endParaRPr lang="en-US"/>
          </a:p>
        </p:txBody>
      </p:sp>
    </p:spTree>
    <p:extLst>
      <p:ext uri="{BB962C8B-B14F-4D97-AF65-F5344CB8AC3E}">
        <p14:creationId xmlns:p14="http://schemas.microsoft.com/office/powerpoint/2010/main" val="3662587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Everyone can play an important role in finding skin cancer early. It’s good to do a self-exam monthly.</a:t>
            </a:r>
          </a:p>
          <a:p>
            <a:endParaRPr lang="en-US" sz="1200" b="1" kern="1200">
              <a:solidFill>
                <a:schemeClr val="tx1"/>
              </a:solidFill>
              <a:effectLst/>
              <a:latin typeface="+mn-lt"/>
              <a:ea typeface="+mn-ea"/>
              <a:cs typeface="+mn-cs"/>
            </a:endParaRPr>
          </a:p>
          <a:p>
            <a:r>
              <a:rPr lang="en-US" sz="3200" b="1">
                <a:solidFill>
                  <a:srgbClr val="414042"/>
                </a:solidFill>
                <a:latin typeface="Poppins 1"/>
              </a:rPr>
              <a:t>Know you own skin </a:t>
            </a:r>
          </a:p>
          <a:p>
            <a:r>
              <a:rPr lang="en-US" sz="3200">
                <a:solidFill>
                  <a:srgbClr val="414042"/>
                </a:solidFill>
                <a:latin typeface="Poppins 1"/>
              </a:rPr>
              <a:t>Patterns of moles, blemishes, freckles, and other marks on your skin so you can pick out any changes</a:t>
            </a:r>
            <a:br>
              <a:rPr lang="en-US" sz="3200">
                <a:solidFill>
                  <a:srgbClr val="414042"/>
                </a:solidFill>
                <a:latin typeface="Poppins 1"/>
              </a:rPr>
            </a:br>
            <a:endParaRPr lang="en-US" sz="3200">
              <a:solidFill>
                <a:srgbClr val="414042"/>
              </a:solidFill>
              <a:latin typeface="Poppins 1"/>
            </a:endParaRPr>
          </a:p>
          <a:p>
            <a:r>
              <a:rPr lang="en-US" sz="3200" b="1">
                <a:solidFill>
                  <a:srgbClr val="414042"/>
                </a:solidFill>
                <a:latin typeface="Poppins 1"/>
              </a:rPr>
              <a:t>Perform in an optimal environment</a:t>
            </a:r>
          </a:p>
          <a:p>
            <a:r>
              <a:rPr lang="en-US" sz="3200">
                <a:solidFill>
                  <a:srgbClr val="414042"/>
                </a:solidFill>
                <a:latin typeface="Poppins 1"/>
              </a:rPr>
              <a:t>Well-lit room in front of a full-length mirror and using a hand-held mirror for areas that are hard to see. </a:t>
            </a:r>
            <a:br>
              <a:rPr lang="en-US" sz="3200">
                <a:solidFill>
                  <a:srgbClr val="414042"/>
                </a:solidFill>
                <a:latin typeface="Poppins 1"/>
              </a:rPr>
            </a:br>
            <a:endParaRPr lang="en-US" sz="3200">
              <a:solidFill>
                <a:srgbClr val="414042"/>
              </a:solidFill>
              <a:latin typeface="Poppins 1"/>
            </a:endParaRPr>
          </a:p>
          <a:p>
            <a:r>
              <a:rPr lang="en-US" sz="3200" b="1">
                <a:solidFill>
                  <a:srgbClr val="414042"/>
                </a:solidFill>
                <a:latin typeface="Poppins 1"/>
              </a:rPr>
              <a:t>Be thorough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414042"/>
                </a:solidFill>
                <a:latin typeface="Poppins 1"/>
              </a:rPr>
              <a:t>Examine all areas, including skin on the palms and soles, scalp, ears, nails, and back. </a:t>
            </a:r>
            <a:r>
              <a:rPr lang="en-US" sz="1200" kern="1200">
                <a:solidFill>
                  <a:schemeClr val="tx1"/>
                </a:solidFill>
                <a:effectLst/>
                <a:latin typeface="+mn-lt"/>
                <a:ea typeface="+mn-ea"/>
                <a:cs typeface="+mn-cs"/>
              </a:rPr>
              <a:t>Friends and family members can also help you with these exams, especially for those hard-to-see areas, such as the lower back, scalp, or the back of your thighs. </a:t>
            </a:r>
            <a:endParaRPr lang="en-US"/>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For instructions on how to do a skin self-exam, see the American Cancer Society’s Skin Self-exam Gallery at </a:t>
            </a:r>
            <a:r>
              <a:rPr lang="en-US">
                <a:hlinkClick r:id="rId3"/>
              </a:rPr>
              <a:t>https://www.cancer.org/healthy/be-safe-in-sun/skin-exams.html</a:t>
            </a:r>
            <a:r>
              <a:rPr lang="en-US" sz="1200" i="1" kern="1200">
                <a:solidFill>
                  <a:schemeClr val="tx1"/>
                </a:solidFill>
                <a:effectLst/>
                <a:latin typeface="+mn-lt"/>
                <a:ea typeface="+mn-ea"/>
                <a:cs typeface="+mn-cs"/>
              </a:rPr>
              <a:t>.</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26</a:t>
            </a:fld>
            <a:endParaRPr lang="en-US"/>
          </a:p>
        </p:txBody>
      </p:sp>
    </p:spTree>
    <p:extLst>
      <p:ext uri="{BB962C8B-B14F-4D97-AF65-F5344CB8AC3E}">
        <p14:creationId xmlns:p14="http://schemas.microsoft.com/office/powerpoint/2010/main" val="4168904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pPr>
              <a:defRPr/>
            </a:pPr>
            <a:endParaRPr lang="en-US">
              <a:solidFill>
                <a:srgbClr val="414042"/>
              </a:solidFill>
              <a:latin typeface="Source Sans Pro"/>
              <a:ea typeface="Source Sans Pro"/>
            </a:endParaRPr>
          </a:p>
          <a:p>
            <a:pPr marL="0" marR="0" lvl="0" indent="0" algn="l" defTabSz="914400">
              <a:lnSpc>
                <a:spcPct val="100000"/>
              </a:lnSpc>
              <a:spcBef>
                <a:spcPts val="0"/>
              </a:spcBef>
              <a:spcAft>
                <a:spcPts val="0"/>
              </a:spcAft>
              <a:buClrTx/>
              <a:buSzTx/>
              <a:buFontTx/>
              <a:buNone/>
              <a:tabLst/>
              <a:defRPr/>
            </a:pPr>
            <a:r>
              <a:rPr lang="en-US" sz="1200" b="0">
                <a:solidFill>
                  <a:srgbClr val="414042"/>
                </a:solidFill>
                <a:latin typeface="Source Sans Pro"/>
                <a:ea typeface="Source Sans Pro"/>
              </a:rPr>
              <a:t>Skin cancers or precancerous changes can look like a variety of marks on the skin.</a:t>
            </a:r>
            <a:endParaRPr lang="en-US">
              <a:latin typeface="Source Sans Pro"/>
              <a:ea typeface="Source Sans Pro"/>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Spots on the skin that are new or changing in size, shape, feel, or color should be evaluated promptly.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Any unusual sore, lump, blemish, marking, or change in the way an area of the skin looks or feels may be a sign of skin cancer or a warning that it might occur. The skin might become scaly or crusty or begin oozing or bleeding. It may feel itchy, tender, or painful.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To help track of changes, circling the area and/or taking a picture can help watch for changes and can be shared with the doctor and dermatologist.</a:t>
            </a:r>
            <a:r>
              <a:rPr lang="en-US"/>
              <a:t> </a:t>
            </a: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27</a:t>
            </a:fld>
            <a:endParaRPr lang="en-US"/>
          </a:p>
        </p:txBody>
      </p:sp>
    </p:spTree>
    <p:extLst>
      <p:ext uri="{BB962C8B-B14F-4D97-AF65-F5344CB8AC3E}">
        <p14:creationId xmlns:p14="http://schemas.microsoft.com/office/powerpoint/2010/main" val="2241173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Since moles may develop into melanoma or indicate an increased risk for melanoma, it’s important to know the difference between melanoma and an ordinary mole. Sometimes this may be hard to tell, so show your doctor any mole that you are unsure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ea typeface="ＭＳ Ｐゴシック" panose="020B0600070205080204" pitchFamily="34" charset="-128"/>
              </a:rPr>
              <a:t>It’s important to recognize any changes in a mole and see a doctor right away to have it checked out. Here is a list of characteristics of normal moles.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28</a:t>
            </a:fld>
            <a:endParaRPr lang="en-US"/>
          </a:p>
        </p:txBody>
      </p:sp>
    </p:spTree>
    <p:extLst>
      <p:ext uri="{BB962C8B-B14F-4D97-AF65-F5344CB8AC3E}">
        <p14:creationId xmlns:p14="http://schemas.microsoft.com/office/powerpoint/2010/main" val="2414600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Another very important warning of melanoma is a mole that has been growing or changing its shape or color. </a:t>
            </a:r>
            <a:r>
              <a:rPr lang="en-US"/>
              <a:t>The ABCDE rule can help tell a normal mole from an abnormal mole or a melanoma. Moles that have any of these traits should be checked by a doctor.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Some melanomas do not fit the ABCDE rule, so it’s important to report changes in skin lesions (</a:t>
            </a:r>
            <a:r>
              <a:rPr lang="en-US" sz="1200" b="1" kern="1200">
                <a:solidFill>
                  <a:schemeClr val="tx1"/>
                </a:solidFill>
                <a:effectLst/>
                <a:latin typeface="+mn-lt"/>
                <a:ea typeface="+mn-ea"/>
                <a:cs typeface="+mn-cs"/>
              </a:rPr>
              <a:t>lee</a:t>
            </a:r>
            <a:r>
              <a:rPr lang="en-US" sz="1200" kern="1200">
                <a:solidFill>
                  <a:schemeClr val="tx1"/>
                </a:solidFill>
                <a:effectLst/>
                <a:latin typeface="+mn-lt"/>
                <a:ea typeface="+mn-ea"/>
                <a:cs typeface="+mn-cs"/>
              </a:rPr>
              <a:t>-zhunz), new skin lesions, any growths that look different from the rest of your moles, and any sores that don’t heal.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Other warning signs are:</a:t>
            </a:r>
          </a:p>
          <a:p>
            <a:pPr lvl="1"/>
            <a:r>
              <a:rPr lang="en-US" sz="1200" kern="1200">
                <a:solidFill>
                  <a:schemeClr val="tx1"/>
                </a:solidFill>
                <a:effectLst/>
                <a:latin typeface="+mn-lt"/>
                <a:ea typeface="+mn-ea"/>
                <a:cs typeface="+mn-cs"/>
              </a:rPr>
              <a:t>A sore that doesn’t heal</a:t>
            </a:r>
          </a:p>
          <a:p>
            <a:pPr lvl="1"/>
            <a:r>
              <a:rPr lang="en-US" sz="1200" kern="1200">
                <a:solidFill>
                  <a:schemeClr val="tx1"/>
                </a:solidFill>
                <a:effectLst/>
                <a:latin typeface="+mn-lt"/>
                <a:ea typeface="+mn-ea"/>
                <a:cs typeface="+mn-cs"/>
              </a:rPr>
              <a:t>Spread of pigment from the border of a spot into surrounding skin</a:t>
            </a:r>
          </a:p>
          <a:p>
            <a:pPr lvl="1"/>
            <a:r>
              <a:rPr lang="en-US" sz="1200" kern="1200">
                <a:solidFill>
                  <a:schemeClr val="tx1"/>
                </a:solidFill>
                <a:effectLst/>
                <a:latin typeface="+mn-lt"/>
                <a:ea typeface="+mn-ea"/>
                <a:cs typeface="+mn-cs"/>
              </a:rPr>
              <a:t>Redness or a new swelling beyond the border of the mole</a:t>
            </a:r>
          </a:p>
          <a:p>
            <a:pPr lvl="1"/>
            <a:r>
              <a:rPr lang="en-US" sz="1200" kern="1200">
                <a:solidFill>
                  <a:schemeClr val="tx1"/>
                </a:solidFill>
                <a:effectLst/>
                <a:latin typeface="+mn-lt"/>
                <a:ea typeface="+mn-ea"/>
                <a:cs typeface="+mn-cs"/>
              </a:rPr>
              <a:t>Change in sensation, such as itchiness, tenderness, or pain</a:t>
            </a:r>
          </a:p>
          <a:p>
            <a:pPr lvl="1"/>
            <a:r>
              <a:rPr lang="en-US" sz="1200" kern="1200">
                <a:solidFill>
                  <a:schemeClr val="tx1"/>
                </a:solidFill>
                <a:effectLst/>
                <a:latin typeface="+mn-lt"/>
                <a:ea typeface="+mn-ea"/>
                <a:cs typeface="+mn-cs"/>
              </a:rPr>
              <a:t>Change in the surface of a mole – scaliness, oozing, bleeding, or the appearance of a lump or bump</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Keep in mind that a few melanomas can start in places other than the skin, such as in the eyes, mouth, and under fingernails and toenails.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See a doctor right away if you notice any changes in a mole.</a:t>
            </a:r>
          </a:p>
        </p:txBody>
      </p:sp>
      <p:sp>
        <p:nvSpPr>
          <p:cNvPr id="4" name="Slide Number Placeholder 3"/>
          <p:cNvSpPr>
            <a:spLocks noGrp="1"/>
          </p:cNvSpPr>
          <p:nvPr>
            <p:ph type="sldNum" sz="quarter" idx="5"/>
          </p:nvPr>
        </p:nvSpPr>
        <p:spPr/>
        <p:txBody>
          <a:bodyPr/>
          <a:lstStyle/>
          <a:p>
            <a:fld id="{EBC877D4-C115-4B9D-B6EE-99781311D293}" type="slidenum">
              <a:rPr lang="en-US" smtClean="0"/>
              <a:t>29</a:t>
            </a:fld>
            <a:endParaRPr lang="en-US"/>
          </a:p>
        </p:txBody>
      </p:sp>
    </p:spTree>
    <p:extLst>
      <p:ext uri="{BB962C8B-B14F-4D97-AF65-F5344CB8AC3E}">
        <p14:creationId xmlns:p14="http://schemas.microsoft.com/office/powerpoint/2010/main" val="50424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a:solidFill>
                  <a:schemeClr val="tx1"/>
                </a:solidFill>
                <a:effectLst/>
                <a:latin typeface="+mn-lt"/>
                <a:ea typeface="+mn-ea"/>
                <a:cs typeface="+mn-cs"/>
              </a:rPr>
            </a:br>
            <a:r>
              <a:rPr lang="en-US"/>
              <a:t>Let’s learn about what you can do to help prevent and detect skin cancer early. </a:t>
            </a:r>
            <a:r>
              <a:rPr lang="en-US" sz="1200" kern="1200">
                <a:solidFill>
                  <a:schemeClr val="tx1"/>
                </a:solidFill>
                <a:effectLst/>
                <a:latin typeface="+mn-lt"/>
                <a:ea typeface="+mn-ea"/>
                <a:cs typeface="+mn-cs"/>
              </a:rPr>
              <a:t>This is a summary of what we’ll be talking about today.</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3</a:t>
            </a:fld>
            <a:endParaRPr lang="en-US"/>
          </a:p>
        </p:txBody>
      </p:sp>
    </p:spTree>
    <p:extLst>
      <p:ext uri="{BB962C8B-B14F-4D97-AF65-F5344CB8AC3E}">
        <p14:creationId xmlns:p14="http://schemas.microsoft.com/office/powerpoint/2010/main" val="2960869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Here’s a chance to put what you’ve learned into action! Out of the four pictures shown here, which mole looks normal to you? Use the ABCDE rule.</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Speaker Instructions: Give audience time to review ABCs against the images on the slide; you will review answers on next slide</a:t>
            </a:r>
          </a:p>
          <a:p>
            <a:endParaRPr lang="en-US" u="sng">
              <a:cs typeface="Calibri" panose="020F0502020204030204"/>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30</a:t>
            </a:fld>
            <a:endParaRPr lang="en-US"/>
          </a:p>
        </p:txBody>
      </p:sp>
    </p:spTree>
    <p:extLst>
      <p:ext uri="{BB962C8B-B14F-4D97-AF65-F5344CB8AC3E}">
        <p14:creationId xmlns:p14="http://schemas.microsoft.com/office/powerpoint/2010/main" val="1931321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endParaRPr lang="en-US" b="1">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Let’s take a closer look at the photos.</a:t>
            </a:r>
            <a:endParaRPr lang="en-US">
              <a:cs typeface="Calibri"/>
            </a:endParaRPr>
          </a:p>
          <a:p>
            <a:endParaRPr lang="en-US" u="sng">
              <a:cs typeface="Calibri" panose="020F0502020204030204"/>
            </a:endParaRPr>
          </a:p>
          <a:p>
            <a:r>
              <a:rPr lang="en-US" sz="1200" u="sng" kern="1200">
                <a:solidFill>
                  <a:schemeClr val="tx1"/>
                </a:solidFill>
                <a:effectLst/>
                <a:latin typeface="+mn-lt"/>
                <a:ea typeface="+mn-ea"/>
                <a:cs typeface="+mn-cs"/>
              </a:rPr>
              <a:t>Point out on photo 1 (left):</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a:t>
            </a:r>
            <a:r>
              <a:rPr lang="en-US" sz="1200" kern="1200">
                <a:solidFill>
                  <a:schemeClr val="tx1"/>
                </a:solidFill>
                <a:effectLst/>
                <a:latin typeface="+mn-lt"/>
                <a:ea typeface="+mn-ea"/>
                <a:cs typeface="+mn-cs"/>
              </a:rPr>
              <a:t>symmetry</a:t>
            </a:r>
            <a:r>
              <a:rPr lang="en-US" sz="1200" b="1" kern="1200">
                <a:solidFill>
                  <a:schemeClr val="tx1"/>
                </a:solidFill>
                <a:effectLst/>
                <a:latin typeface="+mn-lt"/>
                <a:ea typeface="+mn-ea"/>
                <a:cs typeface="+mn-cs"/>
              </a:rPr>
              <a:t>:</a:t>
            </a:r>
            <a:r>
              <a:rPr lang="en-US" sz="1200" kern="1200">
                <a:solidFill>
                  <a:schemeClr val="tx1"/>
                </a:solidFill>
                <a:effectLst/>
                <a:latin typeface="+mn-lt"/>
                <a:ea typeface="+mn-ea"/>
                <a:cs typeface="+mn-cs"/>
              </a:rPr>
              <a:t> One half of the mole does not match the other half.</a:t>
            </a:r>
            <a:r>
              <a:rPr lang="en-US"/>
              <a:t> </a:t>
            </a:r>
            <a:endParaRPr lang="en-US" sz="1200" kern="1200">
              <a:solidFill>
                <a:schemeClr val="tx1"/>
              </a:solidFill>
              <a:effectLst/>
              <a:latin typeface="+mn-lt"/>
              <a:cs typeface="Calibri"/>
            </a:endParaRPr>
          </a:p>
          <a:p>
            <a:endParaRPr lang="en-US" sz="1200" kern="1200">
              <a:solidFill>
                <a:schemeClr val="tx1"/>
              </a:solidFill>
              <a:effectLst/>
              <a:latin typeface="+mn-lt"/>
              <a:cs typeface="Calibri"/>
            </a:endParaRPr>
          </a:p>
          <a:p>
            <a:r>
              <a:rPr lang="en-US" sz="1200" u="sng" kern="1200">
                <a:solidFill>
                  <a:schemeClr val="tx1"/>
                </a:solidFill>
                <a:effectLst/>
                <a:latin typeface="+mn-lt"/>
                <a:cs typeface="Calibri"/>
              </a:rPr>
              <a:t>Point out on photo 2 (center):</a:t>
            </a:r>
          </a:p>
          <a:p>
            <a:r>
              <a:rPr lang="en-US" sz="1200" b="1" kern="1200">
                <a:solidFill>
                  <a:schemeClr val="tx1"/>
                </a:solidFill>
                <a:effectLst/>
                <a:latin typeface="+mn-lt"/>
                <a:ea typeface="+mn-ea"/>
                <a:cs typeface="+mn-cs"/>
              </a:rPr>
              <a:t>C</a:t>
            </a:r>
            <a:r>
              <a:rPr lang="en-US" sz="1200" kern="1200">
                <a:solidFill>
                  <a:schemeClr val="tx1"/>
                </a:solidFill>
                <a:effectLst/>
                <a:latin typeface="+mn-lt"/>
                <a:ea typeface="+mn-ea"/>
                <a:cs typeface="+mn-cs"/>
              </a:rPr>
              <a:t>olor: The color of the mole is not the same all over. This mole has differing shades of tan, brown, or black, and sometimes patches of pink, red, blue, or white.</a:t>
            </a:r>
            <a:r>
              <a:rPr lang="en-US"/>
              <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E</a:t>
            </a:r>
            <a:r>
              <a:rPr lang="en-US" sz="1200" kern="1200">
                <a:solidFill>
                  <a:schemeClr val="tx1"/>
                </a:solidFill>
                <a:effectLst/>
                <a:latin typeface="+mn-lt"/>
                <a:ea typeface="+mn-ea"/>
                <a:cs typeface="+mn-cs"/>
              </a:rPr>
              <a:t>volving: The mole is changing in size, shape, or color. (Note this can also be seen in image 3)</a:t>
            </a:r>
            <a:endParaRPr lang="en-US" sz="1200" kern="1200">
              <a:solidFill>
                <a:schemeClr val="tx1"/>
              </a:solidFill>
              <a:effectLst/>
              <a:latin typeface="+mn-lt"/>
              <a:cs typeface="Calibri"/>
            </a:endParaRPr>
          </a:p>
          <a:p>
            <a:endParaRPr lang="en-US"/>
          </a:p>
          <a:p>
            <a:endParaRPr lang="en-US" sz="1200" kern="1200">
              <a:solidFill>
                <a:schemeClr val="tx1"/>
              </a:solidFill>
              <a:effectLst/>
              <a:latin typeface="+mn-lt"/>
              <a:cs typeface="Calibri"/>
            </a:endParaRPr>
          </a:p>
          <a:p>
            <a:r>
              <a:rPr lang="en-US" sz="1200" u="sng" kern="1200">
                <a:solidFill>
                  <a:schemeClr val="tx1"/>
                </a:solidFill>
                <a:effectLst/>
                <a:latin typeface="+mn-lt"/>
                <a:cs typeface="Calibri"/>
              </a:rPr>
              <a:t>Point out on photo 3 (right):</a:t>
            </a:r>
          </a:p>
          <a:p>
            <a:r>
              <a:rPr lang="en-US" b="1"/>
              <a:t>B</a:t>
            </a:r>
            <a:r>
              <a:rPr lang="en-US"/>
              <a:t>order irregularity</a:t>
            </a:r>
            <a:r>
              <a:rPr lang="en-US" b="1"/>
              <a:t>:</a:t>
            </a:r>
            <a:r>
              <a:rPr lang="en-US"/>
              <a:t> The edges of the mole are irregular, ragged, blurred, or notched. (Note this can be seen in all images)</a:t>
            </a:r>
            <a:endParaRPr lang="en-US">
              <a:cs typeface="Calibri"/>
            </a:endParaRPr>
          </a:p>
          <a:p>
            <a:r>
              <a:rPr lang="en-US" sz="1200" b="1" kern="1200">
                <a:solidFill>
                  <a:schemeClr val="tx1"/>
                </a:solidFill>
                <a:effectLst/>
                <a:latin typeface="+mn-lt"/>
                <a:ea typeface="+mn-ea"/>
                <a:cs typeface="+mn-cs"/>
              </a:rPr>
              <a:t>D</a:t>
            </a:r>
            <a:r>
              <a:rPr lang="en-US" sz="1200" kern="1200">
                <a:solidFill>
                  <a:schemeClr val="tx1"/>
                </a:solidFill>
                <a:effectLst/>
                <a:latin typeface="+mn-lt"/>
                <a:ea typeface="+mn-ea"/>
                <a:cs typeface="+mn-cs"/>
              </a:rPr>
              <a:t>iameter: The mole is larger than 6 millimeters or about ¼ inch, but melanomas can be smaller than this.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endParaRPr lang="en-US" sz="1200" kern="1200">
              <a:solidFill>
                <a:schemeClr val="tx1"/>
              </a:solidFill>
              <a:effectLst/>
              <a:latin typeface="+mn-lt"/>
              <a:cs typeface="Calibri"/>
            </a:endParaRPr>
          </a:p>
          <a:p>
            <a:r>
              <a:rPr lang="en-US" sz="1200" b="1" kern="1200">
                <a:solidFill>
                  <a:schemeClr val="tx1"/>
                </a:solidFill>
                <a:effectLst/>
                <a:latin typeface="+mn-lt"/>
                <a:ea typeface="+mn-ea"/>
                <a:cs typeface="+mn-cs"/>
              </a:rPr>
              <a:t>Emphasize that although these are typical, not all melanomas look like this: they can be smaller and even flesh-colored.</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31</a:t>
            </a:fld>
            <a:endParaRPr lang="en-US"/>
          </a:p>
        </p:txBody>
      </p:sp>
    </p:spTree>
    <p:extLst>
      <p:ext uri="{BB962C8B-B14F-4D97-AF65-F5344CB8AC3E}">
        <p14:creationId xmlns:p14="http://schemas.microsoft.com/office/powerpoint/2010/main" val="1130961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This concludes our presentation about skin cancer and finding skin cancer early. For more information, scan our QR code or visit our website (cancer.org) or call the number on the screen and speak with one of our Cancer Information Specialists. </a:t>
            </a:r>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32</a:t>
            </a:fld>
            <a:endParaRPr lang="en-US"/>
          </a:p>
        </p:txBody>
      </p:sp>
    </p:spTree>
    <p:extLst>
      <p:ext uri="{BB962C8B-B14F-4D97-AF65-F5344CB8AC3E}">
        <p14:creationId xmlns:p14="http://schemas.microsoft.com/office/powerpoint/2010/main" val="1739928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for your time and attention.</a:t>
            </a:r>
          </a:p>
        </p:txBody>
      </p:sp>
      <p:sp>
        <p:nvSpPr>
          <p:cNvPr id="4" name="Slide Number Placeholder 3"/>
          <p:cNvSpPr>
            <a:spLocks noGrp="1"/>
          </p:cNvSpPr>
          <p:nvPr>
            <p:ph type="sldNum" sz="quarter" idx="5"/>
          </p:nvPr>
        </p:nvSpPr>
        <p:spPr/>
        <p:txBody>
          <a:bodyPr/>
          <a:lstStyle/>
          <a:p>
            <a:fld id="{EBC877D4-C115-4B9D-B6EE-99781311D293}" type="slidenum">
              <a:rPr lang="en-US" smtClean="0"/>
              <a:t>33</a:t>
            </a:fld>
            <a:endParaRPr lang="en-US"/>
          </a:p>
        </p:txBody>
      </p:sp>
    </p:spTree>
    <p:extLst>
      <p:ext uri="{BB962C8B-B14F-4D97-AF65-F5344CB8AC3E}">
        <p14:creationId xmlns:p14="http://schemas.microsoft.com/office/powerpoint/2010/main" val="396494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To learn more about skin cancer, we must first understand how and where it comes from – our normal, healthy skin</a:t>
            </a:r>
          </a:p>
          <a:p>
            <a:pPr marL="171450" indent="-171450">
              <a:buFont typeface="Arial" panose="020B0604020202020204" pitchFamily="34" charset="0"/>
              <a:buChar char="•"/>
            </a:pPr>
            <a:r>
              <a:rPr lang="en-US" sz="1200" kern="1200">
                <a:solidFill>
                  <a:schemeClr val="tx1"/>
                </a:solidFill>
                <a:effectLst/>
                <a:latin typeface="+mn-lt"/>
                <a:ea typeface="+mn-ea"/>
                <a:cs typeface="+mn-cs"/>
              </a:rPr>
              <a:t>Let’s discuss more about our skin, and how skin cancer develops</a:t>
            </a:r>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4</a:t>
            </a:fld>
            <a:endParaRPr lang="en-US"/>
          </a:p>
        </p:txBody>
      </p:sp>
    </p:spTree>
    <p:extLst>
      <p:ext uri="{BB962C8B-B14F-4D97-AF65-F5344CB8AC3E}">
        <p14:creationId xmlns:p14="http://schemas.microsoft.com/office/powerpoint/2010/main" val="958697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pPr algn="l" rtl="0" fontAlgn="base"/>
            <a:endParaRPr lang="en-US" sz="1200" b="1" i="0" u="none" strike="noStrike">
              <a:solidFill>
                <a:srgbClr val="000000"/>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The skin performs several important functions</a:t>
            </a:r>
            <a:endParaRPr lang="en-US" sz="1200"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Covers the internal organs and protects them from injury </a:t>
            </a:r>
            <a:r>
              <a:rPr lang="en-US" sz="1200" b="0" i="0">
                <a:solidFill>
                  <a:srgbClr val="000000"/>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Serves as a barrier to germs such as bacteria </a:t>
            </a:r>
            <a:r>
              <a:rPr lang="en-US" sz="1200" b="0" i="0">
                <a:solidFill>
                  <a:srgbClr val="000000"/>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Prevents the loss of too much water and other fluids </a:t>
            </a:r>
            <a:r>
              <a:rPr lang="en-US" sz="1200" b="0" i="0">
                <a:solidFill>
                  <a:srgbClr val="000000"/>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Helps control body temperature </a:t>
            </a:r>
            <a:endParaRPr lang="en-US" sz="12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5</a:t>
            </a:fld>
            <a:endParaRPr lang="en-US"/>
          </a:p>
        </p:txBody>
      </p:sp>
    </p:spTree>
    <p:extLst>
      <p:ext uri="{BB962C8B-B14F-4D97-AF65-F5344CB8AC3E}">
        <p14:creationId xmlns:p14="http://schemas.microsoft.com/office/powerpoint/2010/main" val="50712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kern="1200">
              <a:solidFill>
                <a:schemeClr val="tx1"/>
              </a:solidFill>
              <a:effectLst/>
              <a:latin typeface="+mn-lt"/>
              <a:ea typeface="+mn-ea"/>
              <a:cs typeface="+mn-cs"/>
            </a:endParaRPr>
          </a:p>
          <a:p>
            <a:r>
              <a:rPr lang="en-US" sz="1200" b="0" i="0" u="none" strike="noStrike">
                <a:solidFill>
                  <a:srgbClr val="000000"/>
                </a:solidFill>
                <a:effectLst/>
                <a:latin typeface="Source Sans Pro" panose="020B0503030403020204" pitchFamily="34" charset="0"/>
                <a:cs typeface="Poppins" panose="00000500000000000000" pitchFamily="2" charset="0"/>
              </a:rPr>
              <a:t>The skin is the largest organ in the body.</a:t>
            </a:r>
          </a:p>
          <a:p>
            <a:endParaRPr lang="en-US" sz="1050">
              <a:solidFill>
                <a:srgbClr val="000000"/>
              </a:solidFill>
              <a:latin typeface="Source Sans Pro" panose="020B0503030403020204" pitchFamily="34" charset="0"/>
              <a:cs typeface="Poppins" panose="00000500000000000000" pitchFamily="2" charset="0"/>
            </a:endParaRPr>
          </a:p>
          <a:p>
            <a:r>
              <a:rPr lang="en-US" sz="1200" kern="1200">
                <a:solidFill>
                  <a:schemeClr val="tx1"/>
                </a:solidFill>
                <a:effectLst/>
                <a:latin typeface="Source Sans Pro" panose="020B0503030403020204" pitchFamily="34" charset="0"/>
                <a:cs typeface="Poppins" panose="00000500000000000000" pitchFamily="2" charset="0"/>
              </a:rPr>
              <a:t>The 3 layers of the skin are: </a:t>
            </a:r>
          </a:p>
          <a:p>
            <a:pPr marL="571500" lvl="0" indent="-571500">
              <a:buFont typeface="Arial" panose="020B0604020202020204" pitchFamily="34" charset="0"/>
              <a:buChar char="•"/>
            </a:pPr>
            <a:r>
              <a:rPr lang="en-US" sz="1200" kern="1200">
                <a:solidFill>
                  <a:schemeClr val="tx1"/>
                </a:solidFill>
                <a:effectLst/>
                <a:latin typeface="Source Sans Pro" panose="020B0503030403020204" pitchFamily="34" charset="0"/>
                <a:cs typeface="Poppins" panose="00000500000000000000" pitchFamily="2" charset="0"/>
              </a:rPr>
              <a:t>Epidermis </a:t>
            </a:r>
          </a:p>
          <a:p>
            <a:pPr marL="571500" lvl="0" indent="-571500">
              <a:buFont typeface="Arial" panose="020B0604020202020204" pitchFamily="34" charset="0"/>
              <a:buChar char="•"/>
            </a:pPr>
            <a:r>
              <a:rPr lang="en-US" sz="1200" kern="1200">
                <a:solidFill>
                  <a:schemeClr val="tx1"/>
                </a:solidFill>
                <a:effectLst/>
                <a:latin typeface="Source Sans Pro" panose="020B0503030403020204" pitchFamily="34" charset="0"/>
                <a:cs typeface="Poppins" panose="00000500000000000000" pitchFamily="2" charset="0"/>
              </a:rPr>
              <a:t>Dermis </a:t>
            </a:r>
          </a:p>
          <a:p>
            <a:pPr marL="571500" lvl="0" indent="-571500">
              <a:buFont typeface="Arial" panose="020B0604020202020204" pitchFamily="34" charset="0"/>
              <a:buChar char="•"/>
            </a:pPr>
            <a:r>
              <a:rPr lang="en-US" sz="1200" kern="1200">
                <a:solidFill>
                  <a:schemeClr val="tx1"/>
                </a:solidFill>
                <a:effectLst/>
                <a:latin typeface="Source Sans Pro" panose="020B0503030403020204" pitchFamily="34" charset="0"/>
                <a:cs typeface="Poppins" panose="00000500000000000000" pitchFamily="2" charset="0"/>
              </a:rPr>
              <a:t>Subcutis</a:t>
            </a:r>
            <a:r>
              <a:rPr lang="en-US" sz="1200" b="0" i="0" u="none" strike="noStrike" kern="1200">
                <a:solidFill>
                  <a:srgbClr val="000000"/>
                </a:solidFill>
                <a:effectLst/>
                <a:latin typeface="Source Sans Pro" panose="020B0503030403020204" pitchFamily="34" charset="0"/>
                <a:ea typeface="+mn-ea"/>
                <a:cs typeface="Poppins" panose="00000500000000000000" pitchFamily="2" charset="0"/>
              </a:rPr>
              <a:t> </a:t>
            </a:r>
            <a:r>
              <a:rPr lang="en-US" sz="1200" kern="1200">
                <a:solidFill>
                  <a:schemeClr val="tx1"/>
                </a:solidFill>
                <a:effectLst/>
                <a:latin typeface="+mn-lt"/>
                <a:ea typeface="+mn-ea"/>
                <a:cs typeface="+mn-cs"/>
              </a:rPr>
              <a:t>(sub-</a:t>
            </a:r>
            <a:r>
              <a:rPr lang="en-US" sz="1200" b="1" kern="1200">
                <a:solidFill>
                  <a:schemeClr val="tx1"/>
                </a:solidFill>
                <a:effectLst/>
                <a:latin typeface="+mn-lt"/>
                <a:ea typeface="+mn-ea"/>
                <a:cs typeface="+mn-cs"/>
              </a:rPr>
              <a:t>q</a:t>
            </a:r>
            <a:r>
              <a:rPr lang="en-US" sz="1200" kern="1200">
                <a:solidFill>
                  <a:schemeClr val="tx1"/>
                </a:solidFill>
                <a:effectLst/>
                <a:latin typeface="+mn-lt"/>
                <a:ea typeface="+mn-ea"/>
                <a:cs typeface="+mn-cs"/>
              </a:rPr>
              <a:t>-tis)</a:t>
            </a:r>
          </a:p>
          <a:p>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6</a:t>
            </a:fld>
            <a:endParaRPr lang="en-US"/>
          </a:p>
        </p:txBody>
      </p:sp>
    </p:spTree>
    <p:extLst>
      <p:ext uri="{BB962C8B-B14F-4D97-AF65-F5344CB8AC3E}">
        <p14:creationId xmlns:p14="http://schemas.microsoft.com/office/powerpoint/2010/main" val="250536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outermost part of the epidermis is made up of dead skin cells that are continually shed as new ones form. The cells in this layer are called </a:t>
            </a:r>
            <a:r>
              <a:rPr lang="en-US" sz="1200" u="sng" kern="1200">
                <a:solidFill>
                  <a:schemeClr val="tx1"/>
                </a:solidFill>
                <a:effectLst/>
                <a:latin typeface="+mn-lt"/>
                <a:ea typeface="+mn-ea"/>
                <a:cs typeface="+mn-cs"/>
              </a:rPr>
              <a:t>squamous cells</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Living squamous cells move up from the lowest part of the epidermis, the basal layer. The cells of the basal layer, called </a:t>
            </a:r>
            <a:r>
              <a:rPr lang="en-US" sz="1200" u="sng" kern="1200">
                <a:solidFill>
                  <a:schemeClr val="tx1"/>
                </a:solidFill>
                <a:effectLst/>
                <a:latin typeface="+mn-lt"/>
                <a:ea typeface="+mn-ea"/>
                <a:cs typeface="+mn-cs"/>
              </a:rPr>
              <a:t>basal cells</a:t>
            </a:r>
            <a:r>
              <a:rPr lang="en-US" sz="1200" kern="1200">
                <a:solidFill>
                  <a:schemeClr val="tx1"/>
                </a:solidFill>
                <a:effectLst/>
                <a:latin typeface="+mn-lt"/>
                <a:ea typeface="+mn-ea"/>
                <a:cs typeface="+mn-cs"/>
              </a:rPr>
              <a:t>, continually divide to make new skin cells to replace the older ones that wear off the skin’s surface.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Cells called </a:t>
            </a:r>
            <a:r>
              <a:rPr lang="en-US" sz="1200" u="sng" kern="1200">
                <a:solidFill>
                  <a:schemeClr val="tx1"/>
                </a:solidFill>
                <a:effectLst/>
                <a:latin typeface="+mn-lt"/>
                <a:ea typeface="+mn-ea"/>
                <a:cs typeface="+mn-cs"/>
              </a:rPr>
              <a:t>melanocytes</a:t>
            </a:r>
            <a:r>
              <a:rPr lang="en-US" sz="1200" kern="1200">
                <a:solidFill>
                  <a:schemeClr val="tx1"/>
                </a:solidFill>
                <a:effectLst/>
                <a:latin typeface="+mn-lt"/>
                <a:ea typeface="+mn-ea"/>
                <a:cs typeface="+mn-cs"/>
              </a:rPr>
              <a:t> (mel-</a:t>
            </a:r>
            <a:r>
              <a:rPr lang="en-US" sz="1200" b="1" kern="1200">
                <a:solidFill>
                  <a:schemeClr val="tx1"/>
                </a:solidFill>
                <a:effectLst/>
                <a:latin typeface="+mn-lt"/>
                <a:ea typeface="+mn-ea"/>
                <a:cs typeface="+mn-cs"/>
              </a:rPr>
              <a:t>an</a:t>
            </a:r>
            <a:r>
              <a:rPr lang="en-US" sz="1200" kern="1200">
                <a:solidFill>
                  <a:schemeClr val="tx1"/>
                </a:solidFill>
                <a:effectLst/>
                <a:latin typeface="+mn-lt"/>
                <a:ea typeface="+mn-ea"/>
                <a:cs typeface="+mn-cs"/>
              </a:rPr>
              <a:t>-o-sites) are also found in the basal layer of the </a:t>
            </a:r>
            <a:r>
              <a:rPr lang="en-US" sz="1200" u="sng" kern="1200">
                <a:solidFill>
                  <a:schemeClr val="tx1"/>
                </a:solidFill>
                <a:effectLst/>
                <a:latin typeface="+mn-lt"/>
                <a:ea typeface="+mn-ea"/>
                <a:cs typeface="+mn-cs"/>
              </a:rPr>
              <a:t>epidermis</a:t>
            </a:r>
            <a:r>
              <a:rPr lang="en-US" sz="1200" kern="1200">
                <a:solidFill>
                  <a:schemeClr val="tx1"/>
                </a:solidFill>
                <a:effectLst/>
                <a:latin typeface="+mn-lt"/>
                <a:ea typeface="+mn-ea"/>
                <a:cs typeface="+mn-cs"/>
              </a:rPr>
              <a:t>. These skin cells make the protective brown pigment called melanin. Melanin is what makes the skin tan or brown. This helps protect the deeper layers of the skin from the harmful effects of the sun. </a:t>
            </a:r>
          </a:p>
          <a:p>
            <a:endParaRPr lang="en-US"/>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7</a:t>
            </a:fld>
            <a:endParaRPr lang="en-US"/>
          </a:p>
        </p:txBody>
      </p:sp>
    </p:spTree>
    <p:extLst>
      <p:ext uri="{BB962C8B-B14F-4D97-AF65-F5344CB8AC3E}">
        <p14:creationId xmlns:p14="http://schemas.microsoft.com/office/powerpoint/2010/main" val="267615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p>
          <a:p>
            <a:endParaRPr lang="en-US" b="1"/>
          </a:p>
          <a:p>
            <a:r>
              <a:rPr lang="en-US" b="0"/>
              <a:t>Now</a:t>
            </a:r>
            <a:r>
              <a:rPr lang="en-US"/>
              <a:t> that we know what normal, healthy skin cells are</a:t>
            </a:r>
            <a:r>
              <a:rPr lang="en-US" b="0"/>
              <a:t>, we’ll do a deeper dive into basal cell, squamous cell, and melanoma skin cancer.</a:t>
            </a:r>
            <a:endParaRPr lang="en-US" b="0">
              <a:ea typeface="Calibri"/>
              <a:cs typeface="Calibri"/>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8</a:t>
            </a:fld>
            <a:endParaRPr lang="en-US"/>
          </a:p>
        </p:txBody>
      </p:sp>
    </p:spTree>
    <p:extLst>
      <p:ext uri="{BB962C8B-B14F-4D97-AF65-F5344CB8AC3E}">
        <p14:creationId xmlns:p14="http://schemas.microsoft.com/office/powerpoint/2010/main" val="537243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endParaRPr lang="en-US" b="1" i="1"/>
          </a:p>
          <a:p>
            <a:endParaRPr lang="en-US" b="1" i="1"/>
          </a:p>
          <a:p>
            <a:r>
              <a:rPr lang="en-US" sz="1200">
                <a:solidFill>
                  <a:srgbClr val="414042"/>
                </a:solidFill>
                <a:latin typeface="Source Sans Pro"/>
                <a:ea typeface="Source Sans Pro"/>
              </a:rPr>
              <a:t>Among the 5.4 million skin cancers diagnosed, basal cell skin cancers make up approximately 8 out of 10 of these cancers.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Basal cell skin cancers </a:t>
            </a:r>
            <a:r>
              <a:rPr lang="en-US" sz="1200" b="0" kern="1200">
                <a:solidFill>
                  <a:srgbClr val="414042"/>
                </a:solidFill>
                <a:effectLst/>
                <a:latin typeface="Poppins 1"/>
                <a:ea typeface="+mn-ea"/>
                <a:cs typeface="+mn-cs"/>
              </a:rPr>
              <a:t>s</a:t>
            </a:r>
            <a:r>
              <a:rPr lang="en-US" sz="1200">
                <a:solidFill>
                  <a:srgbClr val="414042"/>
                </a:solidFill>
                <a:latin typeface="Poppins 1"/>
              </a:rPr>
              <a:t>tart in the basal cell layer. </a:t>
            </a:r>
            <a:r>
              <a:rPr lang="en-US" sz="1200" kern="1200">
                <a:solidFill>
                  <a:schemeClr val="tx1"/>
                </a:solidFill>
                <a:effectLst/>
                <a:latin typeface="+mn-lt"/>
                <a:ea typeface="+mn-ea"/>
                <a:cs typeface="+mn-cs"/>
              </a:rPr>
              <a:t>Remember, the basal cell layer is the lower part of the epidermis.</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a:defRPr/>
            </a:pPr>
            <a:r>
              <a:rPr lang="en-US" sz="1200" b="1" kern="1200">
                <a:solidFill>
                  <a:schemeClr val="tx1"/>
                </a:solidFill>
                <a:effectLst/>
                <a:latin typeface="+mn-lt"/>
                <a:ea typeface="+mn-ea"/>
                <a:cs typeface="+mn-cs"/>
              </a:rPr>
              <a:t>Bullet 1: </a:t>
            </a:r>
            <a:r>
              <a:rPr lang="en-US"/>
              <a:t>Basal skin cancers usually</a:t>
            </a:r>
            <a:r>
              <a:rPr lang="en-US" sz="1200" b="0" kern="1200">
                <a:solidFill>
                  <a:schemeClr val="tx1"/>
                </a:solidFill>
                <a:effectLst/>
                <a:latin typeface="+mn-lt"/>
                <a:ea typeface="+mn-ea"/>
                <a:cs typeface="+mn-cs"/>
              </a:rPr>
              <a:t> develop on sun-exposed areas such as the face, head, and neck.</a:t>
            </a: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Bullet 2: </a:t>
            </a:r>
            <a:r>
              <a:rPr lang="en-US" sz="1200" b="0" kern="1200">
                <a:solidFill>
                  <a:schemeClr val="tx1"/>
                </a:solidFill>
                <a:effectLst/>
                <a:latin typeface="+mn-lt"/>
                <a:ea typeface="+mn-ea"/>
                <a:cs typeface="+mn-cs"/>
              </a:rPr>
              <a:t>They tend to be slow growing and rarely metastasize. </a:t>
            </a:r>
            <a:r>
              <a:rPr lang="en-US" sz="1200" kern="1200">
                <a:solidFill>
                  <a:schemeClr val="tx1"/>
                </a:solidFill>
                <a:effectLst/>
                <a:latin typeface="+mn-lt"/>
                <a:ea typeface="+mn-ea"/>
                <a:cs typeface="+mn-cs"/>
              </a:rPr>
              <a:t>Metastasize (muh-</a:t>
            </a:r>
            <a:r>
              <a:rPr lang="en-US" sz="1200" b="1" kern="1200">
                <a:solidFill>
                  <a:schemeClr val="tx1"/>
                </a:solidFill>
                <a:effectLst/>
                <a:latin typeface="+mn-lt"/>
                <a:ea typeface="+mn-ea"/>
                <a:cs typeface="+mn-cs"/>
              </a:rPr>
              <a:t>tass</a:t>
            </a:r>
            <a:r>
              <a:rPr lang="en-US" sz="1200" kern="1200">
                <a:solidFill>
                  <a:schemeClr val="tx1"/>
                </a:solidFill>
                <a:effectLst/>
                <a:latin typeface="+mn-lt"/>
                <a:ea typeface="+mn-ea"/>
                <a:cs typeface="+mn-cs"/>
              </a:rPr>
              <a:t>-tuh-size) means the spreading of cancer to other sites in the body. These new sites are called metastases (muh-</a:t>
            </a:r>
            <a:r>
              <a:rPr lang="en-US" sz="1200" b="1" kern="1200">
                <a:solidFill>
                  <a:schemeClr val="tx1"/>
                </a:solidFill>
                <a:effectLst/>
                <a:latin typeface="+mn-lt"/>
                <a:ea typeface="+mn-ea"/>
                <a:cs typeface="+mn-cs"/>
              </a:rPr>
              <a:t>tass</a:t>
            </a:r>
            <a:r>
              <a:rPr lang="en-US" sz="1200" kern="1200">
                <a:solidFill>
                  <a:schemeClr val="tx1"/>
                </a:solidFill>
                <a:effectLst/>
                <a:latin typeface="+mn-lt"/>
                <a:ea typeface="+mn-ea"/>
                <a:cs typeface="+mn-cs"/>
              </a:rPr>
              <a:t>-tuh-sees). A single area of spread is called a metastasis (muh-</a:t>
            </a:r>
            <a:r>
              <a:rPr lang="en-US" sz="1200" b="1" kern="1200">
                <a:solidFill>
                  <a:schemeClr val="tx1"/>
                </a:solidFill>
                <a:effectLst/>
                <a:latin typeface="+mn-lt"/>
                <a:ea typeface="+mn-ea"/>
                <a:cs typeface="+mn-cs"/>
              </a:rPr>
              <a:t>tass</a:t>
            </a:r>
            <a:r>
              <a:rPr lang="en-US" sz="1200" kern="1200">
                <a:solidFill>
                  <a:schemeClr val="tx1"/>
                </a:solidFill>
                <a:effectLst/>
                <a:latin typeface="+mn-lt"/>
                <a:ea typeface="+mn-ea"/>
                <a:cs typeface="+mn-cs"/>
              </a:rPr>
              <a:t>-tuh-sis).</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a:defRPr/>
            </a:pPr>
            <a:r>
              <a:rPr lang="en-US" sz="1200" b="1" kern="1200">
                <a:solidFill>
                  <a:schemeClr val="tx1"/>
                </a:solidFill>
                <a:effectLst/>
                <a:latin typeface="+mn-lt"/>
                <a:ea typeface="+mn-ea"/>
                <a:cs typeface="+mn-cs"/>
              </a:rPr>
              <a:t>Bullet 3</a:t>
            </a:r>
            <a:r>
              <a:rPr lang="en-US" b="1"/>
              <a:t> </a:t>
            </a:r>
            <a:r>
              <a:rPr lang="en-US" sz="1200" kern="1200">
                <a:solidFill>
                  <a:schemeClr val="tx1"/>
                </a:solidFill>
                <a:effectLst/>
                <a:latin typeface="+mn-lt"/>
                <a:ea typeface="+mn-ea"/>
                <a:cs typeface="+mn-cs"/>
              </a:rPr>
              <a:t> Basal cell cancers can grow deeper into the skin and other tissues and may require extensive surgery to remove if they are not removed early. Given that they are often found on the face, this can be disfiguring.</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b="1" kern="1200">
                <a:solidFill>
                  <a:schemeClr val="tx1"/>
                </a:solidFill>
                <a:effectLst/>
                <a:latin typeface="+mn-lt"/>
                <a:ea typeface="+mn-ea"/>
                <a:cs typeface="+mn-cs"/>
              </a:rPr>
              <a:t>Bullets 4 and 5: </a:t>
            </a:r>
            <a:r>
              <a:rPr lang="en-US" sz="1200">
                <a:solidFill>
                  <a:srgbClr val="414042"/>
                </a:solidFill>
                <a:latin typeface="Poppins 1"/>
              </a:rPr>
              <a:t>If not removed completely, </a:t>
            </a:r>
            <a:r>
              <a:rPr lang="en-US">
                <a:solidFill>
                  <a:srgbClr val="414042"/>
                </a:solidFill>
                <a:latin typeface="Poppins 1"/>
              </a:rPr>
              <a:t>these cancers can </a:t>
            </a:r>
            <a:r>
              <a:rPr lang="en-US" sz="1200">
                <a:solidFill>
                  <a:srgbClr val="414042"/>
                </a:solidFill>
                <a:latin typeface="Poppins 1"/>
              </a:rPr>
              <a:t>come back (recur) in the same place on the skin. People who have had basal cell skin cancers are also more likely to get new ones in other places.</a:t>
            </a:r>
            <a:r>
              <a:rPr lang="en-US">
                <a:solidFill>
                  <a:srgbClr val="414042"/>
                </a:solidFill>
                <a:latin typeface="Poppins 1"/>
              </a:rPr>
              <a:t> </a:t>
            </a:r>
            <a:endParaRPr lang="en-US" sz="1200">
              <a:solidFill>
                <a:srgbClr val="414042"/>
              </a:solidFill>
              <a:latin typeface="Poppins 1"/>
            </a:endParaRPr>
          </a:p>
          <a:p>
            <a:endParaRPr lang="en-US" sz="1200" b="0" i="0">
              <a:solidFill>
                <a:srgbClr val="414042"/>
              </a:solidFill>
              <a:latin typeface="Source Sans Pro" panose="020B0503030403020204" pitchFamily="34" charset="0"/>
            </a:endParaRPr>
          </a:p>
          <a:p>
            <a:endParaRPr lang="en-US" b="0" i="0"/>
          </a:p>
        </p:txBody>
      </p:sp>
      <p:sp>
        <p:nvSpPr>
          <p:cNvPr id="4" name="Slide Number Placeholder 3"/>
          <p:cNvSpPr>
            <a:spLocks noGrp="1"/>
          </p:cNvSpPr>
          <p:nvPr>
            <p:ph type="sldNum" sz="quarter" idx="5"/>
          </p:nvPr>
        </p:nvSpPr>
        <p:spPr/>
        <p:txBody>
          <a:bodyPr/>
          <a:lstStyle/>
          <a:p>
            <a:fld id="{EBC877D4-C115-4B9D-B6EE-99781311D293}" type="slidenum">
              <a:rPr lang="en-US" smtClean="0"/>
              <a:t>9</a:t>
            </a:fld>
            <a:endParaRPr lang="en-US"/>
          </a:p>
        </p:txBody>
      </p:sp>
    </p:spTree>
    <p:extLst>
      <p:ext uri="{BB962C8B-B14F-4D97-AF65-F5344CB8AC3E}">
        <p14:creationId xmlns:p14="http://schemas.microsoft.com/office/powerpoint/2010/main" val="70940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108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64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373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831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2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893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825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425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914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566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557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866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34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574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477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992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1ef61ff-1dc9-4ca7-b845-84ac7e98c186" xsi:nil="true"/>
    <lcf76f155ced4ddcb4097134ff3c332f xmlns="e129a00c-9292-4451-9308-ea75f7972fd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B09572A5A76944878447A7D97D9235" ma:contentTypeVersion="13" ma:contentTypeDescription="Create a new document." ma:contentTypeScope="" ma:versionID="585fcc98e6e63ff8b834c1ea84718b9d">
  <xsd:schema xmlns:xsd="http://www.w3.org/2001/XMLSchema" xmlns:xs="http://www.w3.org/2001/XMLSchema" xmlns:p="http://schemas.microsoft.com/office/2006/metadata/properties" xmlns:ns2="e129a00c-9292-4451-9308-ea75f7972fd5" xmlns:ns3="11ef61ff-1dc9-4ca7-b845-84ac7e98c186" targetNamespace="http://schemas.microsoft.com/office/2006/metadata/properties" ma:root="true" ma:fieldsID="98cfe65a19bae9e8127bf78d23cce8c3" ns2:_="" ns3:_="">
    <xsd:import namespace="e129a00c-9292-4451-9308-ea75f7972fd5"/>
    <xsd:import namespace="11ef61ff-1dc9-4ca7-b845-84ac7e98c18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29a00c-9292-4451-9308-ea75f7972f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ef61ff-1dc9-4ca7-b845-84ac7e98c18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6719957-1ae3-489c-8642-3cf1f4376828}" ma:internalName="TaxCatchAll" ma:showField="CatchAllData" ma:web="11ef61ff-1dc9-4ca7-b845-84ac7e98c1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4B666A-272F-47D5-851D-23112E594155}">
  <ds:schemaRefs>
    <ds:schemaRef ds:uri="http://schemas.microsoft.com/sharepoint/v3/contenttype/forms"/>
  </ds:schemaRefs>
</ds:datastoreItem>
</file>

<file path=customXml/itemProps2.xml><?xml version="1.0" encoding="utf-8"?>
<ds:datastoreItem xmlns:ds="http://schemas.openxmlformats.org/officeDocument/2006/customXml" ds:itemID="{4E03BCE7-310E-49E2-A67F-B2EF244DFCB1}">
  <ds:schemaRefs>
    <ds:schemaRef ds:uri="http://schemas.openxmlformats.org/package/2006/metadata/core-properties"/>
    <ds:schemaRef ds:uri="http://www.w3.org/XML/1998/namespace"/>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11ef61ff-1dc9-4ca7-b845-84ac7e98c186"/>
    <ds:schemaRef ds:uri="e129a00c-9292-4451-9308-ea75f7972fd5"/>
    <ds:schemaRef ds:uri="http://purl.org/dc/terms/"/>
  </ds:schemaRefs>
</ds:datastoreItem>
</file>

<file path=customXml/itemProps3.xml><?xml version="1.0" encoding="utf-8"?>
<ds:datastoreItem xmlns:ds="http://schemas.openxmlformats.org/officeDocument/2006/customXml" ds:itemID="{92A47EC9-98BC-4841-A172-471091ABA4C4}">
  <ds:schemaRefs>
    <ds:schemaRef ds:uri="11ef61ff-1dc9-4ca7-b845-84ac7e98c186"/>
    <ds:schemaRef ds:uri="e129a00c-9292-4451-9308-ea75f7972f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4716</Words>
  <Application>Microsoft Office PowerPoint</Application>
  <PresentationFormat>Custom</PresentationFormat>
  <Paragraphs>344</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Calibri</vt:lpstr>
      <vt:lpstr>Poppins 1</vt:lpstr>
      <vt:lpstr>Arial</vt:lpstr>
      <vt:lpstr>Source Sans Pro</vt:lpstr>
      <vt:lpstr>Source Serif Pro Light</vt:lpstr>
      <vt:lpstr>ＭＳ Ｐゴシック</vt:lpstr>
      <vt:lpstr>Poppins</vt:lpstr>
      <vt:lpstr>Poppins 4</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Skin Cancer</dc:title>
  <dc:creator>Brittany Lovely</dc:creator>
  <cp:lastModifiedBy>Brittany Lovely</cp:lastModifiedBy>
  <cp:revision>2</cp:revision>
  <dcterms:created xsi:type="dcterms:W3CDTF">2006-08-16T00:00:00Z</dcterms:created>
  <dcterms:modified xsi:type="dcterms:W3CDTF">2025-02-13T18:30:19Z</dcterms:modified>
  <dc:identifier>DAF2Zn__aJ0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0x01010012B09572A5A76944878447A7D97D9235</vt:lpwstr>
  </property>
  <property fmtid="{D5CDD505-2E9C-101B-9397-08002B2CF9AE}" pid="3" name="MediaServiceImageTags">
    <vt:lpwstr/>
  </property>
</Properties>
</file>