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comments/comment1.xml" ContentType="application/vnd.openxmlformats-officedocument.presentationml.comments+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7.xml" ContentType="application/vnd.openxmlformats-officedocument.presentationml.notesSlide+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notesSlides/notesSlide19.xml" ContentType="application/vnd.openxmlformats-officedocument.presentationml.notesSlide+xml"/>
  <Override PartName="/ppt/tags/tag24.xml" ContentType="application/vnd.openxmlformats-officedocument.presentationml.tags+xml"/>
  <Override PartName="/ppt/notesSlides/notesSlide20.xml" ContentType="application/vnd.openxmlformats-officedocument.presentationml.notesSlide+xml"/>
  <Override PartName="/ppt/tags/tag25.xml" ContentType="application/vnd.openxmlformats-officedocument.presentationml.tags+xml"/>
  <Override PartName="/ppt/notesSlides/notesSlide21.xml" ContentType="application/vnd.openxmlformats-officedocument.presentationml.notesSlide+xml"/>
  <Override PartName="/ppt/tags/tag26.xml" ContentType="application/vnd.openxmlformats-officedocument.presentationml.tags+xml"/>
  <Override PartName="/ppt/notesSlides/notesSlide22.xml" ContentType="application/vnd.openxmlformats-officedocument.presentationml.notesSlide+xml"/>
  <Override PartName="/ppt/tags/tag27.xml" ContentType="application/vnd.openxmlformats-officedocument.presentationml.tags+xml"/>
  <Override PartName="/ppt/notesSlides/notesSlide23.xml" ContentType="application/vnd.openxmlformats-officedocument.presentationml.notesSlide+xml"/>
  <Override PartName="/ppt/tags/tag28.xml" ContentType="application/vnd.openxmlformats-officedocument.presentationml.tags+xml"/>
  <Override PartName="/ppt/notesSlides/notesSlide24.xml" ContentType="application/vnd.openxmlformats-officedocument.presentationml.notesSlide+xml"/>
  <Override PartName="/ppt/tags/tag29.xml" ContentType="application/vnd.openxmlformats-officedocument.presentationml.tags+xml"/>
  <Override PartName="/ppt/notesSlides/notesSlide25.xml" ContentType="application/vnd.openxmlformats-officedocument.presentationml.notesSlide+xml"/>
  <Override PartName="/ppt/tags/tag30.xml" ContentType="application/vnd.openxmlformats-officedocument.presentationml.tags+xml"/>
  <Override PartName="/ppt/notesSlides/notesSlide26.xml" ContentType="application/vnd.openxmlformats-officedocument.presentationml.notesSlide+xml"/>
  <Override PartName="/ppt/tags/tag31.xml" ContentType="application/vnd.openxmlformats-officedocument.presentationml.tags+xml"/>
  <Override PartName="/ppt/notesSlides/notesSlide27.xml" ContentType="application/vnd.openxmlformats-officedocument.presentationml.notesSlide+xml"/>
  <Override PartName="/ppt/tags/tag32.xml" ContentType="application/vnd.openxmlformats-officedocument.presentationml.tags+xml"/>
  <Override PartName="/ppt/notesSlides/notesSlide28.xml" ContentType="application/vnd.openxmlformats-officedocument.presentationml.notesSlide+xml"/>
  <Override PartName="/ppt/tags/tag33.xml" ContentType="application/vnd.openxmlformats-officedocument.presentationml.tags+xml"/>
  <Override PartName="/ppt/notesSlides/notesSlide2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30.xml" ContentType="application/vnd.openxmlformats-officedocument.presentationml.notesSlide+xml"/>
  <Override PartName="/ppt/tags/tag36.xml" ContentType="application/vnd.openxmlformats-officedocument.presentationml.tags+xml"/>
  <Override PartName="/ppt/notesSlides/notesSlide31.xml" ContentType="application/vnd.openxmlformats-officedocument.presentationml.notesSlide+xml"/>
  <Override PartName="/ppt/tags/tag37.xml" ContentType="application/vnd.openxmlformats-officedocument.presentationml.tags+xml"/>
  <Override PartName="/ppt/notesSlides/notesSlide32.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68" r:id="rId3"/>
    <p:sldMasterId id="2147483672" r:id="rId4"/>
  </p:sldMasterIdLst>
  <p:notesMasterIdLst>
    <p:notesMasterId r:id="rId43"/>
  </p:notesMasterIdLst>
  <p:sldIdLst>
    <p:sldId id="256" r:id="rId5"/>
    <p:sldId id="294" r:id="rId6"/>
    <p:sldId id="257" r:id="rId7"/>
    <p:sldId id="292" r:id="rId8"/>
    <p:sldId id="259" r:id="rId9"/>
    <p:sldId id="258"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89" r:id="rId23"/>
    <p:sldId id="272" r:id="rId24"/>
    <p:sldId id="273" r:id="rId25"/>
    <p:sldId id="274" r:id="rId26"/>
    <p:sldId id="275" r:id="rId27"/>
    <p:sldId id="277" r:id="rId28"/>
    <p:sldId id="276" r:id="rId29"/>
    <p:sldId id="278" r:id="rId30"/>
    <p:sldId id="279" r:id="rId31"/>
    <p:sldId id="280" r:id="rId32"/>
    <p:sldId id="281" r:id="rId33"/>
    <p:sldId id="282" r:id="rId34"/>
    <p:sldId id="283" r:id="rId35"/>
    <p:sldId id="287" r:id="rId36"/>
    <p:sldId id="288" r:id="rId37"/>
    <p:sldId id="285" r:id="rId38"/>
    <p:sldId id="284" r:id="rId39"/>
    <p:sldId id="286" r:id="rId40"/>
    <p:sldId id="290" r:id="rId41"/>
    <p:sldId id="291" r:id="rId42"/>
  </p:sldIdLst>
  <p:sldSz cx="9144000" cy="6858000" type="screen4x3"/>
  <p:notesSz cx="6858000" cy="9144000"/>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uise Chang" initials="L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A00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0" autoAdjust="0"/>
    <p:restoredTop sz="82268" autoAdjust="0"/>
  </p:normalViewPr>
  <p:slideViewPr>
    <p:cSldViewPr>
      <p:cViewPr varScale="1">
        <p:scale>
          <a:sx n="89" d="100"/>
          <a:sy n="89" d="100"/>
        </p:scale>
        <p:origin x="62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10-27T19:19:06.175"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C48765-EBC6-4BBE-ABAD-BA88005C320F}" type="datetimeFigureOut">
              <a:rPr lang="en-US" smtClean="0"/>
              <a:t>2/20/2017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88CF8B-9325-4381-BBC0-E3CA2BCBDFFD}" type="slidenum">
              <a:rPr lang="en-US" smtClean="0"/>
              <a:t>‹#›</a:t>
            </a:fld>
            <a:endParaRPr lang="en-US" dirty="0"/>
          </a:p>
        </p:txBody>
      </p:sp>
    </p:spTree>
    <p:extLst>
      <p:ext uri="{BB962C8B-B14F-4D97-AF65-F5344CB8AC3E}">
        <p14:creationId xmlns:p14="http://schemas.microsoft.com/office/powerpoint/2010/main" val="175001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ajph.aphapublications.org/doi/full/10.2105/AJPH.2013.301609"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cancer.or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cancer.org/ssLINK/prostate-cancer-staging"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cancer.org/ssLINK/uv-radiation-toc"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Break up the group into</a:t>
            </a:r>
            <a:r>
              <a:rPr lang="en-US" baseline="0" dirty="0"/>
              <a:t> 2 or more groups</a:t>
            </a:r>
          </a:p>
          <a:p>
            <a:pPr marL="171450" indent="-171450">
              <a:buFont typeface="Arial" pitchFamily="34" charset="0"/>
              <a:buChar char="•"/>
            </a:pPr>
            <a:r>
              <a:rPr lang="en-US" baseline="0" dirty="0"/>
              <a:t>Place pieces of paper in two cups/baskets/piles one should have the all of the cancer topics in it and the other should have point values. Have one person pick out of the topics pile and then pick out of the point value pile. You will use these to start the jeopardy game.</a:t>
            </a:r>
          </a:p>
          <a:p>
            <a:pPr marL="171450" indent="-171450">
              <a:buFont typeface="Arial" pitchFamily="34" charset="0"/>
              <a:buChar char="•"/>
            </a:pPr>
            <a:r>
              <a:rPr lang="en-US" baseline="0" dirty="0"/>
              <a:t>You can use the table on slide 3 to keep score, you can also have someone keep score manually</a:t>
            </a:r>
          </a:p>
          <a:p>
            <a:pPr marL="171450" indent="-171450">
              <a:buFont typeface="Arial" pitchFamily="34" charset="0"/>
              <a:buChar char="•"/>
            </a:pPr>
            <a:r>
              <a:rPr lang="en-US" baseline="0" dirty="0"/>
              <a:t>You can have participants raise their hands, use buzzers, or assign an animal sound to each table i.e. barking like a dog in order to answer the question</a:t>
            </a:r>
          </a:p>
          <a:p>
            <a:pPr marL="628650" lvl="1" indent="-171450">
              <a:buFont typeface="Arial" pitchFamily="34" charset="0"/>
              <a:buChar char="•"/>
            </a:pPr>
            <a:r>
              <a:rPr lang="en-US" baseline="0" dirty="0"/>
              <a:t>If participants are going to raise their hands please let them know that they will need to wait until you have completely read the question before raising their hands.</a:t>
            </a:r>
          </a:p>
          <a:p>
            <a:pPr marL="628650" lvl="1" indent="-171450">
              <a:buFont typeface="Arial" pitchFamily="34" charset="0"/>
              <a:buChar char="•"/>
            </a:pPr>
            <a:r>
              <a:rPr lang="en-US" baseline="0" dirty="0"/>
              <a:t>Also if participants are going to raise their hands please assign someone to watch who hands goes up first this should be their only job</a:t>
            </a:r>
            <a:endParaRPr lang="en-US" dirty="0"/>
          </a:p>
        </p:txBody>
      </p:sp>
      <p:sp>
        <p:nvSpPr>
          <p:cNvPr id="4" name="Slide Number Placeholder 3"/>
          <p:cNvSpPr>
            <a:spLocks noGrp="1"/>
          </p:cNvSpPr>
          <p:nvPr>
            <p:ph type="sldNum" sz="quarter" idx="10"/>
          </p:nvPr>
        </p:nvSpPr>
        <p:spPr/>
        <p:txBody>
          <a:bodyPr/>
          <a:lstStyle/>
          <a:p>
            <a:fld id="{5888CF8B-9325-4381-BBC0-E3CA2BCBDFFD}" type="slidenum">
              <a:rPr lang="en-US" smtClean="0"/>
              <a:t>2</a:t>
            </a:fld>
            <a:endParaRPr lang="en-US" dirty="0"/>
          </a:p>
        </p:txBody>
      </p:sp>
    </p:spTree>
    <p:extLst>
      <p:ext uri="{BB962C8B-B14F-4D97-AF65-F5344CB8AC3E}">
        <p14:creationId xmlns:p14="http://schemas.microsoft.com/office/powerpoint/2010/main" val="4004762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What is age 50?</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effectLst/>
              </a:rPr>
              <a:t>Younger adults can develop colorectal cancer, but the chances increase markedly after age 50: About 9 out of 10 people diagnosed with colorectal cancer are at least 50 years old. This is why routine screening for colorectal cancer should start at age 50.</a:t>
            </a:r>
          </a:p>
          <a:p>
            <a:endParaRPr lang="en-US" dirty="0"/>
          </a:p>
        </p:txBody>
      </p:sp>
      <p:sp>
        <p:nvSpPr>
          <p:cNvPr id="4" name="Slide Number Placeholder 3"/>
          <p:cNvSpPr>
            <a:spLocks noGrp="1"/>
          </p:cNvSpPr>
          <p:nvPr>
            <p:ph type="sldNum" sz="quarter" idx="10"/>
          </p:nvPr>
        </p:nvSpPr>
        <p:spPr/>
        <p:txBody>
          <a:bodyPr/>
          <a:lstStyle/>
          <a:p>
            <a:fld id="{5888CF8B-9325-4381-BBC0-E3CA2BCBDFFD}" type="slidenum">
              <a:rPr lang="en-US" smtClean="0"/>
              <a:t>12</a:t>
            </a:fld>
            <a:endParaRPr lang="en-US" dirty="0"/>
          </a:p>
        </p:txBody>
      </p:sp>
    </p:spTree>
    <p:extLst>
      <p:ext uri="{BB962C8B-B14F-4D97-AF65-F5344CB8AC3E}">
        <p14:creationId xmlns:p14="http://schemas.microsoft.com/office/powerpoint/2010/main" val="1120246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What is colonoscopy?</a:t>
            </a:r>
          </a:p>
          <a:p>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Some types of screening tests can find polyps before they become cancer, while others mainly find cancers.  In this way, certain early detection tests can prevent colorectal cancer  (colonoscopy, virtual colonoscopy, barium enema, and flexible </a:t>
            </a:r>
            <a:r>
              <a:rPr lang="en-US" dirty="0" err="1"/>
              <a:t>sigmoidoscopy</a:t>
            </a:r>
            <a:r>
              <a:rPr lang="en-US"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In a colonoscopy</a:t>
            </a:r>
            <a:r>
              <a:rPr lang="en-US" baseline="0" dirty="0">
                <a:effectLst/>
              </a:rPr>
              <a:t> </a:t>
            </a:r>
            <a:r>
              <a:rPr lang="en-US" dirty="0">
                <a:effectLst/>
              </a:rPr>
              <a:t>the doctor looks at the entire length of the colon and rectum with a </a:t>
            </a:r>
            <a:r>
              <a:rPr lang="en-US" dirty="0" err="1">
                <a:effectLst/>
              </a:rPr>
              <a:t>colonoscope</a:t>
            </a:r>
            <a:r>
              <a:rPr lang="en-US" dirty="0">
                <a:effectLst/>
              </a:rPr>
              <a:t>, which is basically a longer version of a </a:t>
            </a:r>
            <a:r>
              <a:rPr lang="en-US" dirty="0" err="1">
                <a:effectLst/>
              </a:rPr>
              <a:t>sigmoidoscope</a:t>
            </a:r>
            <a:r>
              <a:rPr lang="en-US" dirty="0">
                <a:effectLst/>
              </a:rPr>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 It is inserted through the rectum into the colon.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 The </a:t>
            </a:r>
            <a:r>
              <a:rPr lang="en-US" dirty="0" err="1">
                <a:effectLst/>
              </a:rPr>
              <a:t>colonoscope</a:t>
            </a:r>
            <a:r>
              <a:rPr lang="en-US" dirty="0">
                <a:effectLst/>
              </a:rPr>
              <a:t> has a video camera on the end that is connected to a display monitor so the doctor can see and closely examine the inside of the colon. Special instruments can be passed through the </a:t>
            </a:r>
            <a:r>
              <a:rPr lang="en-US" dirty="0" err="1">
                <a:effectLst/>
              </a:rPr>
              <a:t>colonoscope</a:t>
            </a:r>
            <a:r>
              <a:rPr lang="en-US" dirty="0">
                <a:effectLst/>
              </a:rPr>
              <a:t> to biopsy or remove any suspicious-looking areas such as polyps, if needed.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888CF8B-9325-4381-BBC0-E3CA2BCBDFFD}" type="slidenum">
              <a:rPr lang="en-US" smtClean="0"/>
              <a:t>13</a:t>
            </a:fld>
            <a:endParaRPr lang="en-US" dirty="0"/>
          </a:p>
        </p:txBody>
      </p:sp>
    </p:spTree>
    <p:extLst>
      <p:ext uri="{BB962C8B-B14F-4D97-AF65-F5344CB8AC3E}">
        <p14:creationId xmlns:p14="http://schemas.microsoft.com/office/powerpoint/2010/main" val="2279752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What is FOBT or FIT?</a:t>
            </a:r>
          </a:p>
          <a:p>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The fecal occult blood test (FOBT) is used to find occult blood (blood that can't be seen with the naked eye) in feces.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The idea behind this test is that blood vessels at the surface of larger colorectal polyps or cancers are often fragile and easily damaged by the passage of feces.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The damaged vessels usually release a small amount of blood into the feces, but only rarely is there enough bleeding for blood to be visible in the stool.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effectLs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The fecal immunochemical test (FIT), also called an </a:t>
            </a:r>
            <a:r>
              <a:rPr lang="en-US" i="1" dirty="0">
                <a:effectLst/>
              </a:rPr>
              <a:t>immunochemical fecal occult blood test</a:t>
            </a:r>
            <a:r>
              <a:rPr lang="en-US" dirty="0">
                <a:effectLst/>
              </a:rPr>
              <a:t> (</a:t>
            </a:r>
            <a:r>
              <a:rPr lang="en-US" dirty="0" err="1">
                <a:effectLst/>
              </a:rPr>
              <a:t>iFOBT</a:t>
            </a:r>
            <a:r>
              <a:rPr lang="en-US" dirty="0">
                <a:effectLst/>
              </a:rPr>
              <a:t>), is a newer kind of test that also detects occult (hidden) blood in the stool.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This test reacts to part of the human hemoglobin protein, which is found in red blood cells.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The FIT is done essentially the same way as the FOBT, but some people may find it easier to use because there are no drug or dietary restrictions (vitamins or foods do not affect the FIT) and sample collection may take less effort.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This test is also less likely to react to bleeding from parts of the upper digestive tract, such as the stomach.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5888CF8B-9325-4381-BBC0-E3CA2BCBDFFD}" type="slidenum">
              <a:rPr lang="en-US" smtClean="0"/>
              <a:t>14</a:t>
            </a:fld>
            <a:endParaRPr lang="en-US" dirty="0"/>
          </a:p>
        </p:txBody>
      </p:sp>
    </p:spTree>
    <p:extLst>
      <p:ext uri="{BB962C8B-B14F-4D97-AF65-F5344CB8AC3E}">
        <p14:creationId xmlns:p14="http://schemas.microsoft.com/office/powerpoint/2010/main" val="2009927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a:t>
            </a:r>
            <a:r>
              <a:rPr lang="en-US" baseline="0" dirty="0"/>
              <a:t> Answer: What is second-hand smoke?</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Second-hand smoke – breathing the smoke from other people’s tobacco – leads to higher risk for lung cancer.</a:t>
            </a:r>
          </a:p>
          <a:p>
            <a:endParaRPr lang="en-US" dirty="0"/>
          </a:p>
        </p:txBody>
      </p:sp>
      <p:sp>
        <p:nvSpPr>
          <p:cNvPr id="4" name="Slide Number Placeholder 3"/>
          <p:cNvSpPr>
            <a:spLocks noGrp="1"/>
          </p:cNvSpPr>
          <p:nvPr>
            <p:ph type="sldNum" sz="quarter" idx="10"/>
          </p:nvPr>
        </p:nvSpPr>
        <p:spPr/>
        <p:txBody>
          <a:bodyPr/>
          <a:lstStyle/>
          <a:p>
            <a:fld id="{5888CF8B-9325-4381-BBC0-E3CA2BCBDFFD}" type="slidenum">
              <a:rPr lang="en-US" smtClean="0"/>
              <a:t>15</a:t>
            </a:fld>
            <a:endParaRPr lang="en-US" dirty="0"/>
          </a:p>
        </p:txBody>
      </p:sp>
    </p:spTree>
    <p:extLst>
      <p:ext uri="{BB962C8B-B14F-4D97-AF65-F5344CB8AC3E}">
        <p14:creationId xmlns:p14="http://schemas.microsoft.com/office/powerpoint/2010/main" val="4088038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What is cigarette smoking?</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rPr>
              <a:t>About 8 out of 10 lung cancer deaths in women and 9 out of 10 lung cancer deaths in men are caused by smoking.</a:t>
            </a:r>
          </a:p>
          <a:p>
            <a:endParaRPr lang="en-US" dirty="0"/>
          </a:p>
        </p:txBody>
      </p:sp>
      <p:sp>
        <p:nvSpPr>
          <p:cNvPr id="4" name="Slide Number Placeholder 3"/>
          <p:cNvSpPr>
            <a:spLocks noGrp="1"/>
          </p:cNvSpPr>
          <p:nvPr>
            <p:ph type="sldNum" sz="quarter" idx="10"/>
          </p:nvPr>
        </p:nvSpPr>
        <p:spPr/>
        <p:txBody>
          <a:bodyPr/>
          <a:lstStyle/>
          <a:p>
            <a:fld id="{5888CF8B-9325-4381-BBC0-E3CA2BCBDFFD}" type="slidenum">
              <a:rPr lang="en-US" smtClean="0"/>
              <a:t>16</a:t>
            </a:fld>
            <a:endParaRPr lang="en-US" dirty="0"/>
          </a:p>
        </p:txBody>
      </p:sp>
    </p:spTree>
    <p:extLst>
      <p:ext uri="{BB962C8B-B14F-4D97-AF65-F5344CB8AC3E}">
        <p14:creationId xmlns:p14="http://schemas.microsoft.com/office/powerpoint/2010/main" val="41769648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What is lung cancer?</a:t>
            </a:r>
          </a:p>
          <a:p>
            <a:endParaRPr lang="en-US" dirty="0"/>
          </a:p>
          <a:p>
            <a:pPr marL="196979" indent="-196979" eaLnBrk="1" fontAlgn="auto" hangingPunct="1">
              <a:spcBef>
                <a:spcPts val="0"/>
              </a:spcBef>
              <a:spcAft>
                <a:spcPts val="0"/>
              </a:spcAft>
              <a:buFont typeface="Arial" pitchFamily="34" charset="0"/>
              <a:buChar char="•"/>
              <a:defRPr/>
            </a:pPr>
            <a:r>
              <a:rPr lang="en-US" dirty="0">
                <a:solidFill>
                  <a:srgbClr val="000000"/>
                </a:solidFill>
              </a:rPr>
              <a:t>Lung cancer is cancer that forms in the tissue of the lungs.</a:t>
            </a:r>
          </a:p>
          <a:p>
            <a:pPr marL="196979" marR="0" indent="-196979"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effectLst/>
              </a:rPr>
              <a:t>Lung cancer is the leading cause of cancer death in the United States.</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After dramatically improving AI/AN mortality for much of the 20th century, the situation changed in the 1980s, and death rates have either</a:t>
            </a:r>
          </a:p>
          <a:p>
            <a:r>
              <a:rPr lang="en-US" sz="1200" b="0" i="0" u="none" strike="noStrike" kern="1200" baseline="0" dirty="0">
                <a:solidFill>
                  <a:schemeClr val="tx1"/>
                </a:solidFill>
                <a:latin typeface="+mn-lt"/>
                <a:ea typeface="+mn-ea"/>
                <a:cs typeface="+mn-cs"/>
              </a:rPr>
              <a:t>stagnated or worsened since 1990. </a:t>
            </a:r>
            <a:r>
              <a:rPr lang="en-US" sz="1200" b="0" i="0" u="none" strike="noStrike" kern="1200" baseline="0" dirty="0" err="1">
                <a:solidFill>
                  <a:schemeClr val="tx1"/>
                </a:solidFill>
                <a:latin typeface="+mn-lt"/>
                <a:ea typeface="+mn-ea"/>
                <a:cs typeface="+mn-cs"/>
              </a:rPr>
              <a:t>Kunitz</a:t>
            </a:r>
            <a:r>
              <a:rPr lang="en-US" sz="1200" b="0" i="0" u="none" strike="noStrike" kern="1200" baseline="0" dirty="0">
                <a:solidFill>
                  <a:schemeClr val="tx1"/>
                </a:solidFill>
                <a:latin typeface="+mn-lt"/>
                <a:ea typeface="+mn-ea"/>
                <a:cs typeface="+mn-cs"/>
              </a:rPr>
              <a:t> suggested that this reversal of trend is a result of the increasing burden of diabetes and lung cancer as well as inadequate funding for IHS and tribal health programs.</a:t>
            </a:r>
            <a:endParaRPr lang="en-US" dirty="0">
              <a:effectLst/>
            </a:endParaRPr>
          </a:p>
          <a:p>
            <a:pPr marL="196979" marR="0" indent="-196979" algn="l" defTabSz="914400" rtl="0" eaLnBrk="1" fontAlgn="auto" latinLnBrk="0" hangingPunct="1">
              <a:lnSpc>
                <a:spcPct val="100000"/>
              </a:lnSpc>
              <a:spcBef>
                <a:spcPts val="0"/>
              </a:spcBef>
              <a:spcAft>
                <a:spcPts val="0"/>
              </a:spcAft>
              <a:buClrTx/>
              <a:buSzTx/>
              <a:buFont typeface="Arial" pitchFamily="34" charset="0"/>
              <a:buChar char="•"/>
              <a:tabLst/>
              <a:defRPr/>
            </a:pPr>
            <a:r>
              <a:rPr lang="en-US">
                <a:effectLst/>
              </a:rPr>
              <a:t>Lung </a:t>
            </a:r>
            <a:r>
              <a:rPr lang="en-US" dirty="0">
                <a:effectLst/>
              </a:rPr>
              <a:t>cancer is a particularly important public health issue among American Indians/Alaska Natives (AI/ANs) because the higher prevalence of daily cigarette use and declines in tobacco use have lagged behind those of other racial/ethnic groups.</a:t>
            </a:r>
          </a:p>
          <a:p>
            <a:pPr marL="196979" marR="0" indent="-196979"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effectLst/>
              </a:rPr>
              <a:t>Overall, AI/AN persons had slightly lower rates of death from lung cancer (49.7) than White persons (55.3). When restricted to populations living in CHSDA counties, the lung cancer death rate for AI/AN persons (55.2) was higher than the rate for AI/AN persons in all counties (49.7) and the rate for White persons in CHSDA counties (53.5). </a:t>
            </a:r>
          </a:p>
          <a:p>
            <a:pPr marL="196979" marR="0" indent="-196979"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effectLst/>
              </a:rPr>
              <a:t>AI/AN persons had significantly higher death rates from lung cancer than did White persons (Table 1) in the Northern Plains (RR = 1.86; 95% CI = 1.76, 1.97), Alaska (RR = 1.41; 95% CI = 1.26, 1.56), Southern Plains (RR = 1.26; 95% CI = 1.20, 1.33), and the Pacific Coast (RR = 1.07; 95% CI = 1.00, 1.14). In contrast, lung cancer death rates for AI/AN persons were significantly lower than those for White persons in the East (RR = 0.82; 95% CI = 0.73, 0.92) and Southwest (RR = 0.31; 95% CI = 0.28, 0.34).</a:t>
            </a:r>
          </a:p>
          <a:p>
            <a:pPr marL="196979" marR="0" indent="-196979"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a:effectLst/>
              </a:rPr>
              <a:t>By sex, rates of lung cancer death in CHSDA counties were similar between AI/AN and White males, but rates of lung cancer death were slightly higher among AI/AN females (46.2) compared with White females (43.4). </a:t>
            </a:r>
          </a:p>
          <a:p>
            <a:br>
              <a:rPr lang="en-US" dirty="0">
                <a:effectLst/>
              </a:rPr>
            </a:br>
            <a:r>
              <a:rPr lang="en-US" dirty="0">
                <a:effectLst/>
              </a:rPr>
              <a:t>Read More: </a:t>
            </a:r>
            <a:r>
              <a:rPr lang="en-US" dirty="0">
                <a:effectLst/>
                <a:hlinkClick r:id="rId3"/>
              </a:rPr>
              <a:t>http://ajph.aphapublications.org/doi/full/10.2105/AJPH.2013.301609</a:t>
            </a:r>
            <a:endParaRPr lang="en-US" dirty="0">
              <a:effectLst/>
            </a:endParaRPr>
          </a:p>
          <a:p>
            <a:pPr marL="196979" indent="-196979" eaLnBrk="1" fontAlgn="auto" hangingPunct="1">
              <a:spcBef>
                <a:spcPts val="0"/>
              </a:spcBef>
              <a:spcAft>
                <a:spcPts val="0"/>
              </a:spcAft>
              <a:buFont typeface="Arial" pitchFamily="34" charset="0"/>
              <a:buChar char="•"/>
              <a:defRPr/>
            </a:pPr>
            <a:endParaRPr lang="en-US"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fld id="{5888CF8B-9325-4381-BBC0-E3CA2BCBDFFD}" type="slidenum">
              <a:rPr lang="en-US" smtClean="0"/>
              <a:t>17</a:t>
            </a:fld>
            <a:endParaRPr lang="en-US" dirty="0"/>
          </a:p>
        </p:txBody>
      </p:sp>
    </p:spTree>
    <p:extLst>
      <p:ext uri="{BB962C8B-B14F-4D97-AF65-F5344CB8AC3E}">
        <p14:creationId xmlns:p14="http://schemas.microsoft.com/office/powerpoint/2010/main" val="1236744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Correct Answer: What is </a:t>
            </a:r>
            <a:r>
              <a:rPr lang="en-US" dirty="0">
                <a:solidFill>
                  <a:schemeClr val="bg1"/>
                </a:solidFill>
              </a:rPr>
              <a:t>Low Dose Computed Tomography</a:t>
            </a:r>
            <a:r>
              <a:rPr lang="en-US"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189701" indent="-189701">
              <a:defRPr/>
            </a:pPr>
            <a:r>
              <a:rPr lang="en-US" dirty="0">
                <a:latin typeface="Arial" charset="0"/>
              </a:rPr>
              <a:t>Adults between the ages of 55-74 who meet the eligibility criteria of the National Lung Screening Trial (NLST) and are concerned about their risk of lung cancer may consider screening for early lung cancer detection (see Table 1). </a:t>
            </a:r>
          </a:p>
          <a:p>
            <a:pPr marL="189701" indent="-189701">
              <a:buFont typeface="Arial" pitchFamily="34" charset="0"/>
              <a:buChar char="•"/>
              <a:defRPr/>
            </a:pPr>
            <a:r>
              <a:rPr lang="en-US" dirty="0">
                <a:latin typeface="Arial" charset="0"/>
              </a:rPr>
              <a:t>With their physician or other primary provider, individuals interested in screening should weigh the currently known benefits of LDCT  (low dose computed tomography) screening with the currently known limitations and risks and make a shared decision as to whether they should be screened for lung cancer. </a:t>
            </a:r>
          </a:p>
          <a:p>
            <a:pPr marL="189701" indent="-189701">
              <a:buFont typeface="Arial" pitchFamily="34" charset="0"/>
              <a:buChar char="•"/>
              <a:defRPr/>
            </a:pPr>
            <a:r>
              <a:rPr lang="en-US" dirty="0">
                <a:latin typeface="Arial" charset="0"/>
              </a:rPr>
              <a:t>Physicians who are concerned about the risk of lung cancer in their patients who meet NLST entry criteria may choose to initiate a discussion about lung cancer screening. </a:t>
            </a:r>
          </a:p>
          <a:p>
            <a:pPr marL="189701" indent="-189701">
              <a:buFont typeface="Arial" pitchFamily="34" charset="0"/>
              <a:buChar char="•"/>
              <a:defRPr/>
            </a:pPr>
            <a:r>
              <a:rPr lang="en-US" dirty="0">
                <a:latin typeface="Arial" charset="0"/>
              </a:rPr>
              <a:t>At this time, adults who do not meet the NLST entry criteria should be informed that there is uncertainty regarding the balance of benefits and harms for individuals at younger ages and/or with less lifetime exposure to tobacco smoke and therefore screening is not recommended. This is especially the case among individuals with no smoking history. </a:t>
            </a:r>
          </a:p>
          <a:p>
            <a:pPr marL="189701" indent="-189701">
              <a:buFont typeface="Arial" pitchFamily="34" charset="0"/>
              <a:buChar char="•"/>
              <a:defRPr/>
            </a:pPr>
            <a:r>
              <a:rPr lang="en-US" dirty="0">
                <a:latin typeface="Arial" charset="0"/>
              </a:rPr>
              <a:t>Although some individuals diagnosed with lung cancer were never smokers, and there has been interest in offering non smokers an early detection option, at this time the net balance of potential harms to benefits from screening in this group is estimated to be extremely unfavorable. The issue of broadening appropriateness criteria will be addressed during the guidelines process as more data become available. </a:t>
            </a:r>
          </a:p>
          <a:p>
            <a:pPr marL="189701" indent="-189701">
              <a:buFont typeface="Arial" pitchFamily="34" charset="0"/>
              <a:buChar char="•"/>
              <a:defRPr/>
            </a:pPr>
            <a:r>
              <a:rPr lang="en-US" dirty="0">
                <a:latin typeface="Arial" charset="0"/>
              </a:rPr>
              <a:t>Adults who choose to be screened should follow the NLST protocol of annual screening. </a:t>
            </a:r>
          </a:p>
          <a:p>
            <a:pPr marL="189701" indent="-189701">
              <a:buFont typeface="Arial" pitchFamily="34" charset="0"/>
              <a:buChar char="•"/>
              <a:defRPr/>
            </a:pPr>
            <a:r>
              <a:rPr lang="en-US" dirty="0">
                <a:latin typeface="Arial" charset="0"/>
              </a:rPr>
              <a:t>Adults who choose to undergo lung screening should enter an organized screening program at an institution with expertise in LDCT screening, with access to a multidisciplinary team skilled in the evaluation, diagnosis, and treatment of abnormal lung lesions. Referring physicians should help their patients identify settings with this expertise. </a:t>
            </a:r>
          </a:p>
          <a:p>
            <a:pPr marL="189701" indent="-189701">
              <a:buFont typeface="Arial" pitchFamily="34" charset="0"/>
              <a:buChar char="•"/>
              <a:defRPr/>
            </a:pPr>
            <a:r>
              <a:rPr lang="en-US" dirty="0">
                <a:latin typeface="Arial" charset="0"/>
              </a:rPr>
              <a:t>There is always benefit to smoking cessation. Active smokers entering a screening program should be vigorously urged to enter a smoking cessation program. Screening should not be viewed as an alternative to smoking cessation. </a:t>
            </a:r>
          </a:p>
          <a:p>
            <a:pPr>
              <a:defRPr/>
            </a:pPr>
            <a:endParaRPr lang="en-US" dirty="0">
              <a:latin typeface="Arial" charset="0"/>
            </a:endParaRPr>
          </a:p>
          <a:p>
            <a:pPr>
              <a:defRPr/>
            </a:pPr>
            <a:r>
              <a:rPr lang="en-US" u="sng" dirty="0">
                <a:latin typeface="Arial" charset="0"/>
              </a:rPr>
              <a:t>Table 1: Eligibility Criteria for the National Lung Screening Trial</a:t>
            </a:r>
            <a:r>
              <a:rPr lang="en-US" dirty="0">
                <a:latin typeface="Arial" charset="0"/>
              </a:rPr>
              <a:t>	</a:t>
            </a:r>
          </a:p>
          <a:p>
            <a:pPr marL="189701" indent="-189701">
              <a:buFont typeface="Arial" pitchFamily="34" charset="0"/>
              <a:buChar char="•"/>
              <a:defRPr/>
            </a:pPr>
            <a:r>
              <a:rPr lang="en-US" dirty="0">
                <a:latin typeface="Arial" charset="0"/>
              </a:rPr>
              <a:t>Age: 55-74, with no signs of symptoms of lung cancer</a:t>
            </a:r>
          </a:p>
          <a:p>
            <a:pPr marL="189701" indent="-189701">
              <a:buFont typeface="Arial" pitchFamily="34" charset="0"/>
              <a:buChar char="•"/>
              <a:defRPr/>
            </a:pPr>
            <a:r>
              <a:rPr lang="en-US" dirty="0">
                <a:latin typeface="Arial" charset="0"/>
              </a:rPr>
              <a:t>Smoking history: Active or former smoker with a 30 pack year history. (A pack year is the equivalent of 1 pack of cigarettes per day per year. 1 pack per day for 30 years or 2 packs per day for 15years would both be 30 pack-years). 	</a:t>
            </a:r>
          </a:p>
          <a:p>
            <a:pPr marL="189701" indent="-189701">
              <a:buFont typeface="Arial" pitchFamily="34" charset="0"/>
              <a:buChar char="•"/>
              <a:defRPr/>
            </a:pPr>
            <a:r>
              <a:rPr lang="en-US" dirty="0">
                <a:latin typeface="Arial" charset="0"/>
              </a:rPr>
              <a:t>Active smoker: If active smoker, should also be vigorously urged to enter a smoking cessation program 	</a:t>
            </a:r>
          </a:p>
          <a:p>
            <a:pPr marL="189701" indent="-189701">
              <a:buFont typeface="Arial" pitchFamily="34" charset="0"/>
              <a:buChar char="•"/>
              <a:defRPr/>
            </a:pPr>
            <a:r>
              <a:rPr lang="en-US" dirty="0">
                <a:latin typeface="Arial" charset="0"/>
              </a:rPr>
              <a:t>Former smoker: If former smoker, must have quit within 15 years </a:t>
            </a:r>
          </a:p>
          <a:p>
            <a:pPr marL="189701" indent="-189701">
              <a:buFont typeface="Arial" pitchFamily="34" charset="0"/>
              <a:buChar char="•"/>
              <a:defRPr/>
            </a:pPr>
            <a:r>
              <a:rPr lang="en-US" dirty="0">
                <a:latin typeface="Arial" charset="0"/>
              </a:rPr>
              <a:t>General health exclusions: </a:t>
            </a:r>
          </a:p>
          <a:p>
            <a:pPr marL="189701" indent="-189701">
              <a:defRPr/>
            </a:pPr>
            <a:r>
              <a:rPr lang="en-US" dirty="0">
                <a:latin typeface="Arial" charset="0"/>
              </a:rPr>
              <a:t>	Metallic implants or devices in the chest or back </a:t>
            </a:r>
          </a:p>
          <a:p>
            <a:pPr marL="189701" indent="-189701">
              <a:defRPr/>
            </a:pPr>
            <a:r>
              <a:rPr lang="en-US" dirty="0">
                <a:latin typeface="Arial" charset="0"/>
              </a:rPr>
              <a:t>	Requirement for home oxygen supplementation </a:t>
            </a:r>
          </a:p>
          <a:p>
            <a:pPr marL="189701" indent="-189701">
              <a:defRPr/>
            </a:pPr>
            <a:r>
              <a:rPr lang="en-US" dirty="0">
                <a:latin typeface="Arial" charset="0"/>
              </a:rPr>
              <a:t>	Prior history of lung cancer or other lung cancer symptoms 	</a:t>
            </a:r>
          </a:p>
          <a:p>
            <a:pPr marL="196979" indent="-196979"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888CF8B-9325-4381-BBC0-E3CA2BCBDFFD}" type="slidenum">
              <a:rPr lang="en-US" smtClean="0"/>
              <a:t>18</a:t>
            </a:fld>
            <a:endParaRPr lang="en-US" dirty="0"/>
          </a:p>
        </p:txBody>
      </p:sp>
    </p:spTree>
    <p:extLst>
      <p:ext uri="{BB962C8B-B14F-4D97-AF65-F5344CB8AC3E}">
        <p14:creationId xmlns:p14="http://schemas.microsoft.com/office/powerpoint/2010/main" val="1856519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What is bronchi?</a:t>
            </a:r>
          </a:p>
          <a:p>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Most lung cancers start in the large breathing tubes (bronchi), but they can also begin in other areas such as the windpipe (trachea), smaller breathing tubes (bronchioles), or air sacs (alveoli.)</a:t>
            </a:r>
          </a:p>
          <a:p>
            <a:endParaRPr lang="en-US" dirty="0"/>
          </a:p>
        </p:txBody>
      </p:sp>
      <p:sp>
        <p:nvSpPr>
          <p:cNvPr id="4" name="Slide Number Placeholder 3"/>
          <p:cNvSpPr>
            <a:spLocks noGrp="1"/>
          </p:cNvSpPr>
          <p:nvPr>
            <p:ph type="sldNum" sz="quarter" idx="10"/>
          </p:nvPr>
        </p:nvSpPr>
        <p:spPr/>
        <p:txBody>
          <a:bodyPr/>
          <a:lstStyle/>
          <a:p>
            <a:fld id="{5888CF8B-9325-4381-BBC0-E3CA2BCBDFFD}" type="slidenum">
              <a:rPr lang="en-US" smtClean="0"/>
              <a:t>20</a:t>
            </a:fld>
            <a:endParaRPr lang="en-US" dirty="0"/>
          </a:p>
        </p:txBody>
      </p:sp>
    </p:spTree>
    <p:extLst>
      <p:ext uri="{BB962C8B-B14F-4D97-AF65-F5344CB8AC3E}">
        <p14:creationId xmlns:p14="http://schemas.microsoft.com/office/powerpoint/2010/main" val="278353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What is www.cancer.org/circleoflife</a:t>
            </a:r>
          </a:p>
          <a:p>
            <a:endParaRPr lang="en-US" dirty="0"/>
          </a:p>
          <a:p>
            <a:pPr marL="182880" indent="-182880">
              <a:spcBef>
                <a:spcPts val="0"/>
              </a:spcBef>
              <a:buFont typeface="Arial" pitchFamily="34" charset="0"/>
              <a:buChar char="•"/>
              <a:defRPr/>
            </a:pPr>
            <a:r>
              <a:rPr lang="en-US" dirty="0">
                <a:latin typeface="+mn-lt"/>
              </a:rPr>
              <a:t>The circle of life</a:t>
            </a:r>
            <a:r>
              <a:rPr lang="en-US" baseline="0" dirty="0">
                <a:latin typeface="+mn-lt"/>
              </a:rPr>
              <a:t> website has information about cancer types that are more common in American Indian and Alaska Native communities</a:t>
            </a:r>
            <a:r>
              <a:rPr lang="en-US" dirty="0">
                <a:latin typeface="+mn-lt"/>
              </a:rPr>
              <a:t>. </a:t>
            </a:r>
          </a:p>
          <a:p>
            <a:pPr marL="182880" indent="-182880">
              <a:spcBef>
                <a:spcPts val="0"/>
              </a:spcBef>
              <a:buFont typeface="Arial" pitchFamily="34" charset="0"/>
              <a:buChar char="•"/>
              <a:defRPr/>
            </a:pPr>
            <a:r>
              <a:rPr lang="en-US" dirty="0">
                <a:latin typeface="+mn-lt"/>
              </a:rPr>
              <a:t>Other resources are available via the site including online training, digital</a:t>
            </a:r>
            <a:r>
              <a:rPr lang="en-US" baseline="0" dirty="0">
                <a:latin typeface="+mn-lt"/>
              </a:rPr>
              <a:t> storytelling and information about healthy habits, the cancer journey, caregiving and end of life</a:t>
            </a:r>
            <a:r>
              <a:rPr lang="en-US" dirty="0">
                <a:latin typeface="+mn-lt"/>
              </a:rPr>
              <a:t>. </a:t>
            </a:r>
          </a:p>
          <a:p>
            <a:endParaRPr lang="en-US" dirty="0"/>
          </a:p>
        </p:txBody>
      </p:sp>
      <p:sp>
        <p:nvSpPr>
          <p:cNvPr id="4" name="Slide Number Placeholder 3"/>
          <p:cNvSpPr>
            <a:spLocks noGrp="1"/>
          </p:cNvSpPr>
          <p:nvPr>
            <p:ph type="sldNum" sz="quarter" idx="10"/>
          </p:nvPr>
        </p:nvSpPr>
        <p:spPr/>
        <p:txBody>
          <a:bodyPr/>
          <a:lstStyle/>
          <a:p>
            <a:fld id="{5888CF8B-9325-4381-BBC0-E3CA2BCBDFFD}" type="slidenum">
              <a:rPr lang="en-US" smtClean="0"/>
              <a:t>21</a:t>
            </a:fld>
            <a:endParaRPr lang="en-US" dirty="0"/>
          </a:p>
        </p:txBody>
      </p:sp>
    </p:spTree>
    <p:extLst>
      <p:ext uri="{BB962C8B-B14F-4D97-AF65-F5344CB8AC3E}">
        <p14:creationId xmlns:p14="http://schemas.microsoft.com/office/powerpoint/2010/main" val="4169315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What is 1-800-237-2345 or 1-800-ACS-2345?</a:t>
            </a:r>
          </a:p>
        </p:txBody>
      </p:sp>
      <p:sp>
        <p:nvSpPr>
          <p:cNvPr id="4" name="Slide Number Placeholder 3"/>
          <p:cNvSpPr>
            <a:spLocks noGrp="1"/>
          </p:cNvSpPr>
          <p:nvPr>
            <p:ph type="sldNum" sz="quarter" idx="10"/>
          </p:nvPr>
        </p:nvSpPr>
        <p:spPr/>
        <p:txBody>
          <a:bodyPr/>
          <a:lstStyle/>
          <a:p>
            <a:fld id="{5888CF8B-9325-4381-BBC0-E3CA2BCBDFFD}" type="slidenum">
              <a:rPr lang="en-US" smtClean="0"/>
              <a:t>22</a:t>
            </a:fld>
            <a:endParaRPr lang="en-US" dirty="0"/>
          </a:p>
        </p:txBody>
      </p:sp>
    </p:spTree>
    <p:extLst>
      <p:ext uri="{BB962C8B-B14F-4D97-AF65-F5344CB8AC3E}">
        <p14:creationId xmlns:p14="http://schemas.microsoft.com/office/powerpoint/2010/main" val="987449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all participants that their answer must be in the form of a question. For</a:t>
            </a:r>
            <a:r>
              <a:rPr lang="en-US" baseline="0" dirty="0"/>
              <a:t> example: “What is cancer?”</a:t>
            </a:r>
            <a:endParaRPr lang="en-US" dirty="0"/>
          </a:p>
        </p:txBody>
      </p:sp>
      <p:sp>
        <p:nvSpPr>
          <p:cNvPr id="4" name="Slide Number Placeholder 3"/>
          <p:cNvSpPr>
            <a:spLocks noGrp="1"/>
          </p:cNvSpPr>
          <p:nvPr>
            <p:ph type="sldNum" sz="quarter" idx="10"/>
          </p:nvPr>
        </p:nvSpPr>
        <p:spPr/>
        <p:txBody>
          <a:bodyPr/>
          <a:lstStyle/>
          <a:p>
            <a:fld id="{5888CF8B-9325-4381-BBC0-E3CA2BCBDFFD}" type="slidenum">
              <a:rPr lang="en-US" smtClean="0"/>
              <a:t>3</a:t>
            </a:fld>
            <a:endParaRPr lang="en-US" dirty="0"/>
          </a:p>
        </p:txBody>
      </p:sp>
    </p:spTree>
    <p:extLst>
      <p:ext uri="{BB962C8B-B14F-4D97-AF65-F5344CB8AC3E}">
        <p14:creationId xmlns:p14="http://schemas.microsoft.com/office/powerpoint/2010/main" val="716694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What is www.cancer.org or the American Cancer Society?</a:t>
            </a:r>
          </a:p>
          <a:p>
            <a:endParaRPr lang="en-US" dirty="0"/>
          </a:p>
          <a:p>
            <a:r>
              <a:rPr lang="en-US" dirty="0"/>
              <a:t>People</a:t>
            </a:r>
            <a:r>
              <a:rPr lang="en-US" baseline="0" dirty="0"/>
              <a:t> may also answer NCI or other cancer web sites. </a:t>
            </a:r>
            <a:endParaRPr lang="en-US" dirty="0"/>
          </a:p>
        </p:txBody>
      </p:sp>
      <p:sp>
        <p:nvSpPr>
          <p:cNvPr id="4" name="Slide Number Placeholder 3"/>
          <p:cNvSpPr>
            <a:spLocks noGrp="1"/>
          </p:cNvSpPr>
          <p:nvPr>
            <p:ph type="sldNum" sz="quarter" idx="10"/>
          </p:nvPr>
        </p:nvSpPr>
        <p:spPr/>
        <p:txBody>
          <a:bodyPr/>
          <a:lstStyle/>
          <a:p>
            <a:fld id="{5888CF8B-9325-4381-BBC0-E3CA2BCBDFFD}" type="slidenum">
              <a:rPr lang="en-US" smtClean="0"/>
              <a:t>23</a:t>
            </a:fld>
            <a:endParaRPr lang="en-US" dirty="0"/>
          </a:p>
        </p:txBody>
      </p:sp>
    </p:spTree>
    <p:extLst>
      <p:ext uri="{BB962C8B-B14F-4D97-AF65-F5344CB8AC3E}">
        <p14:creationId xmlns:p14="http://schemas.microsoft.com/office/powerpoint/2010/main" val="3291310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What</a:t>
            </a:r>
            <a:r>
              <a:rPr lang="en-US" baseline="0" dirty="0"/>
              <a:t> is American Indian and Alaska Native</a:t>
            </a:r>
            <a:r>
              <a:rPr lang="en-US" dirty="0"/>
              <a:t>? (sources: Cancer F&amp;F page 40</a:t>
            </a:r>
            <a:r>
              <a:rPr lang="en-US" baseline="0" dirty="0"/>
              <a:t> and Kidney cancer detailed guide </a:t>
            </a:r>
            <a:r>
              <a:rPr lang="en-US" dirty="0">
                <a:solidFill>
                  <a:schemeClr val="bg1"/>
                </a:solidFill>
              </a:rPr>
              <a:t>http</a:t>
            </a:r>
            <a:r>
              <a:rPr lang="en-US">
                <a:solidFill>
                  <a:schemeClr val="bg1"/>
                </a:solidFill>
              </a:rPr>
              <a:t>://www.cancer.org/cancer/kidneycancer/detailedguide/kidney-cancer-adult-risk-factors )</a:t>
            </a:r>
            <a:endParaRPr lang="en-US" dirty="0"/>
          </a:p>
        </p:txBody>
      </p:sp>
      <p:sp>
        <p:nvSpPr>
          <p:cNvPr id="4" name="Slide Number Placeholder 3"/>
          <p:cNvSpPr>
            <a:spLocks noGrp="1"/>
          </p:cNvSpPr>
          <p:nvPr>
            <p:ph type="sldNum" sz="quarter" idx="10"/>
          </p:nvPr>
        </p:nvSpPr>
        <p:spPr/>
        <p:txBody>
          <a:bodyPr/>
          <a:lstStyle/>
          <a:p>
            <a:fld id="{5888CF8B-9325-4381-BBC0-E3CA2BCBDFFD}" type="slidenum">
              <a:rPr lang="en-US" smtClean="0"/>
              <a:t>24</a:t>
            </a:fld>
            <a:endParaRPr lang="en-US" dirty="0"/>
          </a:p>
        </p:txBody>
      </p:sp>
    </p:spTree>
    <p:extLst>
      <p:ext uri="{BB962C8B-B14F-4D97-AF65-F5344CB8AC3E}">
        <p14:creationId xmlns:p14="http://schemas.microsoft.com/office/powerpoint/2010/main" val="498452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What is Physical</a:t>
            </a:r>
            <a:r>
              <a:rPr lang="en-US" baseline="0" dirty="0"/>
              <a:t>?</a:t>
            </a:r>
          </a:p>
          <a:p>
            <a:pPr marL="196638" indent="-196638" eaLnBrk="1" fontAlgn="auto" hangingPunct="1">
              <a:spcBef>
                <a:spcPts val="0"/>
              </a:spcBef>
              <a:spcAft>
                <a:spcPts val="0"/>
              </a:spcAft>
              <a:buFontTx/>
              <a:buChar char="•"/>
              <a:defRPr/>
            </a:pPr>
            <a:r>
              <a:rPr lang="en-US" sz="1000" dirty="0"/>
              <a:t>Unfortunately, most of other</a:t>
            </a:r>
            <a:r>
              <a:rPr lang="en-US" sz="1000" baseline="0" dirty="0"/>
              <a:t> </a:t>
            </a:r>
            <a:r>
              <a:rPr lang="en-US" sz="1000" dirty="0"/>
              <a:t>types of cancers do not have early screening tests that everyone can use. (Mouth cancers and pre-cancers can sometimes be found when a dentist or doctor does a careful exam of the mouth.)</a:t>
            </a:r>
          </a:p>
          <a:p>
            <a:pPr marL="196638" indent="-196638" eaLnBrk="1" fontAlgn="auto" hangingPunct="1">
              <a:spcBef>
                <a:spcPts val="0"/>
              </a:spcBef>
              <a:spcAft>
                <a:spcPts val="0"/>
              </a:spcAft>
              <a:buFontTx/>
              <a:buChar char="•"/>
              <a:defRPr/>
            </a:pPr>
            <a:r>
              <a:rPr lang="en-US" sz="1000" dirty="0"/>
              <a:t>It is important</a:t>
            </a:r>
            <a:r>
              <a:rPr lang="en-US" sz="1000" baseline="0" dirty="0"/>
              <a:t> to see a healthcare provider annually to get </a:t>
            </a:r>
            <a:r>
              <a:rPr lang="en-US" sz="1000" baseline="0"/>
              <a:t>an exam.</a:t>
            </a:r>
            <a:endParaRPr lang="en-US" sz="1000" dirty="0"/>
          </a:p>
          <a:p>
            <a:pPr marL="196638" indent="-196638" eaLnBrk="1" fontAlgn="auto" hangingPunct="1">
              <a:spcBef>
                <a:spcPts val="0"/>
              </a:spcBef>
              <a:spcAft>
                <a:spcPts val="0"/>
              </a:spcAft>
              <a:buFontTx/>
              <a:buChar char="•"/>
              <a:defRPr/>
            </a:pPr>
            <a:r>
              <a:rPr lang="en-US" sz="1000" dirty="0"/>
              <a:t>From 1999 to 2004, new diagnoses for cancers of the gallbladder, liver, stomach, and kidney were higher in  some American Indian and Alaska Native groups  (Alaska, Northern and Southern Plains, and the Southwest) than in white populations.</a:t>
            </a:r>
          </a:p>
          <a:p>
            <a:pPr marL="196638" indent="-196638" eaLnBrk="1" fontAlgn="auto" hangingPunct="1">
              <a:spcBef>
                <a:spcPts val="0"/>
              </a:spcBef>
              <a:spcAft>
                <a:spcPts val="0"/>
              </a:spcAft>
              <a:buFontTx/>
              <a:buChar char="•"/>
              <a:defRPr/>
            </a:pPr>
            <a:r>
              <a:rPr lang="en-US" sz="1000" dirty="0"/>
              <a:t>The best way to reduce cancer risk is to maintain a healthy weight by eating a healthy foods (as noted earlier), by avoiding commercial tobacco products and second-hand cigarette smoke, and controlling alcohol intake. Remember you can prevent some cancers (cervical and colorectal) with certain types of screening tests. And, you can improve your chances of survival by getting screened for some types of cancer to find them early (such as breast, colorectal, and cervical cancer).</a:t>
            </a:r>
          </a:p>
          <a:p>
            <a:pPr marL="196638" indent="-196638" eaLnBrk="1" fontAlgn="auto" hangingPunct="1">
              <a:spcBef>
                <a:spcPts val="0"/>
              </a:spcBef>
              <a:spcAft>
                <a:spcPts val="0"/>
              </a:spcAft>
              <a:buFontTx/>
              <a:buChar char="•"/>
              <a:defRPr/>
            </a:pPr>
            <a:r>
              <a:rPr lang="en-US" sz="1000" dirty="0"/>
              <a:t>If someone has concerns or questions about these cancer types, additional information can be found on the American Cancer Society Web site (www.cancer.org) and through  the National Cancer Institute. </a:t>
            </a:r>
          </a:p>
          <a:p>
            <a:pPr marL="0" indent="0" eaLnBrk="1" fontAlgn="auto" hangingPunct="1">
              <a:spcBef>
                <a:spcPts val="0"/>
              </a:spcBef>
              <a:spcAft>
                <a:spcPts val="0"/>
              </a:spcAft>
              <a:buFontTx/>
              <a:buNone/>
              <a:defRPr/>
            </a:pPr>
            <a:endParaRPr lang="en-US" sz="1000" dirty="0"/>
          </a:p>
        </p:txBody>
      </p:sp>
      <p:sp>
        <p:nvSpPr>
          <p:cNvPr id="4" name="Slide Number Placeholder 3"/>
          <p:cNvSpPr>
            <a:spLocks noGrp="1"/>
          </p:cNvSpPr>
          <p:nvPr>
            <p:ph type="sldNum" sz="quarter" idx="10"/>
          </p:nvPr>
        </p:nvSpPr>
        <p:spPr/>
        <p:txBody>
          <a:bodyPr/>
          <a:lstStyle/>
          <a:p>
            <a:fld id="{5888CF8B-9325-4381-BBC0-E3CA2BCBDFFD}" type="slidenum">
              <a:rPr lang="en-US" smtClean="0"/>
              <a:t>25</a:t>
            </a:fld>
            <a:endParaRPr lang="en-US" dirty="0"/>
          </a:p>
        </p:txBody>
      </p:sp>
    </p:spTree>
    <p:extLst>
      <p:ext uri="{BB962C8B-B14F-4D97-AF65-F5344CB8AC3E}">
        <p14:creationId xmlns:p14="http://schemas.microsoft.com/office/powerpoint/2010/main" val="2095480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What is age 65?</a:t>
            </a:r>
          </a:p>
          <a:p>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dirty="0">
                <a:latin typeface="Calibri" pitchFamily="34" charset="0"/>
              </a:rPr>
              <a:t>Some prostate cancers can grow and spread quickly, but most of them grow slowly</a:t>
            </a:r>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Autopsy studies show, 70% to 90% of the men had cancer in their prostate by age 80, but in many cases neither they nor their health care providers even knew they had it.</a:t>
            </a:r>
          </a:p>
          <a:p>
            <a:endParaRPr lang="en-US" dirty="0"/>
          </a:p>
        </p:txBody>
      </p:sp>
      <p:sp>
        <p:nvSpPr>
          <p:cNvPr id="4" name="Slide Number Placeholder 3"/>
          <p:cNvSpPr>
            <a:spLocks noGrp="1"/>
          </p:cNvSpPr>
          <p:nvPr>
            <p:ph type="sldNum" sz="quarter" idx="10"/>
          </p:nvPr>
        </p:nvSpPr>
        <p:spPr/>
        <p:txBody>
          <a:bodyPr/>
          <a:lstStyle/>
          <a:p>
            <a:fld id="{5888CF8B-9325-4381-BBC0-E3CA2BCBDFFD}" type="slidenum">
              <a:rPr lang="en-US" smtClean="0"/>
              <a:t>26</a:t>
            </a:fld>
            <a:endParaRPr lang="en-US" dirty="0"/>
          </a:p>
        </p:txBody>
      </p:sp>
    </p:spTree>
    <p:extLst>
      <p:ext uri="{BB962C8B-B14F-4D97-AF65-F5344CB8AC3E}">
        <p14:creationId xmlns:p14="http://schemas.microsoft.com/office/powerpoint/2010/main" val="662076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What is Chronic</a:t>
            </a:r>
            <a:r>
              <a:rPr lang="en-US" baseline="0" dirty="0"/>
              <a:t> Disease</a:t>
            </a:r>
            <a:r>
              <a:rPr lang="en-US" dirty="0"/>
              <a:t>?</a:t>
            </a:r>
          </a:p>
          <a:p>
            <a:endParaRPr lang="en-US" dirty="0"/>
          </a:p>
          <a:p>
            <a:r>
              <a:rPr lang="en-US" b="1" dirty="0"/>
              <a:t>It is not possible to “catch” cancer, like you “catch” a cold, from someone who has it.</a:t>
            </a:r>
          </a:p>
          <a:p>
            <a:pPr eaLnBrk="1" fontAlgn="auto" hangingPunct="1">
              <a:spcBef>
                <a:spcPts val="0"/>
              </a:spcBef>
              <a:spcAft>
                <a:spcPts val="0"/>
              </a:spcAft>
              <a:defRPr/>
            </a:pPr>
            <a:r>
              <a:rPr lang="en-US" b="1" dirty="0"/>
              <a:t>Cancer can be a chronic disease. Cancer can often be cured, but many types that cannot be cured can be treated to prolong life.</a:t>
            </a:r>
          </a:p>
          <a:p>
            <a:pPr marL="196638" indent="-196638" eaLnBrk="1" fontAlgn="auto" hangingPunct="1">
              <a:spcBef>
                <a:spcPts val="0"/>
              </a:spcBef>
              <a:spcAft>
                <a:spcPts val="0"/>
              </a:spcAft>
              <a:buFontTx/>
              <a:buChar char="•"/>
              <a:defRPr/>
            </a:pPr>
            <a:endParaRPr lang="en-US" dirty="0"/>
          </a:p>
          <a:p>
            <a:pPr marL="196638" indent="-196638" eaLnBrk="1" fontAlgn="auto" hangingPunct="1">
              <a:spcBef>
                <a:spcPts val="0"/>
              </a:spcBef>
              <a:spcAft>
                <a:spcPts val="0"/>
              </a:spcAft>
              <a:buFontTx/>
              <a:buChar char="•"/>
              <a:defRPr/>
            </a:pPr>
            <a:r>
              <a:rPr lang="en-US" dirty="0"/>
              <a:t>All cancers caused by commercial (habitual ) smoking and heavy use of alcohol could be prevented completely. The best thing is to never use tobacco at all except in traditional ceremonial ways. </a:t>
            </a:r>
          </a:p>
          <a:p>
            <a:pPr marL="196638" indent="-196638" eaLnBrk="1" fontAlgn="auto" hangingPunct="1">
              <a:spcBef>
                <a:spcPts val="0"/>
              </a:spcBef>
              <a:spcAft>
                <a:spcPts val="0"/>
              </a:spcAft>
              <a:buFontTx/>
              <a:buChar char="•"/>
              <a:defRPr/>
            </a:pPr>
            <a:r>
              <a:rPr lang="en-US" dirty="0"/>
              <a:t>About 1/3 of cancer deaths each year are linked to poor nutrition, being overweight or obese, and lack of physical activity. Many of these could also be prevented. </a:t>
            </a:r>
          </a:p>
          <a:p>
            <a:pPr marL="196638" indent="-196638" eaLnBrk="1" fontAlgn="auto" hangingPunct="1">
              <a:spcBef>
                <a:spcPts val="0"/>
              </a:spcBef>
              <a:spcAft>
                <a:spcPts val="0"/>
              </a:spcAft>
              <a:buFontTx/>
              <a:buChar char="•"/>
              <a:defRPr/>
            </a:pPr>
            <a:r>
              <a:rPr lang="en-US" dirty="0"/>
              <a:t>The best advice is to choose foods and drinks in amounts that help you get to and stay at a healthy weight. Eat at least five servings of fresh fruits and vegetables each day. Choose whole grain pasta , cereal, and bread. Limit intake of refined starches, like pastries, donuts, sweetened cereals, and other high-sugar foods. </a:t>
            </a:r>
          </a:p>
          <a:p>
            <a:pPr marL="196638" indent="-196638" eaLnBrk="1" fontAlgn="auto" hangingPunct="1">
              <a:spcBef>
                <a:spcPts val="0"/>
              </a:spcBef>
              <a:spcAft>
                <a:spcPts val="0"/>
              </a:spcAft>
              <a:buFontTx/>
              <a:buChar char="•"/>
              <a:defRPr/>
            </a:pPr>
            <a:r>
              <a:rPr lang="en-US" dirty="0"/>
              <a:t>Limit intake of processed meats (such as bacon, hot dogs, and luncheon meats) and red meats. Choose fish, poultry, or beans instead of beef, pork, and lamb. Choose lean cuts of meat and eat smaller portions. Prepare meat by baking, broiling, or poaching rather than frying or charbroiling.</a:t>
            </a:r>
          </a:p>
          <a:p>
            <a:pPr marL="196638" indent="-196638" eaLnBrk="1" fontAlgn="auto" hangingPunct="1">
              <a:spcBef>
                <a:spcPts val="0"/>
              </a:spcBef>
              <a:spcAft>
                <a:spcPts val="0"/>
              </a:spcAft>
              <a:buFontTx/>
              <a:buChar char="•"/>
              <a:defRPr/>
            </a:pPr>
            <a:r>
              <a:rPr lang="en-US" dirty="0"/>
              <a:t>If you drink alcohol, limit intake to 2 drinks per day or less for men, and 1 drink per day or less for women. (A drink is defined as 12 ounces of beer, 5 ounces of wine, or 1.5 ounces of 80-proof distilled spirits.)</a:t>
            </a:r>
          </a:p>
          <a:p>
            <a:pPr marL="196638" indent="-196638" eaLnBrk="1" fontAlgn="auto" hangingPunct="1">
              <a:spcBef>
                <a:spcPts val="0"/>
              </a:spcBef>
              <a:spcAft>
                <a:spcPts val="0"/>
              </a:spcAft>
              <a:buFontTx/>
              <a:buChar char="•"/>
              <a:defRPr/>
            </a:pPr>
            <a:endParaRPr lang="en-US" dirty="0"/>
          </a:p>
          <a:p>
            <a:pPr marL="196638" indent="-196638" eaLnBrk="1" fontAlgn="auto" hangingPunct="1">
              <a:spcBef>
                <a:spcPts val="0"/>
              </a:spcBef>
              <a:spcAft>
                <a:spcPts val="0"/>
              </a:spcAft>
              <a:defRPr/>
            </a:pPr>
            <a:endParaRPr lang="en-US" dirty="0"/>
          </a:p>
          <a:p>
            <a:pPr marL="196638" indent="-196638" eaLnBrk="1" fontAlgn="auto" hangingPunct="1">
              <a:spcBef>
                <a:spcPts val="0"/>
              </a:spcBef>
              <a:spcAft>
                <a:spcPts val="0"/>
              </a:spcAft>
              <a:defRPr/>
            </a:pPr>
            <a:r>
              <a:rPr lang="en-US" dirty="0"/>
              <a:t>If a question comes up about environmental cancer:</a:t>
            </a:r>
          </a:p>
          <a:p>
            <a:pPr marL="196638" indent="-196638" eaLnBrk="1" fontAlgn="auto" hangingPunct="1">
              <a:spcBef>
                <a:spcPts val="0"/>
              </a:spcBef>
              <a:spcAft>
                <a:spcPts val="0"/>
              </a:spcAft>
              <a:buFontTx/>
              <a:buChar char="•"/>
              <a:defRPr/>
            </a:pPr>
            <a:r>
              <a:rPr lang="en-US" dirty="0"/>
              <a:t>Certain environmental factors may cause cancer, such as excessive exposure to sunlight, radioactivity, and other exposures at home, at work, or outdoors</a:t>
            </a:r>
          </a:p>
          <a:p>
            <a:pPr marL="196638" indent="-196638" eaLnBrk="1" fontAlgn="auto" hangingPunct="1">
              <a:spcBef>
                <a:spcPts val="0"/>
              </a:spcBef>
              <a:spcAft>
                <a:spcPts val="0"/>
              </a:spcAft>
              <a:buFontTx/>
              <a:buChar char="•"/>
              <a:defRPr/>
            </a:pPr>
            <a:r>
              <a:rPr lang="en-US" dirty="0"/>
              <a:t>For information about these exposures you can visit </a:t>
            </a:r>
            <a:r>
              <a:rPr lang="en-US" dirty="0">
                <a:hlinkClick r:id="rId3"/>
              </a:rPr>
              <a:t>www.cancer.org</a:t>
            </a:r>
            <a:r>
              <a:rPr lang="en-US" dirty="0"/>
              <a:t>  (choose Stay Healthy, then Other Ways to Protect Yourself. You can read about cancer-causing agents, which are called </a:t>
            </a:r>
            <a:r>
              <a:rPr lang="en-US" i="1" dirty="0"/>
              <a:t>carcinogens.</a:t>
            </a:r>
            <a:r>
              <a:rPr lang="en-US" dirty="0"/>
              <a:t>)</a:t>
            </a:r>
          </a:p>
          <a:p>
            <a:pPr eaLnBrk="1" fontAlgn="auto" hangingPunct="1">
              <a:spcBef>
                <a:spcPts val="0"/>
              </a:spcBef>
              <a:spcAft>
                <a:spcPts val="0"/>
              </a:spcAft>
              <a:defRPr/>
            </a:pPr>
            <a:endParaRPr lang="en-US" dirty="0"/>
          </a:p>
          <a:p>
            <a:endParaRPr lang="en-US" dirty="0"/>
          </a:p>
        </p:txBody>
      </p:sp>
      <p:sp>
        <p:nvSpPr>
          <p:cNvPr id="4" name="Slide Number Placeholder 3"/>
          <p:cNvSpPr>
            <a:spLocks noGrp="1"/>
          </p:cNvSpPr>
          <p:nvPr>
            <p:ph type="sldNum" sz="quarter" idx="10"/>
          </p:nvPr>
        </p:nvSpPr>
        <p:spPr/>
        <p:txBody>
          <a:bodyPr/>
          <a:lstStyle/>
          <a:p>
            <a:fld id="{5888CF8B-9325-4381-BBC0-E3CA2BCBDFFD}" type="slidenum">
              <a:rPr lang="en-US" smtClean="0"/>
              <a:t>27</a:t>
            </a:fld>
            <a:endParaRPr lang="en-US" dirty="0"/>
          </a:p>
        </p:txBody>
      </p:sp>
    </p:spTree>
    <p:extLst>
      <p:ext uri="{BB962C8B-B14F-4D97-AF65-F5344CB8AC3E}">
        <p14:creationId xmlns:p14="http://schemas.microsoft.com/office/powerpoint/2010/main" val="4223672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What</a:t>
            </a:r>
            <a:r>
              <a:rPr lang="en-US" baseline="0" dirty="0"/>
              <a:t> is a PSA test?</a:t>
            </a:r>
          </a:p>
          <a:p>
            <a:endParaRPr lang="en-US" dirty="0"/>
          </a:p>
        </p:txBody>
      </p:sp>
      <p:sp>
        <p:nvSpPr>
          <p:cNvPr id="4" name="Slide Number Placeholder 3"/>
          <p:cNvSpPr>
            <a:spLocks noGrp="1"/>
          </p:cNvSpPr>
          <p:nvPr>
            <p:ph type="sldNum" sz="quarter" idx="10"/>
          </p:nvPr>
        </p:nvSpPr>
        <p:spPr/>
        <p:txBody>
          <a:bodyPr/>
          <a:lstStyle/>
          <a:p>
            <a:fld id="{5888CF8B-9325-4381-BBC0-E3CA2BCBDFFD}" type="slidenum">
              <a:rPr lang="en-US" smtClean="0"/>
              <a:t>28</a:t>
            </a:fld>
            <a:endParaRPr lang="en-US" dirty="0"/>
          </a:p>
        </p:txBody>
      </p:sp>
    </p:spTree>
    <p:extLst>
      <p:ext uri="{BB962C8B-B14F-4D97-AF65-F5344CB8AC3E}">
        <p14:creationId xmlns:p14="http://schemas.microsoft.com/office/powerpoint/2010/main" val="2441901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What is DRE?</a:t>
            </a:r>
          </a:p>
          <a:p>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Men should talk to their health care providers about prostate screening.</a:t>
            </a:r>
          </a:p>
          <a:p>
            <a:pPr marL="171450" indent="-171450">
              <a:buFont typeface="Arial" panose="020B0604020202020204" pitchFamily="34" charset="0"/>
              <a:buChar char="•"/>
            </a:pPr>
            <a:r>
              <a:rPr lang="en-US" dirty="0">
                <a:effectLst/>
              </a:rPr>
              <a:t>Screening refers to testing to find a disease such as cancer in people who do not have symptoms of that disease. For some types of cancer, screening can help find cancers at an early stage, when they are more easily cured. </a:t>
            </a:r>
          </a:p>
          <a:p>
            <a:pPr marL="171450" indent="-171450">
              <a:buFont typeface="Arial" panose="020B0604020202020204" pitchFamily="34" charset="0"/>
              <a:buChar char="•"/>
            </a:pPr>
            <a:r>
              <a:rPr lang="en-US" dirty="0">
                <a:effectLst/>
              </a:rPr>
              <a:t>Prostate cancer can often be found early by the digital rectal exam (DRE), in which the doctor puts a gloved finger into the rectum to feel the prostate gland. </a:t>
            </a:r>
          </a:p>
          <a:p>
            <a:pPr marL="171450" indent="-171450">
              <a:buFont typeface="Arial" panose="020B0604020202020204" pitchFamily="34" charset="0"/>
              <a:buChar char="•"/>
            </a:pPr>
            <a:r>
              <a:rPr lang="en-US" dirty="0">
                <a:effectLst/>
              </a:rPr>
              <a:t>The prostate gland is just in front of the rectum, and most cancers begin in the back part of the gland, which can be felt during a rectal exam.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888CF8B-9325-4381-BBC0-E3CA2BCBDFFD}" type="slidenum">
              <a:rPr lang="en-US" smtClean="0"/>
              <a:t>29</a:t>
            </a:fld>
            <a:endParaRPr lang="en-US" dirty="0"/>
          </a:p>
        </p:txBody>
      </p:sp>
    </p:spTree>
    <p:extLst>
      <p:ext uri="{BB962C8B-B14F-4D97-AF65-F5344CB8AC3E}">
        <p14:creationId xmlns:p14="http://schemas.microsoft.com/office/powerpoint/2010/main" val="30125156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What </a:t>
            </a:r>
            <a:r>
              <a:rPr lang="en-US"/>
              <a:t>is 99%?</a:t>
            </a:r>
            <a:endParaRPr lang="en-US" dirty="0"/>
          </a:p>
          <a:p>
            <a:endParaRPr lang="en-US" dirty="0"/>
          </a:p>
          <a:p>
            <a:r>
              <a:rPr lang="en-US" dirty="0">
                <a:effectLst/>
              </a:rPr>
              <a:t>According to the most recent data, when including </a:t>
            </a:r>
            <a:r>
              <a:rPr lang="en-US" i="1" dirty="0">
                <a:effectLst/>
              </a:rPr>
              <a:t>all</a:t>
            </a:r>
            <a:r>
              <a:rPr lang="en-US" dirty="0">
                <a:effectLst/>
              </a:rPr>
              <a:t> </a:t>
            </a:r>
            <a:r>
              <a:rPr lang="en-US" dirty="0">
                <a:effectLst/>
                <a:hlinkClick r:id="rId3" action="ppaction://hlinkfile"/>
              </a:rPr>
              <a:t>stages of prostate cancer</a:t>
            </a:r>
            <a:r>
              <a:rPr lang="en-US" dirty="0">
                <a:effectLst/>
              </a:rPr>
              <a:t>:</a:t>
            </a:r>
          </a:p>
          <a:p>
            <a:pPr marL="171450" indent="-171450">
              <a:buFont typeface="Arial" panose="020B0604020202020204" pitchFamily="34" charset="0"/>
              <a:buChar char="•"/>
            </a:pPr>
            <a:r>
              <a:rPr lang="en-US" dirty="0">
                <a:effectLst/>
              </a:rPr>
              <a:t>The relative 5-year survival rate is almost 100%</a:t>
            </a:r>
          </a:p>
          <a:p>
            <a:pPr marL="171450" indent="-171450">
              <a:buFont typeface="Arial" panose="020B0604020202020204" pitchFamily="34" charset="0"/>
              <a:buChar char="•"/>
            </a:pPr>
            <a:r>
              <a:rPr lang="en-US" dirty="0">
                <a:effectLst/>
              </a:rPr>
              <a:t>The relative 10-year survival rate is 99%</a:t>
            </a:r>
          </a:p>
          <a:p>
            <a:pPr marL="171450" indent="-171450">
              <a:buFont typeface="Arial" panose="020B0604020202020204" pitchFamily="34" charset="0"/>
              <a:buChar char="•"/>
            </a:pPr>
            <a:r>
              <a:rPr lang="en-US" dirty="0">
                <a:effectLst/>
              </a:rPr>
              <a:t>The 15-year relative survival rate is 94% </a:t>
            </a:r>
          </a:p>
          <a:p>
            <a:endParaRPr lang="en-US" dirty="0">
              <a:effectLst/>
            </a:endParaRPr>
          </a:p>
          <a:p>
            <a:r>
              <a:rPr lang="en-US" dirty="0">
                <a:effectLst/>
              </a:rPr>
              <a:t>Keep in mind that just as 5-year survival rates are based on patients diagnosed and first treated more than 5 years ago,10-year survival rates are based on patients diagnosed more than 10 years ago (and 15-year survival rates are based on patients diagnosed at least 15years ago). </a:t>
            </a:r>
          </a:p>
          <a:p>
            <a:endParaRPr lang="en-US" dirty="0"/>
          </a:p>
        </p:txBody>
      </p:sp>
      <p:sp>
        <p:nvSpPr>
          <p:cNvPr id="4" name="Slide Number Placeholder 3"/>
          <p:cNvSpPr>
            <a:spLocks noGrp="1"/>
          </p:cNvSpPr>
          <p:nvPr>
            <p:ph type="sldNum" sz="quarter" idx="10"/>
          </p:nvPr>
        </p:nvSpPr>
        <p:spPr/>
        <p:txBody>
          <a:bodyPr/>
          <a:lstStyle/>
          <a:p>
            <a:fld id="{5888CF8B-9325-4381-BBC0-E3CA2BCBDFFD}" type="slidenum">
              <a:rPr lang="en-US" smtClean="0"/>
              <a:t>30</a:t>
            </a:fld>
            <a:endParaRPr lang="en-US" dirty="0"/>
          </a:p>
        </p:txBody>
      </p:sp>
    </p:spTree>
    <p:extLst>
      <p:ext uri="{BB962C8B-B14F-4D97-AF65-F5344CB8AC3E}">
        <p14:creationId xmlns:p14="http://schemas.microsoft.com/office/powerpoint/2010/main" val="37806639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What is Ski</a:t>
            </a:r>
            <a:r>
              <a:rPr lang="en-US" baseline="0" dirty="0"/>
              <a:t>n Cancer</a:t>
            </a:r>
            <a:r>
              <a:rPr lang="en-US" dirty="0"/>
              <a:t>?</a:t>
            </a:r>
          </a:p>
          <a:p>
            <a:endParaRPr lang="en-US" dirty="0"/>
          </a:p>
          <a:p>
            <a:pPr marL="0" marR="0" indent="0" algn="l" defTabSz="914400" rtl="0" eaLnBrk="1" fontAlgn="auto" latinLnBrk="0" hangingPunct="1">
              <a:lnSpc>
                <a:spcPct val="100000"/>
              </a:lnSpc>
              <a:spcBef>
                <a:spcPct val="0"/>
              </a:spcBef>
              <a:spcAft>
                <a:spcPts val="0"/>
              </a:spcAft>
              <a:buClrTx/>
              <a:buSzTx/>
              <a:buFontTx/>
              <a:buChar char="•"/>
              <a:tabLst/>
              <a:defRPr/>
            </a:pPr>
            <a:r>
              <a:rPr lang="en-US" dirty="0"/>
              <a:t>Skin cancer is by far the most common type of cancer. </a:t>
            </a:r>
            <a:r>
              <a:rPr lang="en-US" dirty="0">
                <a:effectLst/>
              </a:rPr>
              <a:t>It accounts for nearly half of all cancers in the United States.</a:t>
            </a:r>
            <a:endParaRPr lang="en-US" dirty="0"/>
          </a:p>
          <a:p>
            <a:pPr marL="0" marR="0" indent="0" algn="l" defTabSz="914400" rtl="0" eaLnBrk="1" fontAlgn="auto" latinLnBrk="0" hangingPunct="1">
              <a:lnSpc>
                <a:spcPct val="100000"/>
              </a:lnSpc>
              <a:spcBef>
                <a:spcPct val="0"/>
              </a:spcBef>
              <a:spcAft>
                <a:spcPts val="0"/>
              </a:spcAft>
              <a:buClrTx/>
              <a:buSzTx/>
              <a:buFontTx/>
              <a:buChar char="•"/>
              <a:tabLst/>
              <a:defRPr/>
            </a:pPr>
            <a:r>
              <a:rPr lang="en-US" dirty="0"/>
              <a:t>People with darker skin tan more easily, but tanning is still a form of skin damage. </a:t>
            </a:r>
          </a:p>
          <a:p>
            <a:pPr eaLnBrk="1" hangingPunct="1">
              <a:spcBef>
                <a:spcPct val="0"/>
              </a:spcBef>
              <a:buFontTx/>
              <a:buChar char="•"/>
              <a:defRPr/>
            </a:pPr>
            <a:r>
              <a:rPr lang="en-US" dirty="0"/>
              <a:t>.</a:t>
            </a:r>
          </a:p>
          <a:p>
            <a:pPr eaLnBrk="1" hangingPunct="1">
              <a:spcBef>
                <a:spcPct val="0"/>
              </a:spcBef>
              <a:buFontTx/>
              <a:buChar char="•"/>
              <a:defRPr/>
            </a:pPr>
            <a:endParaRPr lang="en-US" dirty="0"/>
          </a:p>
          <a:p>
            <a:pPr marL="177571" indent="-177571">
              <a:spcBef>
                <a:spcPct val="0"/>
              </a:spcBef>
              <a:spcAft>
                <a:spcPts val="2486"/>
              </a:spcAft>
              <a:buFont typeface="Arial" pitchFamily="34" charset="0"/>
              <a:buChar char="•"/>
              <a:defRPr/>
            </a:pPr>
            <a:endParaRPr lang="en-US" dirty="0"/>
          </a:p>
          <a:p>
            <a:endParaRPr lang="en-US" dirty="0"/>
          </a:p>
        </p:txBody>
      </p:sp>
      <p:sp>
        <p:nvSpPr>
          <p:cNvPr id="4" name="Slide Number Placeholder 3"/>
          <p:cNvSpPr>
            <a:spLocks noGrp="1"/>
          </p:cNvSpPr>
          <p:nvPr>
            <p:ph type="sldNum" sz="quarter" idx="10"/>
          </p:nvPr>
        </p:nvSpPr>
        <p:spPr/>
        <p:txBody>
          <a:bodyPr/>
          <a:lstStyle/>
          <a:p>
            <a:fld id="{5888CF8B-9325-4381-BBC0-E3CA2BCBDFFD}" type="slidenum">
              <a:rPr lang="en-US" smtClean="0"/>
              <a:t>31</a:t>
            </a:fld>
            <a:endParaRPr lang="en-US" dirty="0"/>
          </a:p>
        </p:txBody>
      </p:sp>
    </p:spTree>
    <p:extLst>
      <p:ext uri="{BB962C8B-B14F-4D97-AF65-F5344CB8AC3E}">
        <p14:creationId xmlns:p14="http://schemas.microsoft.com/office/powerpoint/2010/main" val="19490919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What is Melanoma?</a:t>
            </a:r>
          </a:p>
          <a:p>
            <a:endParaRPr lang="en-US" dirty="0"/>
          </a:p>
          <a:p>
            <a:pPr eaLnBrk="1" hangingPunct="1">
              <a:spcBef>
                <a:spcPct val="0"/>
              </a:spcBef>
              <a:buFontTx/>
              <a:buChar char="•"/>
              <a:defRPr/>
            </a:pPr>
            <a:r>
              <a:rPr lang="en-US" dirty="0"/>
              <a:t>There are two main types of skin cancer: melanoma (the more serious type) and all the other types (non-melanoma).</a:t>
            </a:r>
          </a:p>
          <a:p>
            <a:pPr eaLnBrk="1" hangingPunct="1">
              <a:spcBef>
                <a:spcPct val="0"/>
              </a:spcBef>
              <a:buFontTx/>
              <a:buChar char="•"/>
              <a:defRPr/>
            </a:pPr>
            <a:r>
              <a:rPr lang="en-US" dirty="0"/>
              <a:t>More than 76,000 cases of melanoma will</a:t>
            </a:r>
            <a:r>
              <a:rPr lang="en-US" baseline="0" dirty="0"/>
              <a:t> be</a:t>
            </a:r>
            <a:r>
              <a:rPr lang="en-US" dirty="0"/>
              <a:t> diagnosed this year.</a:t>
            </a:r>
          </a:p>
          <a:p>
            <a:endParaRPr lang="en-US" dirty="0"/>
          </a:p>
        </p:txBody>
      </p:sp>
      <p:sp>
        <p:nvSpPr>
          <p:cNvPr id="4" name="Slide Number Placeholder 3"/>
          <p:cNvSpPr>
            <a:spLocks noGrp="1"/>
          </p:cNvSpPr>
          <p:nvPr>
            <p:ph type="sldNum" sz="quarter" idx="10"/>
          </p:nvPr>
        </p:nvSpPr>
        <p:spPr/>
        <p:txBody>
          <a:bodyPr/>
          <a:lstStyle/>
          <a:p>
            <a:fld id="{5888CF8B-9325-4381-BBC0-E3CA2BCBDFFD}" type="slidenum">
              <a:rPr lang="en-US" smtClean="0"/>
              <a:t>32</a:t>
            </a:fld>
            <a:endParaRPr lang="en-US" dirty="0"/>
          </a:p>
        </p:txBody>
      </p:sp>
    </p:spTree>
    <p:extLst>
      <p:ext uri="{BB962C8B-B14F-4D97-AF65-F5344CB8AC3E}">
        <p14:creationId xmlns:p14="http://schemas.microsoft.com/office/powerpoint/2010/main" val="868008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What is age 45?</a:t>
            </a:r>
          </a:p>
          <a:p>
            <a:endParaRPr lang="en-US" dirty="0"/>
          </a:p>
          <a:p>
            <a:pPr eaLnBrk="1" fontAlgn="auto" hangingPunct="1">
              <a:spcBef>
                <a:spcPts val="0"/>
              </a:spcBef>
              <a:spcAft>
                <a:spcPts val="0"/>
              </a:spcAft>
              <a:defRPr/>
            </a:pPr>
            <a:r>
              <a:rPr lang="en-US" altLang="zh-CN" b="1" i="1" dirty="0"/>
              <a:t>Early Detection</a:t>
            </a:r>
            <a:endParaRPr lang="en-US" altLang="zh-CN" dirty="0"/>
          </a:p>
          <a:p>
            <a:pPr marL="196979" indent="-196979" eaLnBrk="1" fontAlgn="auto" hangingPunct="1">
              <a:spcBef>
                <a:spcPts val="0"/>
              </a:spcBef>
              <a:spcAft>
                <a:spcPts val="0"/>
              </a:spcAft>
              <a:buFont typeface="Arial" pitchFamily="34" charset="0"/>
              <a:buChar char="•"/>
              <a:defRPr/>
            </a:pPr>
            <a:r>
              <a:rPr lang="en-US" dirty="0"/>
              <a:t>Studies have shown that tests to find breast cancer early can save many thousands of lives each year.</a:t>
            </a:r>
          </a:p>
          <a:p>
            <a:pPr marL="196979" indent="-196979" eaLnBrk="1" fontAlgn="auto" hangingPunct="1">
              <a:spcBef>
                <a:spcPts val="0"/>
              </a:spcBef>
              <a:spcAft>
                <a:spcPts val="0"/>
              </a:spcAft>
              <a:buFont typeface="Arial" pitchFamily="34" charset="0"/>
              <a:buChar char="•"/>
              <a:defRPr/>
            </a:pPr>
            <a:r>
              <a:rPr lang="en-US" dirty="0"/>
              <a:t>Following the American Cancer Society's guidelines for the early detection of breast cancer improves the chances that breast cancer can be found and treated early.</a:t>
            </a:r>
          </a:p>
          <a:p>
            <a:pPr marL="196979" indent="-196979" eaLnBrk="1" fontAlgn="auto" hangingPunct="1">
              <a:spcBef>
                <a:spcPts val="0"/>
              </a:spcBef>
              <a:spcAft>
                <a:spcPts val="0"/>
              </a:spcAft>
              <a:buFont typeface="Arial" pitchFamily="34" charset="0"/>
              <a:buChar char="•"/>
              <a:defRPr/>
            </a:pPr>
            <a:r>
              <a:rPr lang="en-US" dirty="0"/>
              <a:t>Women can feel confident about the benefits of regular mammograms for finding cancer early.</a:t>
            </a:r>
          </a:p>
          <a:p>
            <a:pPr marL="196979" indent="-196979" eaLnBrk="1" fontAlgn="auto" hangingPunct="1">
              <a:spcBef>
                <a:spcPts val="0"/>
              </a:spcBef>
              <a:spcAft>
                <a:spcPts val="0"/>
              </a:spcAft>
              <a:buFont typeface="Arial" pitchFamily="34" charset="0"/>
              <a:buChar char="•"/>
              <a:defRPr/>
            </a:pPr>
            <a:r>
              <a:rPr lang="en-US" dirty="0"/>
              <a:t>Women at high risk of breast cancer should talk with their health provider about getting MRI scans of the breast each year along with mammograms.</a:t>
            </a:r>
          </a:p>
          <a:p>
            <a:endParaRPr lang="en-US" dirty="0"/>
          </a:p>
        </p:txBody>
      </p:sp>
      <p:sp>
        <p:nvSpPr>
          <p:cNvPr id="4" name="Slide Number Placeholder 3"/>
          <p:cNvSpPr>
            <a:spLocks noGrp="1"/>
          </p:cNvSpPr>
          <p:nvPr>
            <p:ph type="sldNum" sz="quarter" idx="10"/>
          </p:nvPr>
        </p:nvSpPr>
        <p:spPr/>
        <p:txBody>
          <a:bodyPr/>
          <a:lstStyle/>
          <a:p>
            <a:fld id="{5888CF8B-9325-4381-BBC0-E3CA2BCBDFFD}" type="slidenum">
              <a:rPr lang="en-US" smtClean="0"/>
              <a:t>5</a:t>
            </a:fld>
            <a:endParaRPr lang="en-US" dirty="0"/>
          </a:p>
        </p:txBody>
      </p:sp>
    </p:spTree>
    <p:extLst>
      <p:ext uri="{BB962C8B-B14F-4D97-AF65-F5344CB8AC3E}">
        <p14:creationId xmlns:p14="http://schemas.microsoft.com/office/powerpoint/2010/main" val="35700913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What is UV exposure?</a:t>
            </a:r>
          </a:p>
          <a:p>
            <a:endParaRPr lang="en-US" dirty="0"/>
          </a:p>
          <a:p>
            <a:r>
              <a:rPr lang="en-US" dirty="0">
                <a:effectLst/>
              </a:rPr>
              <a:t>Risk factors for non-melanoma and melanoma skin cancers include: </a:t>
            </a:r>
          </a:p>
          <a:p>
            <a:pPr marL="171450" indent="-171450">
              <a:buFont typeface="Arial" panose="020B0604020202020204" pitchFamily="34" charset="0"/>
              <a:buChar char="•"/>
            </a:pPr>
            <a:r>
              <a:rPr lang="en-US" dirty="0">
                <a:effectLst/>
              </a:rPr>
              <a:t>Unprotected and/or excessive exposure to </a:t>
            </a:r>
            <a:r>
              <a:rPr lang="en-US" dirty="0">
                <a:effectLst/>
                <a:hlinkClick r:id="rId3" action="ppaction://hlinkfile"/>
              </a:rPr>
              <a:t>ultraviolet (UV) radiation</a:t>
            </a:r>
            <a:r>
              <a:rPr lang="en-US" dirty="0">
                <a:effectLst/>
              </a:rPr>
              <a:t> (sunlight or tanning booths and lamps) </a:t>
            </a:r>
          </a:p>
          <a:p>
            <a:pPr marL="171450" indent="-171450">
              <a:buFont typeface="Arial" panose="020B0604020202020204" pitchFamily="34" charset="0"/>
              <a:buChar char="•"/>
            </a:pPr>
            <a:r>
              <a:rPr lang="en-US" dirty="0">
                <a:effectLst/>
              </a:rPr>
              <a:t>Pale skin (easily sunburned, doesn’t tan much or at all, natural red or blond hair)</a:t>
            </a:r>
          </a:p>
          <a:p>
            <a:pPr marL="171450" indent="-171450">
              <a:buFont typeface="Arial" panose="020B0604020202020204" pitchFamily="34" charset="0"/>
              <a:buChar char="•"/>
            </a:pPr>
            <a:r>
              <a:rPr lang="en-US" dirty="0">
                <a:effectLst/>
              </a:rPr>
              <a:t>Workplace exposure to coal tar, pitch, creosote, arsenic compounds, or radium </a:t>
            </a:r>
          </a:p>
          <a:p>
            <a:pPr marL="171450" indent="-171450">
              <a:buFont typeface="Arial" panose="020B0604020202020204" pitchFamily="34" charset="0"/>
              <a:buChar char="•"/>
            </a:pPr>
            <a:r>
              <a:rPr lang="en-US" dirty="0">
                <a:effectLst/>
              </a:rPr>
              <a:t>You or other members of your family have had skin cancers </a:t>
            </a:r>
          </a:p>
          <a:p>
            <a:pPr marL="171450" indent="-171450">
              <a:buFont typeface="Arial" panose="020B0604020202020204" pitchFamily="34" charset="0"/>
              <a:buChar char="•"/>
            </a:pPr>
            <a:r>
              <a:rPr lang="en-US" dirty="0">
                <a:effectLst/>
              </a:rPr>
              <a:t>Multiple or unusual moles </a:t>
            </a:r>
          </a:p>
          <a:p>
            <a:pPr marL="171450" indent="-171450">
              <a:buFont typeface="Arial" panose="020B0604020202020204" pitchFamily="34" charset="0"/>
              <a:buChar char="•"/>
            </a:pPr>
            <a:r>
              <a:rPr lang="en-US" dirty="0">
                <a:effectLst/>
              </a:rPr>
              <a:t>Severe sunburns in the past </a:t>
            </a:r>
          </a:p>
          <a:p>
            <a:endParaRPr lang="en-US" dirty="0"/>
          </a:p>
        </p:txBody>
      </p:sp>
      <p:sp>
        <p:nvSpPr>
          <p:cNvPr id="4" name="Slide Number Placeholder 3"/>
          <p:cNvSpPr>
            <a:spLocks noGrp="1"/>
          </p:cNvSpPr>
          <p:nvPr>
            <p:ph type="sldNum" sz="quarter" idx="10"/>
          </p:nvPr>
        </p:nvSpPr>
        <p:spPr/>
        <p:txBody>
          <a:bodyPr/>
          <a:lstStyle/>
          <a:p>
            <a:fld id="{5888CF8B-9325-4381-BBC0-E3CA2BCBDFFD}" type="slidenum">
              <a:rPr lang="en-US" smtClean="0"/>
              <a:t>34</a:t>
            </a:fld>
            <a:endParaRPr lang="en-US" dirty="0"/>
          </a:p>
        </p:txBody>
      </p:sp>
    </p:spTree>
    <p:extLst>
      <p:ext uri="{BB962C8B-B14F-4D97-AF65-F5344CB8AC3E}">
        <p14:creationId xmlns:p14="http://schemas.microsoft.com/office/powerpoint/2010/main" val="23524866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What is A is for ASYMMETRY,</a:t>
            </a:r>
            <a:r>
              <a:rPr lang="en-US" baseline="0" dirty="0"/>
              <a:t> </a:t>
            </a:r>
            <a:r>
              <a:rPr lang="en-US" dirty="0"/>
              <a:t>B is for BORDER,C is for COLOR,D is for DIAMETER?</a:t>
            </a:r>
          </a:p>
          <a:p>
            <a:endParaRPr lang="en-US" dirty="0"/>
          </a:p>
          <a:p>
            <a:pPr marL="196626" indent="-196626" eaLnBrk="1" fontAlgn="auto" hangingPunct="1">
              <a:spcBef>
                <a:spcPts val="0"/>
              </a:spcBef>
              <a:spcAft>
                <a:spcPts val="0"/>
              </a:spcAft>
              <a:buFontTx/>
              <a:buChar char="•"/>
              <a:defRPr/>
            </a:pPr>
            <a:r>
              <a:rPr lang="en-US" i="1" dirty="0"/>
              <a:t>A </a:t>
            </a:r>
            <a:r>
              <a:rPr lang="en-US" dirty="0"/>
              <a:t>is for </a:t>
            </a:r>
            <a:r>
              <a:rPr lang="en-US" i="1" dirty="0"/>
              <a:t>ASYMMETRY</a:t>
            </a:r>
            <a:r>
              <a:rPr lang="en-US" dirty="0"/>
              <a:t>: One half of a mole or birthmark does not match the other. </a:t>
            </a:r>
            <a:endParaRPr lang="en-US" i="1" dirty="0"/>
          </a:p>
          <a:p>
            <a:pPr marL="196626" indent="-196626" eaLnBrk="1" fontAlgn="auto" hangingPunct="1">
              <a:spcBef>
                <a:spcPts val="0"/>
              </a:spcBef>
              <a:spcAft>
                <a:spcPts val="0"/>
              </a:spcAft>
              <a:buFontTx/>
              <a:buChar char="•"/>
              <a:defRPr/>
            </a:pPr>
            <a:r>
              <a:rPr lang="en-US" i="1" dirty="0"/>
              <a:t>B </a:t>
            </a:r>
            <a:r>
              <a:rPr lang="en-US" dirty="0"/>
              <a:t>is for </a:t>
            </a:r>
            <a:r>
              <a:rPr lang="en-US" i="1" dirty="0"/>
              <a:t>BORDER</a:t>
            </a:r>
            <a:r>
              <a:rPr lang="en-US" dirty="0"/>
              <a:t>: The edges are irregular, ragged, notched, or blurred.</a:t>
            </a:r>
          </a:p>
          <a:p>
            <a:pPr marL="196626" indent="-196626" eaLnBrk="1" fontAlgn="auto" hangingPunct="1">
              <a:spcBef>
                <a:spcPts val="0"/>
              </a:spcBef>
              <a:spcAft>
                <a:spcPts val="0"/>
              </a:spcAft>
              <a:buFontTx/>
              <a:buChar char="•"/>
              <a:defRPr/>
            </a:pPr>
            <a:r>
              <a:rPr lang="en-US" i="1" dirty="0"/>
              <a:t>C </a:t>
            </a:r>
            <a:r>
              <a:rPr lang="en-US" dirty="0"/>
              <a:t>is for </a:t>
            </a:r>
            <a:r>
              <a:rPr lang="en-US" i="1" dirty="0"/>
              <a:t>COLOR</a:t>
            </a:r>
            <a:r>
              <a:rPr lang="en-US" dirty="0"/>
              <a:t>: The color is not the same all over and may include shades of brown or black, or sometimes with patches of pink, red, white, or blue.</a:t>
            </a:r>
          </a:p>
          <a:p>
            <a:pPr marL="196626" indent="-196626" eaLnBrk="1" fontAlgn="auto" hangingPunct="1">
              <a:spcBef>
                <a:spcPts val="0"/>
              </a:spcBef>
              <a:spcAft>
                <a:spcPts val="0"/>
              </a:spcAft>
              <a:buFontTx/>
              <a:buChar char="•"/>
              <a:defRPr/>
            </a:pPr>
            <a:r>
              <a:rPr lang="en-US" i="1" dirty="0"/>
              <a:t>D</a:t>
            </a:r>
            <a:r>
              <a:rPr lang="en-US" dirty="0"/>
              <a:t> is for </a:t>
            </a:r>
            <a:r>
              <a:rPr lang="en-US" i="1" dirty="0"/>
              <a:t>DIAMETER</a:t>
            </a:r>
            <a:r>
              <a:rPr lang="en-US" dirty="0"/>
              <a:t>: The spot is larger than 6 millimeters across (about ¼ inch -- the size of a pencil eraser), although melanomas can sometimes be smaller than this. </a:t>
            </a:r>
          </a:p>
          <a:p>
            <a:endParaRPr lang="en-US" dirty="0"/>
          </a:p>
        </p:txBody>
      </p:sp>
      <p:sp>
        <p:nvSpPr>
          <p:cNvPr id="4" name="Slide Number Placeholder 3"/>
          <p:cNvSpPr>
            <a:spLocks noGrp="1"/>
          </p:cNvSpPr>
          <p:nvPr>
            <p:ph type="sldNum" sz="quarter" idx="10"/>
          </p:nvPr>
        </p:nvSpPr>
        <p:spPr/>
        <p:txBody>
          <a:bodyPr/>
          <a:lstStyle/>
          <a:p>
            <a:fld id="{5888CF8B-9325-4381-BBC0-E3CA2BCBDFFD}" type="slidenum">
              <a:rPr lang="en-US" smtClean="0"/>
              <a:t>35</a:t>
            </a:fld>
            <a:endParaRPr lang="en-US" dirty="0"/>
          </a:p>
        </p:txBody>
      </p:sp>
    </p:spTree>
    <p:extLst>
      <p:ext uri="{BB962C8B-B14F-4D97-AF65-F5344CB8AC3E}">
        <p14:creationId xmlns:p14="http://schemas.microsoft.com/office/powerpoint/2010/main" val="11151721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Correct Answer: What is </a:t>
            </a:r>
            <a:r>
              <a:rPr lang="en-US" dirty="0">
                <a:solidFill>
                  <a:schemeClr val="bg1"/>
                </a:solidFill>
              </a:rPr>
              <a:t>size, shape, or color?</a:t>
            </a:r>
            <a:endParaRPr lang="en-US" dirty="0"/>
          </a:p>
          <a:p>
            <a:endParaRPr lang="en-US" dirty="0"/>
          </a:p>
          <a:p>
            <a:pPr marL="196626" indent="-196626" eaLnBrk="1" fontAlgn="auto" hangingPunct="1">
              <a:spcBef>
                <a:spcPts val="0"/>
              </a:spcBef>
              <a:spcAft>
                <a:spcPts val="0"/>
              </a:spcAft>
              <a:buFontTx/>
              <a:buChar char="•"/>
              <a:defRPr/>
            </a:pPr>
            <a:r>
              <a:rPr lang="en-US" dirty="0"/>
              <a:t>Another very important sign of possible melanoma is a change in the size, shape, or color of a mole or the appearance of a new spot. </a:t>
            </a:r>
          </a:p>
          <a:p>
            <a:pPr marL="196626" indent="-196626" eaLnBrk="1" fontAlgn="auto" hangingPunct="1">
              <a:spcBef>
                <a:spcPts val="0"/>
              </a:spcBef>
              <a:spcAft>
                <a:spcPts val="0"/>
              </a:spcAft>
              <a:buFontTx/>
              <a:buChar char="•"/>
              <a:defRPr/>
            </a:pPr>
            <a:r>
              <a:rPr lang="en-US" dirty="0"/>
              <a:t>Some melanomas do not fit the ABCD rule described above, so it is very important to tell a health care provider about any changes in skin markings or new spots on the skin.</a:t>
            </a:r>
          </a:p>
          <a:p>
            <a:endParaRPr lang="en-US" dirty="0">
              <a:effectLst/>
            </a:endParaRPr>
          </a:p>
          <a:p>
            <a:r>
              <a:rPr lang="en-US" dirty="0">
                <a:effectLst/>
              </a:rPr>
              <a:t>The best ways to lower the risk of skin cancer are to avoid long exposure to intense sunlight and practice sun safety. You can still exercise and enjoy the outdoors while using sun safety at the same time. Here are some ways to be sun safe:</a:t>
            </a:r>
          </a:p>
          <a:p>
            <a:r>
              <a:rPr lang="en-US" dirty="0">
                <a:effectLst/>
              </a:rPr>
              <a:t>Avoid direct exposure to the sun between 10 a.m. and 4 p.m. Teach children the shadow rule: if your shadow is shorter than you, the sun’s rays are at their strongest.</a:t>
            </a:r>
          </a:p>
          <a:p>
            <a:r>
              <a:rPr lang="en-US" dirty="0">
                <a:effectLst/>
              </a:rPr>
              <a:t>Seek shade, especially in the middle of the day when the sun’s rays are strongest. </a:t>
            </a:r>
          </a:p>
          <a:p>
            <a:r>
              <a:rPr lang="en-US" dirty="0">
                <a:effectLst/>
              </a:rPr>
              <a:t>Follow the Slip! Slop! Slap!</a:t>
            </a:r>
            <a:r>
              <a:rPr lang="en-US" sz="1200" kern="1200" baseline="30000" dirty="0">
                <a:solidFill>
                  <a:schemeClr val="tx1"/>
                </a:solidFill>
                <a:effectLst/>
                <a:latin typeface="+mn-lt"/>
                <a:ea typeface="+mn-ea"/>
                <a:cs typeface="+mn-cs"/>
              </a:rPr>
              <a:t>®</a:t>
            </a:r>
            <a:r>
              <a:rPr lang="en-US" dirty="0">
                <a:effectLst/>
              </a:rPr>
              <a:t> and Wrap! rules:</a:t>
            </a:r>
          </a:p>
          <a:p>
            <a:r>
              <a:rPr lang="en-US" b="1" dirty="0">
                <a:effectLst/>
              </a:rPr>
              <a:t>Slip on a shirt:</a:t>
            </a:r>
            <a:r>
              <a:rPr lang="en-US" dirty="0">
                <a:effectLst/>
              </a:rPr>
              <a:t> Cover up with protective clothing to guard as much skin as possible when you’re out in the sun. Choose comfortable clothes made of tightly woven fabrics that you can’t see through when held up to a light. </a:t>
            </a:r>
          </a:p>
          <a:p>
            <a:r>
              <a:rPr lang="en-US" b="1" dirty="0">
                <a:effectLst/>
              </a:rPr>
              <a:t>Slop on sunscreen:</a:t>
            </a:r>
            <a:r>
              <a:rPr lang="en-US" dirty="0">
                <a:effectLst/>
              </a:rPr>
              <a:t> Use sunscreen and lip balm with broad spectrum protection and a sun protection factor (SPF) of 30 or higher. Apply a generous amount of sunscreen (about a </a:t>
            </a:r>
            <a:r>
              <a:rPr lang="en-US" dirty="0" err="1">
                <a:effectLst/>
              </a:rPr>
              <a:t>palmful</a:t>
            </a:r>
            <a:r>
              <a:rPr lang="en-US" dirty="0">
                <a:effectLst/>
              </a:rPr>
              <a:t>) to unprotected skin at least 30 minutes before outdoor activities. Reapply every 2 hours and after swimming, toweling dry, or sweating. </a:t>
            </a:r>
          </a:p>
          <a:p>
            <a:r>
              <a:rPr lang="en-US" b="1" dirty="0">
                <a:effectLst/>
              </a:rPr>
              <a:t>Slap on a hat:</a:t>
            </a:r>
            <a:r>
              <a:rPr lang="en-US" dirty="0">
                <a:effectLst/>
              </a:rPr>
              <a:t> Cover your head with a wide-brimmed hat, shading your face, ears, and neck. If you choose a baseball cap, remember to protect your ears and neck with sunscreen. </a:t>
            </a:r>
          </a:p>
          <a:p>
            <a:r>
              <a:rPr lang="en-US" b="1" dirty="0">
                <a:effectLst/>
              </a:rPr>
              <a:t>Wrap on sunglasses:</a:t>
            </a:r>
            <a:r>
              <a:rPr lang="en-US" dirty="0">
                <a:effectLst/>
              </a:rPr>
              <a:t> Wear sunglasses with 100% UVA and UVB absorption to protect your eyes and the surrounding skin. </a:t>
            </a:r>
          </a:p>
          <a:p>
            <a:r>
              <a:rPr lang="en-US" dirty="0">
                <a:effectLst/>
              </a:rPr>
              <a:t>Sunscreen doesn’t protect from all UV rays, so don’t use sunscreen as a way to stay out in the sun longer.</a:t>
            </a:r>
          </a:p>
          <a:p>
            <a:r>
              <a:rPr lang="en-US" dirty="0">
                <a:effectLst/>
              </a:rPr>
              <a:t>Follow these practices to protect your skin even on cloudy or overcast days. UV rays travel through clouds.</a:t>
            </a:r>
          </a:p>
          <a:p>
            <a:r>
              <a:rPr lang="en-US" dirty="0">
                <a:effectLst/>
              </a:rPr>
              <a:t>Avoid other sources of UV light. Tanning beds and sun lamps are dangerous. They damage your skin and can cause cancer.</a:t>
            </a:r>
          </a:p>
          <a:p>
            <a:endParaRPr lang="en-US" dirty="0"/>
          </a:p>
        </p:txBody>
      </p:sp>
      <p:sp>
        <p:nvSpPr>
          <p:cNvPr id="4" name="Slide Number Placeholder 3"/>
          <p:cNvSpPr>
            <a:spLocks noGrp="1"/>
          </p:cNvSpPr>
          <p:nvPr>
            <p:ph type="sldNum" sz="quarter" idx="10"/>
          </p:nvPr>
        </p:nvSpPr>
        <p:spPr/>
        <p:txBody>
          <a:bodyPr/>
          <a:lstStyle/>
          <a:p>
            <a:fld id="{5888CF8B-9325-4381-BBC0-E3CA2BCBDFFD}" type="slidenum">
              <a:rPr lang="en-US" smtClean="0"/>
              <a:t>36</a:t>
            </a:fld>
            <a:endParaRPr lang="en-US" dirty="0"/>
          </a:p>
        </p:txBody>
      </p:sp>
    </p:spTree>
    <p:extLst>
      <p:ext uri="{BB962C8B-B14F-4D97-AF65-F5344CB8AC3E}">
        <p14:creationId xmlns:p14="http://schemas.microsoft.com/office/powerpoint/2010/main" val="5153212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What is Cancer?  (source: http://www.cdc.gov/minorityhealth/populations/REMP/aian.html#10)</a:t>
            </a:r>
          </a:p>
          <a:p>
            <a:endParaRPr lang="en-US"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Cancer has been identified as the second</a:t>
            </a:r>
            <a:r>
              <a:rPr lang="en-US" altLang="en-US" baseline="0" dirty="0"/>
              <a:t> </a:t>
            </a:r>
            <a:r>
              <a:rPr lang="en-US" altLang="en-US" dirty="0"/>
              <a:t>leading cause of death in American Indian and Alaska Native communities,</a:t>
            </a:r>
            <a:r>
              <a:rPr lang="en-US" altLang="en-US" baseline="0" dirty="0"/>
              <a:t> this differs for other racial / ethnic groups as cancer is typically the second leading cause of death behind cardiovascular disease for all ages combined. Source: </a:t>
            </a:r>
            <a:r>
              <a:rPr lang="en-US" altLang="en-US" sz="1200" dirty="0">
                <a:solidFill>
                  <a:srgbClr val="000000"/>
                </a:solidFill>
                <a:latin typeface="Arial" charset="0"/>
                <a:ea typeface="ＭＳ Ｐゴシック" pitchFamily="34" charset="-128"/>
                <a:cs typeface="Arial" charset="0"/>
              </a:rPr>
              <a:t>http://ajph.aphapublications.org/doi/pdf/10.2105/AJPH.2013.301673. </a:t>
            </a:r>
            <a:r>
              <a:rPr lang="en-US" altLang="en-US" baseline="0" dirty="0"/>
              <a:t>(Additional data source with tables by age for all races combined: http://www.cdc.gov/men/lcod/2010/LCOD_menallages2010.pdf and for females http://www.cdc.gov/women/lcod/2010/WomenAll_2010.pdf). </a:t>
            </a:r>
          </a:p>
          <a:p>
            <a:pPr marL="171450" indent="-171450">
              <a:buFont typeface="Arial" panose="020B0604020202020204" pitchFamily="34" charset="0"/>
              <a:buChar char="•"/>
            </a:pPr>
            <a:r>
              <a:rPr lang="en-US" altLang="en-US" dirty="0"/>
              <a:t>Cancer sites are often different in native communities when compared to the general population and vary by region.</a:t>
            </a:r>
          </a:p>
          <a:p>
            <a:pPr marL="171450" indent="-171450">
              <a:buFont typeface="Arial" panose="020B0604020202020204" pitchFamily="34" charset="0"/>
              <a:buChar char="•"/>
            </a:pPr>
            <a:r>
              <a:rPr lang="en-US" altLang="en-US" dirty="0"/>
              <a:t>Information about cancer will continue to improve because of linkages between IHS and registries.</a:t>
            </a:r>
          </a:p>
          <a:p>
            <a:pPr marL="171450" indent="-171450">
              <a:buFont typeface="Arial" panose="020B0604020202020204" pitchFamily="34" charset="0"/>
              <a:buChar char="•"/>
            </a:pPr>
            <a:r>
              <a:rPr lang="en-US" altLang="en-US" dirty="0"/>
              <a:t>Cancer rates in American Indians and Alaska Natives vary widely across different parts of the country.</a:t>
            </a:r>
          </a:p>
          <a:p>
            <a:pPr marL="171450" indent="-171450">
              <a:buFont typeface="Arial" panose="020B0604020202020204" pitchFamily="34" charset="0"/>
              <a:buChar char="•"/>
            </a:pPr>
            <a:endParaRPr lang="en-US" altLang="en-US" dirty="0"/>
          </a:p>
          <a:p>
            <a:r>
              <a:rPr lang="en-US" dirty="0"/>
              <a:t>American</a:t>
            </a:r>
            <a:r>
              <a:rPr lang="en-US" baseline="0" dirty="0"/>
              <a:t> Indians and Alaska Natives have a higher likelihood than whites of dying from these cancers. A few reasons for this difference could be attributed to later stage at diagnosis and limited access to high quality treatment services and clinical follow-up care. </a:t>
            </a:r>
          </a:p>
          <a:p>
            <a:endParaRPr lang="en-US" baseline="0" dirty="0"/>
          </a:p>
          <a:p>
            <a:r>
              <a:rPr lang="en-US" baseline="0" dirty="0"/>
              <a:t>Note – in case anyone asks - cancers between 1.0 – 1.10 include: leukemia, liver/intrahepatic bile duct, lung and bronchus, ovary, pancreas, and uterus. Technically, ratios are not “statistically significant” at a ratio between 0.8 – 1.2, but I included uterus and colorectal cancer b/c they were above 1.10.</a:t>
            </a:r>
          </a:p>
          <a:p>
            <a:endParaRPr lang="en-US" baseline="0" dirty="0"/>
          </a:p>
          <a:p>
            <a:pPr rtl="0" eaLnBrk="1" fontAlgn="t" latinLnBrk="0" hangingPunct="1"/>
            <a:r>
              <a:rPr lang="en-US" sz="1200" b="0" i="0" u="none" strike="noStrike" kern="1200" dirty="0">
                <a:solidFill>
                  <a:schemeClr val="tx1"/>
                </a:solidFill>
                <a:effectLst/>
                <a:latin typeface="+mn-lt"/>
                <a:ea typeface="+mn-ea"/>
                <a:cs typeface="+mn-cs"/>
              </a:rPr>
              <a:t>Leukemia - 1.05</a:t>
            </a:r>
          </a:p>
          <a:p>
            <a:pPr rtl="0" eaLnBrk="1" fontAlgn="t" latinLnBrk="0" hangingPunct="1"/>
            <a:r>
              <a:rPr lang="en-US" sz="1200" b="0" i="0" u="none" strike="noStrike" kern="1200" dirty="0">
                <a:solidFill>
                  <a:schemeClr val="tx1"/>
                </a:solidFill>
                <a:effectLst/>
                <a:latin typeface="+mn-lt"/>
                <a:ea typeface="+mn-ea"/>
                <a:cs typeface="+mn-cs"/>
              </a:rPr>
              <a:t>Liver / intrahepatic</a:t>
            </a:r>
            <a:r>
              <a:rPr lang="en-US" sz="1200" b="0" i="0" u="none" strike="noStrike" kern="1200" baseline="0" dirty="0">
                <a:solidFill>
                  <a:schemeClr val="tx1"/>
                </a:solidFill>
                <a:effectLst/>
                <a:latin typeface="+mn-lt"/>
                <a:ea typeface="+mn-ea"/>
                <a:cs typeface="+mn-cs"/>
              </a:rPr>
              <a:t> bile duct - </a:t>
            </a:r>
            <a:r>
              <a:rPr lang="en-US" sz="1200" b="0" i="0" u="none" strike="noStrike" kern="1200" dirty="0">
                <a:solidFill>
                  <a:schemeClr val="tx1"/>
                </a:solidFill>
                <a:effectLst/>
                <a:latin typeface="+mn-lt"/>
                <a:ea typeface="+mn-ea"/>
                <a:cs typeface="+mn-cs"/>
              </a:rPr>
              <a:t>1.00</a:t>
            </a:r>
          </a:p>
          <a:p>
            <a:pPr rtl="0" eaLnBrk="1" fontAlgn="t" latinLnBrk="0" hangingPunct="1"/>
            <a:r>
              <a:rPr lang="en-US" sz="1200" b="0" i="0" u="none" strike="noStrike" kern="1200" dirty="0">
                <a:solidFill>
                  <a:schemeClr val="tx1"/>
                </a:solidFill>
                <a:effectLst/>
                <a:latin typeface="+mn-lt"/>
                <a:ea typeface="+mn-ea"/>
                <a:cs typeface="+mn-cs"/>
              </a:rPr>
              <a:t>Lung and bronchus - 1.07</a:t>
            </a:r>
          </a:p>
          <a:p>
            <a:pPr rtl="0" eaLnBrk="1" fontAlgn="t" latinLnBrk="0" hangingPunct="1"/>
            <a:r>
              <a:rPr lang="en-US" sz="1200" b="0" i="0" u="none" strike="noStrike" kern="1200" dirty="0">
                <a:solidFill>
                  <a:schemeClr val="tx1"/>
                </a:solidFill>
                <a:effectLst/>
                <a:latin typeface="+mn-lt"/>
                <a:ea typeface="+mn-ea"/>
                <a:cs typeface="+mn-cs"/>
              </a:rPr>
              <a:t>Ovary - 1.03</a:t>
            </a:r>
          </a:p>
          <a:p>
            <a:pPr rtl="0" eaLnBrk="1" fontAlgn="t" latinLnBrk="0" hangingPunct="1"/>
            <a:r>
              <a:rPr lang="en-US" sz="1200" b="0" i="0" u="none" strike="noStrike" kern="1200" dirty="0">
                <a:solidFill>
                  <a:schemeClr val="tx1"/>
                </a:solidFill>
                <a:effectLst/>
                <a:latin typeface="+mn-lt"/>
                <a:ea typeface="+mn-ea"/>
                <a:cs typeface="+mn-cs"/>
              </a:rPr>
              <a:t>Pancreas - 1.02</a:t>
            </a:r>
          </a:p>
          <a:p>
            <a:endParaRPr lang="en-US" dirty="0"/>
          </a:p>
        </p:txBody>
      </p:sp>
      <p:sp>
        <p:nvSpPr>
          <p:cNvPr id="4" name="Slide Number Placeholder 3"/>
          <p:cNvSpPr>
            <a:spLocks noGrp="1"/>
          </p:cNvSpPr>
          <p:nvPr>
            <p:ph type="sldNum" sz="quarter" idx="10"/>
          </p:nvPr>
        </p:nvSpPr>
        <p:spPr/>
        <p:txBody>
          <a:bodyPr/>
          <a:lstStyle/>
          <a:p>
            <a:fld id="{5888CF8B-9325-4381-BBC0-E3CA2BCBDFFD}" type="slidenum">
              <a:rPr lang="en-US" smtClean="0"/>
              <a:t>38</a:t>
            </a:fld>
            <a:endParaRPr lang="en-US" dirty="0"/>
          </a:p>
        </p:txBody>
      </p:sp>
    </p:spTree>
    <p:extLst>
      <p:ext uri="{BB962C8B-B14F-4D97-AF65-F5344CB8AC3E}">
        <p14:creationId xmlns:p14="http://schemas.microsoft.com/office/powerpoint/2010/main" val="455562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a:t>
            </a:r>
            <a:r>
              <a:rPr lang="en-US" baseline="0" dirty="0"/>
              <a:t> Answer: What is breast cancer?</a:t>
            </a:r>
          </a:p>
          <a:p>
            <a:endParaRPr lang="en-US" baseline="0" dirty="0"/>
          </a:p>
          <a:p>
            <a:pPr marL="196979" indent="-196979" eaLnBrk="1" fontAlgn="auto" hangingPunct="1">
              <a:spcBef>
                <a:spcPts val="0"/>
              </a:spcBef>
              <a:spcAft>
                <a:spcPts val="0"/>
              </a:spcAft>
              <a:buFont typeface="Arial" pitchFamily="34" charset="0"/>
              <a:buChar char="•"/>
              <a:defRPr/>
            </a:pPr>
            <a:r>
              <a:rPr lang="en-US" dirty="0"/>
              <a:t>Breast cancer is cancer that forms in the tissues of the breast. </a:t>
            </a:r>
          </a:p>
          <a:p>
            <a:pPr marL="196979" indent="-196979" eaLnBrk="1" fontAlgn="auto" hangingPunct="1">
              <a:spcBef>
                <a:spcPts val="0"/>
              </a:spcBef>
              <a:spcAft>
                <a:spcPts val="0"/>
              </a:spcAft>
              <a:buFont typeface="Arial" pitchFamily="34" charset="0"/>
              <a:buChar char="•"/>
              <a:defRPr/>
            </a:pPr>
            <a:r>
              <a:rPr lang="en-US" dirty="0"/>
              <a:t>It occurs mainly in women, but men can get it, too. Many people do not realize that men have breast tissue and that they can develop breast cancer. </a:t>
            </a:r>
            <a:r>
              <a:rPr lang="en-US" altLang="zh-CN" dirty="0"/>
              <a:t> </a:t>
            </a:r>
          </a:p>
          <a:p>
            <a:pPr marL="196979" indent="-196979" eaLnBrk="1" fontAlgn="auto" hangingPunct="1">
              <a:spcBef>
                <a:spcPts val="0"/>
              </a:spcBef>
              <a:spcAft>
                <a:spcPts val="0"/>
              </a:spcAft>
              <a:buFont typeface="Arial" pitchFamily="34" charset="0"/>
              <a:buChar char="•"/>
              <a:defRPr/>
            </a:pPr>
            <a:r>
              <a:rPr lang="en-US" dirty="0"/>
              <a:t>All women should be aware of how their breasts normally look and feel and report any changes (lumps, skin changes, nipple changes, etc.) to their health care provider.</a:t>
            </a:r>
            <a:endParaRPr lang="en-US" altLang="zh-CN" dirty="0"/>
          </a:p>
          <a:p>
            <a:endParaRPr lang="en-US" dirty="0"/>
          </a:p>
        </p:txBody>
      </p:sp>
      <p:sp>
        <p:nvSpPr>
          <p:cNvPr id="4" name="Slide Number Placeholder 3"/>
          <p:cNvSpPr>
            <a:spLocks noGrp="1"/>
          </p:cNvSpPr>
          <p:nvPr>
            <p:ph type="sldNum" sz="quarter" idx="10"/>
          </p:nvPr>
        </p:nvSpPr>
        <p:spPr/>
        <p:txBody>
          <a:bodyPr/>
          <a:lstStyle/>
          <a:p>
            <a:fld id="{5888CF8B-9325-4381-BBC0-E3CA2BCBDFFD}" type="slidenum">
              <a:rPr lang="en-US" smtClean="0"/>
              <a:t>6</a:t>
            </a:fld>
            <a:endParaRPr lang="en-US" dirty="0"/>
          </a:p>
        </p:txBody>
      </p:sp>
    </p:spTree>
    <p:extLst>
      <p:ext uri="{BB962C8B-B14F-4D97-AF65-F5344CB8AC3E}">
        <p14:creationId xmlns:p14="http://schemas.microsoft.com/office/powerpoint/2010/main" val="3048376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a:t>
            </a:r>
            <a:r>
              <a:rPr lang="en-US" baseline="0" dirty="0"/>
              <a:t> What is c</a:t>
            </a:r>
            <a:r>
              <a:rPr lang="en-US" dirty="0"/>
              <a:t>ervical cancer?</a:t>
            </a:r>
          </a:p>
          <a:p>
            <a:endParaRPr lang="en-US" dirty="0"/>
          </a:p>
          <a:p>
            <a:pPr marL="196979" indent="-196979" eaLnBrk="1" fontAlgn="auto" hangingPunct="1">
              <a:spcBef>
                <a:spcPts val="0"/>
              </a:spcBef>
              <a:spcAft>
                <a:spcPts val="0"/>
              </a:spcAft>
              <a:buFont typeface="Arial" pitchFamily="34" charset="0"/>
              <a:buChar char="•"/>
              <a:defRPr/>
            </a:pPr>
            <a:r>
              <a:rPr lang="en-US" dirty="0"/>
              <a:t>Cervical Cancer is cancer that forms in the tissue of the cervix which connects the womb  to the vagina.  </a:t>
            </a:r>
          </a:p>
          <a:p>
            <a:pPr marL="196979" indent="-196979" eaLnBrk="1" fontAlgn="auto" hangingPunct="1">
              <a:spcBef>
                <a:spcPts val="0"/>
              </a:spcBef>
              <a:spcAft>
                <a:spcPts val="0"/>
              </a:spcAft>
              <a:buFont typeface="Arial" pitchFamily="34" charset="0"/>
              <a:buChar char="•"/>
              <a:defRPr/>
            </a:pPr>
            <a:r>
              <a:rPr lang="en-US" dirty="0"/>
              <a:t>Cervical </a:t>
            </a:r>
            <a:r>
              <a:rPr lang="en-US"/>
              <a:t>cancer often forms </a:t>
            </a:r>
            <a:r>
              <a:rPr lang="en-US" dirty="0"/>
              <a:t>slowly, starting with a change from normal cells to abnormal or pre-cancer cells and then to cancer. </a:t>
            </a:r>
          </a:p>
          <a:p>
            <a:pPr marL="196979" indent="-196979" eaLnBrk="1" fontAlgn="auto" hangingPunct="1">
              <a:spcBef>
                <a:spcPts val="0"/>
              </a:spcBef>
              <a:spcAft>
                <a:spcPts val="0"/>
              </a:spcAft>
              <a:buFont typeface="Arial" pitchFamily="34" charset="0"/>
              <a:buChar char="•"/>
              <a:defRPr/>
            </a:pPr>
            <a:r>
              <a:rPr lang="en-US" dirty="0"/>
              <a:t>It is the second most commonly-diagnosed cancer among women worldwide.</a:t>
            </a:r>
          </a:p>
          <a:p>
            <a:pPr marL="196979" indent="-196979" eaLnBrk="1" fontAlgn="auto" hangingPunct="1">
              <a:spcBef>
                <a:spcPts val="0"/>
              </a:spcBef>
              <a:spcAft>
                <a:spcPts val="0"/>
              </a:spcAft>
              <a:buFont typeface="Arial" pitchFamily="34" charset="0"/>
              <a:buChar char="•"/>
              <a:defRPr/>
            </a:pPr>
            <a:r>
              <a:rPr lang="en-US" dirty="0"/>
              <a:t>It is much rarer in the United States because of the use of the Pap test.</a:t>
            </a:r>
          </a:p>
          <a:p>
            <a:endParaRPr lang="en-US" dirty="0"/>
          </a:p>
        </p:txBody>
      </p:sp>
      <p:sp>
        <p:nvSpPr>
          <p:cNvPr id="4" name="Slide Number Placeholder 3"/>
          <p:cNvSpPr>
            <a:spLocks noGrp="1"/>
          </p:cNvSpPr>
          <p:nvPr>
            <p:ph type="sldNum" sz="quarter" idx="10"/>
          </p:nvPr>
        </p:nvSpPr>
        <p:spPr/>
        <p:txBody>
          <a:bodyPr/>
          <a:lstStyle/>
          <a:p>
            <a:fld id="{5888CF8B-9325-4381-BBC0-E3CA2BCBDFFD}" type="slidenum">
              <a:rPr lang="en-US" smtClean="0"/>
              <a:t>7</a:t>
            </a:fld>
            <a:endParaRPr lang="en-US" dirty="0"/>
          </a:p>
        </p:txBody>
      </p:sp>
    </p:spTree>
    <p:extLst>
      <p:ext uri="{BB962C8B-B14F-4D97-AF65-F5344CB8AC3E}">
        <p14:creationId xmlns:p14="http://schemas.microsoft.com/office/powerpoint/2010/main" val="2159279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What is increasing</a:t>
            </a:r>
            <a:r>
              <a:rPr lang="en-US" baseline="0" dirty="0"/>
              <a:t> age</a:t>
            </a:r>
            <a:r>
              <a:rPr lang="en-US"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The risk of developing breast cancer increases as you get older.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About 1 out of 8 invasive breast cancers are found in women younger than 45, while about 2 of 3 invasive breast cancers are found in women age 55 or older. </a:t>
            </a:r>
          </a:p>
          <a:p>
            <a:endParaRPr lang="en-US" dirty="0"/>
          </a:p>
        </p:txBody>
      </p:sp>
      <p:sp>
        <p:nvSpPr>
          <p:cNvPr id="4" name="Slide Number Placeholder 3"/>
          <p:cNvSpPr>
            <a:spLocks noGrp="1"/>
          </p:cNvSpPr>
          <p:nvPr>
            <p:ph type="sldNum" sz="quarter" idx="10"/>
          </p:nvPr>
        </p:nvSpPr>
        <p:spPr/>
        <p:txBody>
          <a:bodyPr/>
          <a:lstStyle/>
          <a:p>
            <a:fld id="{5888CF8B-9325-4381-BBC0-E3CA2BCBDFFD}" type="slidenum">
              <a:rPr lang="en-US" smtClean="0"/>
              <a:t>8</a:t>
            </a:fld>
            <a:endParaRPr lang="en-US" dirty="0"/>
          </a:p>
        </p:txBody>
      </p:sp>
    </p:spTree>
    <p:extLst>
      <p:ext uri="{BB962C8B-B14F-4D97-AF65-F5344CB8AC3E}">
        <p14:creationId xmlns:p14="http://schemas.microsoft.com/office/powerpoint/2010/main" val="1818968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 What is a Pap test?</a:t>
            </a:r>
          </a:p>
          <a:p>
            <a:endParaRPr lang="en-US" dirty="0"/>
          </a:p>
          <a:p>
            <a:pPr>
              <a:defRPr/>
            </a:pPr>
            <a:r>
              <a:rPr lang="en-US" b="1" i="1" dirty="0">
                <a:latin typeface="Arial" charset="0"/>
              </a:rPr>
              <a:t>The American Cancer Society recommends the following guidelines for early detection (these are the new guidelines):</a:t>
            </a:r>
            <a:endParaRPr lang="en-US" dirty="0">
              <a:latin typeface="Arial" charset="0"/>
            </a:endParaRPr>
          </a:p>
          <a:p>
            <a:pPr marL="189701" indent="-189701" eaLnBrk="1" fontAlgn="auto" hangingPunct="1">
              <a:spcBef>
                <a:spcPts val="0"/>
              </a:spcBef>
              <a:spcAft>
                <a:spcPts val="0"/>
              </a:spcAft>
              <a:buFont typeface="Arial" pitchFamily="34" charset="0"/>
              <a:buChar char="•"/>
              <a:defRPr/>
            </a:pPr>
            <a:r>
              <a:rPr lang="en-US" dirty="0">
                <a:latin typeface="Arial" charset="0"/>
              </a:rPr>
              <a:t>All women should begin cervical cancer testing (screening) at age 21.</a:t>
            </a:r>
          </a:p>
          <a:p>
            <a:pPr marL="189701" indent="-189701" eaLnBrk="1" fontAlgn="auto" hangingPunct="1">
              <a:spcBef>
                <a:spcPts val="0"/>
              </a:spcBef>
              <a:spcAft>
                <a:spcPts val="0"/>
              </a:spcAft>
              <a:buFont typeface="Arial" pitchFamily="34" charset="0"/>
              <a:buChar char="•"/>
              <a:defRPr/>
            </a:pPr>
            <a:r>
              <a:rPr lang="en-US" dirty="0">
                <a:latin typeface="Arial" charset="0"/>
              </a:rPr>
              <a:t>Women aged 21 to 29 should have a Pap test every 3 years. HPV testing should not be used for screening in this age group (it may be used as a part of follow-up for an abnormal Pap test).</a:t>
            </a:r>
          </a:p>
          <a:p>
            <a:pPr marL="189701" indent="-189701">
              <a:defRPr/>
            </a:pPr>
            <a:r>
              <a:rPr lang="en-US" b="1" dirty="0">
                <a:latin typeface="Arial" charset="0"/>
              </a:rPr>
              <a:t>·</a:t>
            </a:r>
            <a:r>
              <a:rPr lang="en-US" dirty="0">
                <a:latin typeface="Arial" charset="0"/>
              </a:rPr>
              <a:t> 	Beginning at age 30, the preferred way to screen is with a Pap test combined with an HPV test every 5 years. This should continue until age 65.</a:t>
            </a:r>
          </a:p>
          <a:p>
            <a:pPr marL="189701" indent="-189701">
              <a:defRPr/>
            </a:pPr>
            <a:r>
              <a:rPr lang="en-US" b="1" dirty="0">
                <a:latin typeface="Arial" charset="0"/>
              </a:rPr>
              <a:t>· 	</a:t>
            </a:r>
            <a:r>
              <a:rPr lang="en-US" dirty="0">
                <a:latin typeface="Arial" charset="0"/>
              </a:rPr>
              <a:t>Another reasonable option for women 30 to 65 is to get tested every 3 years with just the Pap test.</a:t>
            </a:r>
          </a:p>
          <a:p>
            <a:pPr marL="189701" indent="-189701">
              <a:defRPr/>
            </a:pPr>
            <a:r>
              <a:rPr lang="en-US" b="1" dirty="0">
                <a:latin typeface="Arial" charset="0"/>
              </a:rPr>
              <a:t>·</a:t>
            </a:r>
            <a:r>
              <a:rPr lang="en-US" dirty="0">
                <a:latin typeface="Arial" charset="0"/>
              </a:rPr>
              <a:t> 	Women who are at high risk of cervical cancer because of a suppressed immune system (for example from HIV infection, organ transplant, or long term steroid use) or because they were exposed to DES in utero may need to be screened more often. They should follow the recommendations of their health care team.</a:t>
            </a:r>
          </a:p>
          <a:p>
            <a:pPr marL="189701" indent="-189701">
              <a:defRPr/>
            </a:pPr>
            <a:r>
              <a:rPr lang="en-US" b="1" dirty="0">
                <a:latin typeface="Arial" charset="0"/>
              </a:rPr>
              <a:t>·</a:t>
            </a:r>
            <a:r>
              <a:rPr lang="en-US" dirty="0">
                <a:latin typeface="Arial" charset="0"/>
              </a:rPr>
              <a:t> 	Women over 65 years of age who have had regular screening in the previous 10 years should stop cervical cancer screening as long as they haven’t had any serious pre-cancers (like CIN2 or CIN3) found in the last 20 years (CIN is discussed later in this section under the heading “How biopsy results are reported”). </a:t>
            </a:r>
          </a:p>
          <a:p>
            <a:pPr marL="189701" indent="-189701">
              <a:buFont typeface="Arial" pitchFamily="34" charset="0"/>
              <a:buChar char="•"/>
              <a:defRPr/>
            </a:pPr>
            <a:r>
              <a:rPr lang="en-US" dirty="0">
                <a:latin typeface="Arial" charset="0"/>
              </a:rPr>
              <a:t>Women with a history of CIN2 or CIN3 should continue to have testing for at least 20 years after the abnormality was found.</a:t>
            </a:r>
          </a:p>
          <a:p>
            <a:pPr marL="189701" indent="-189701">
              <a:defRPr/>
            </a:pPr>
            <a:r>
              <a:rPr lang="en-US" b="1" dirty="0">
                <a:latin typeface="Arial" charset="0"/>
              </a:rPr>
              <a:t>· 	</a:t>
            </a:r>
            <a:r>
              <a:rPr lang="en-US" dirty="0">
                <a:latin typeface="Arial" charset="0"/>
              </a:rPr>
              <a:t>Women who have had a total hysterectomy (removal of the uterus and cervix) should stop screening (such as Pap tests and HPV tests), unless the hysterectomy was done as a treatment for cervical cancer or pre-cancer. </a:t>
            </a:r>
          </a:p>
          <a:p>
            <a:pPr marL="189701" indent="-189701">
              <a:buFont typeface="Arial" pitchFamily="34" charset="0"/>
              <a:buChar char="•"/>
              <a:defRPr/>
            </a:pPr>
            <a:r>
              <a:rPr lang="en-US" dirty="0">
                <a:latin typeface="Arial" charset="0"/>
              </a:rPr>
              <a:t>Women who have had a hysterectomy without removal of the cervix (called a supra-cervical hysterectomy) should continue cervical cancer screening according to the guidelines above.</a:t>
            </a:r>
          </a:p>
          <a:p>
            <a:pPr marL="189701" indent="-189701">
              <a:buFont typeface="Arial" pitchFamily="34" charset="0"/>
              <a:buChar char="•"/>
              <a:defRPr/>
            </a:pPr>
            <a:r>
              <a:rPr lang="en-US" dirty="0">
                <a:latin typeface="Arial" charset="0"/>
              </a:rPr>
              <a:t>Women who have been vaccinated against HPV should still follow these guidelines. </a:t>
            </a:r>
          </a:p>
          <a:p>
            <a:pPr marL="189701" indent="-189701">
              <a:buFont typeface="Arial" pitchFamily="34" charset="0"/>
              <a:buChar char="•"/>
              <a:defRPr/>
            </a:pPr>
            <a:r>
              <a:rPr lang="en-US" dirty="0">
                <a:latin typeface="Arial" charset="0"/>
              </a:rPr>
              <a:t>Some women believe that they can stop cervical cancer screening once they have stopped having children. This is not correct. They should continue to follow American Cancer Society guidelines.</a:t>
            </a:r>
          </a:p>
          <a:p>
            <a:pPr marL="189701" indent="-189701">
              <a:buFont typeface="Arial" pitchFamily="34" charset="0"/>
              <a:buChar char="•"/>
              <a:defRPr/>
            </a:pPr>
            <a:r>
              <a:rPr lang="en-US" dirty="0">
                <a:latin typeface="Arial" charset="0"/>
              </a:rPr>
              <a:t>No matter their age, women should NOT be screened every year for cervical cancer</a:t>
            </a:r>
          </a:p>
          <a:p>
            <a:pPr marL="189701" indent="-189701">
              <a:defRPr/>
            </a:pPr>
            <a:r>
              <a:rPr lang="en-US" b="1" dirty="0">
                <a:latin typeface="Arial" charset="0"/>
              </a:rPr>
              <a:t>·	</a:t>
            </a:r>
            <a:r>
              <a:rPr lang="en-US" dirty="0">
                <a:latin typeface="Arial" charset="0"/>
              </a:rPr>
              <a:t>Although annual (every year) screening should not be done, women with abnormal screening results may need to have a follow-up Pap test done in 6 months or a year. Follow-up is not the same as screening. </a:t>
            </a:r>
          </a:p>
          <a:p>
            <a:pPr marL="189701" indent="-189701">
              <a:defRPr/>
            </a:pPr>
            <a:r>
              <a:rPr lang="en-US" b="1" dirty="0">
                <a:latin typeface="Arial" charset="0"/>
              </a:rPr>
              <a:t>·	</a:t>
            </a:r>
            <a:r>
              <a:rPr lang="en-US" dirty="0">
                <a:latin typeface="Arial" charset="0"/>
              </a:rPr>
              <a:t>The American Cancer Society guidelines for early detection of cervical cancer do not apply to women who have been diagnosed with cervical cancer. These women should have follow-up testing as recommended by their healthcare team. These guidelines also do not apply to women with HIV infection, organ transplant, or long term steroid use. These women should follow the recommendations of their health care team.</a:t>
            </a:r>
          </a:p>
          <a:p>
            <a:endParaRPr lang="en-US" dirty="0"/>
          </a:p>
        </p:txBody>
      </p:sp>
      <p:sp>
        <p:nvSpPr>
          <p:cNvPr id="4" name="Slide Number Placeholder 3"/>
          <p:cNvSpPr>
            <a:spLocks noGrp="1"/>
          </p:cNvSpPr>
          <p:nvPr>
            <p:ph type="sldNum" sz="quarter" idx="10"/>
          </p:nvPr>
        </p:nvSpPr>
        <p:spPr/>
        <p:txBody>
          <a:bodyPr/>
          <a:lstStyle/>
          <a:p>
            <a:fld id="{5888CF8B-9325-4381-BBC0-E3CA2BCBDFFD}" type="slidenum">
              <a:rPr lang="en-US" smtClean="0"/>
              <a:t>9</a:t>
            </a:fld>
            <a:endParaRPr lang="en-US" dirty="0"/>
          </a:p>
        </p:txBody>
      </p:sp>
    </p:spTree>
    <p:extLst>
      <p:ext uri="{BB962C8B-B14F-4D97-AF65-F5344CB8AC3E}">
        <p14:creationId xmlns:p14="http://schemas.microsoft.com/office/powerpoint/2010/main" val="4115745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a:t>
            </a:r>
            <a:r>
              <a:rPr lang="en-US" baseline="0" dirty="0"/>
              <a:t> What is colorectal cancer?</a:t>
            </a:r>
          </a:p>
          <a:p>
            <a:endParaRPr lang="en-US" baseline="0" dirty="0"/>
          </a:p>
          <a:p>
            <a:pPr marL="171450" indent="-171450">
              <a:buFont typeface="Arial" panose="020B0604020202020204" pitchFamily="34" charset="0"/>
              <a:buChar char="•"/>
            </a:pPr>
            <a:r>
              <a:rPr lang="en-US" dirty="0">
                <a:effectLst/>
              </a:rPr>
              <a:t>Colorectal cancer</a:t>
            </a:r>
            <a:r>
              <a:rPr lang="en-US" i="1" dirty="0">
                <a:effectLst/>
              </a:rPr>
              <a:t> </a:t>
            </a:r>
            <a:r>
              <a:rPr lang="en-US" dirty="0">
                <a:effectLst/>
              </a:rPr>
              <a:t>is cancer that starts in the colon or the rectum. </a:t>
            </a:r>
          </a:p>
          <a:p>
            <a:pPr marL="171450" indent="-171450">
              <a:buFont typeface="Arial" panose="020B0604020202020204" pitchFamily="34" charset="0"/>
              <a:buChar char="•"/>
            </a:pPr>
            <a:r>
              <a:rPr lang="en-US" dirty="0">
                <a:effectLst/>
              </a:rPr>
              <a:t>These cancers can also be referred to separately as colon cancer or rectal cancer, depending on where they start. </a:t>
            </a:r>
          </a:p>
          <a:p>
            <a:pPr marL="171450" indent="-171450">
              <a:buFont typeface="Arial" panose="020B0604020202020204" pitchFamily="34" charset="0"/>
              <a:buChar char="•"/>
            </a:pPr>
            <a:r>
              <a:rPr lang="en-US" dirty="0">
                <a:effectLst/>
              </a:rPr>
              <a:t>Colon cancer and rectal cancer have many features in common. </a:t>
            </a:r>
            <a:endParaRPr lang="en-US" dirty="0"/>
          </a:p>
        </p:txBody>
      </p:sp>
      <p:sp>
        <p:nvSpPr>
          <p:cNvPr id="4" name="Slide Number Placeholder 3"/>
          <p:cNvSpPr>
            <a:spLocks noGrp="1"/>
          </p:cNvSpPr>
          <p:nvPr>
            <p:ph type="sldNum" sz="quarter" idx="10"/>
          </p:nvPr>
        </p:nvSpPr>
        <p:spPr/>
        <p:txBody>
          <a:bodyPr/>
          <a:lstStyle/>
          <a:p>
            <a:fld id="{5888CF8B-9325-4381-BBC0-E3CA2BCBDFFD}" type="slidenum">
              <a:rPr lang="en-US" smtClean="0"/>
              <a:t>10</a:t>
            </a:fld>
            <a:endParaRPr lang="en-US" dirty="0"/>
          </a:p>
        </p:txBody>
      </p:sp>
    </p:spTree>
    <p:extLst>
      <p:ext uri="{BB962C8B-B14F-4D97-AF65-F5344CB8AC3E}">
        <p14:creationId xmlns:p14="http://schemas.microsoft.com/office/powerpoint/2010/main" val="1400271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Correct Answer:</a:t>
            </a:r>
            <a:r>
              <a:rPr lang="en-US" baseline="0" dirty="0"/>
              <a:t> What is the digestive system?</a:t>
            </a:r>
          </a:p>
          <a:p>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The colon and rectum are parts of the digestive system, which is also called the </a:t>
            </a:r>
            <a:r>
              <a:rPr lang="en-US" i="1" dirty="0">
                <a:effectLst/>
              </a:rPr>
              <a:t>gastrointestinal (GI) system</a:t>
            </a:r>
            <a:r>
              <a:rPr lang="en-US" dirty="0">
                <a:effectLst/>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The first part of the digestive system (the stomach and small intestine) processes food for energy while the last part (the colon and rectum) absorbs fluid to form solid waste (fecal matter or stool) that then passes from the body.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To understand colorectal cancer, it helps to know something about the normal structure of the digestive system and how it works. </a:t>
            </a:r>
          </a:p>
          <a:p>
            <a:endParaRPr lang="en-US" dirty="0"/>
          </a:p>
        </p:txBody>
      </p:sp>
      <p:sp>
        <p:nvSpPr>
          <p:cNvPr id="4" name="Slide Number Placeholder 3"/>
          <p:cNvSpPr>
            <a:spLocks noGrp="1"/>
          </p:cNvSpPr>
          <p:nvPr>
            <p:ph type="sldNum" sz="quarter" idx="10"/>
          </p:nvPr>
        </p:nvSpPr>
        <p:spPr/>
        <p:txBody>
          <a:bodyPr/>
          <a:lstStyle/>
          <a:p>
            <a:fld id="{5888CF8B-9325-4381-BBC0-E3CA2BCBDFFD}" type="slidenum">
              <a:rPr lang="en-US" smtClean="0"/>
              <a:t>11</a:t>
            </a:fld>
            <a:endParaRPr lang="en-US" dirty="0"/>
          </a:p>
        </p:txBody>
      </p:sp>
    </p:spTree>
    <p:extLst>
      <p:ext uri="{BB962C8B-B14F-4D97-AF65-F5344CB8AC3E}">
        <p14:creationId xmlns:p14="http://schemas.microsoft.com/office/powerpoint/2010/main" val="2597826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77938" y="1219870"/>
            <a:ext cx="7408862" cy="1016000"/>
          </a:xfrm>
        </p:spPr>
        <p:txBody>
          <a:bodyPr/>
          <a:lstStyle/>
          <a:p>
            <a:r>
              <a:rPr lang="en-US"/>
              <a:t>Click to edit Master title style</a:t>
            </a:r>
            <a:endParaRPr lang="en-US" dirty="0"/>
          </a:p>
        </p:txBody>
      </p:sp>
      <p:sp>
        <p:nvSpPr>
          <p:cNvPr id="3" name="Content Placeholder 2"/>
          <p:cNvSpPr>
            <a:spLocks noGrp="1"/>
          </p:cNvSpPr>
          <p:nvPr>
            <p:ph idx="1"/>
          </p:nvPr>
        </p:nvSpPr>
        <p:spPr>
          <a:xfrm>
            <a:off x="1277938" y="2439070"/>
            <a:ext cx="7408862" cy="3976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4519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5451CF1-CB88-4C46-B4D9-B9F4328DAC27}" type="datetimeFigureOut">
              <a:rPr lang="en-US" smtClean="0"/>
              <a:t>2/20/2017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66E82EE-BC6B-416E-96FF-B562F4E4B19A}" type="slidenum">
              <a:rPr lang="en-US" smtClean="0"/>
              <a:t>‹#›</a:t>
            </a:fld>
            <a:endParaRPr lang="en-US" dirty="0"/>
          </a:p>
        </p:txBody>
      </p:sp>
    </p:spTree>
    <p:extLst>
      <p:ext uri="{BB962C8B-B14F-4D97-AF65-F5344CB8AC3E}">
        <p14:creationId xmlns:p14="http://schemas.microsoft.com/office/powerpoint/2010/main" val="4253357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5451CF1-CB88-4C46-B4D9-B9F4328DAC27}" type="datetimeFigureOut">
              <a:rPr lang="en-US" smtClean="0"/>
              <a:t>2/20/2017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66E82EE-BC6B-416E-96FF-B562F4E4B19A}" type="slidenum">
              <a:rPr lang="en-US" smtClean="0"/>
              <a:t>‹#›</a:t>
            </a:fld>
            <a:endParaRPr lang="en-US" dirty="0"/>
          </a:p>
        </p:txBody>
      </p:sp>
    </p:spTree>
    <p:extLst>
      <p:ext uri="{BB962C8B-B14F-4D97-AF65-F5344CB8AC3E}">
        <p14:creationId xmlns:p14="http://schemas.microsoft.com/office/powerpoint/2010/main" val="1063660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8926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463402" y="846138"/>
            <a:ext cx="6260183" cy="1143000"/>
          </a:xfrm>
          <a:prstGeom prst="rect">
            <a:avLst/>
          </a:prstGeom>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463402" y="2224088"/>
            <a:ext cx="6259911" cy="3548062"/>
          </a:xfrm>
          <a:prstGeom prst="rect">
            <a:avLst/>
          </a:prstGeom>
        </p:spPr>
        <p:txBody>
          <a:bodyPr/>
          <a:lstStyle/>
          <a:p>
            <a:pPr lvl="0"/>
            <a:r>
              <a:rPr lang="en-US"/>
              <a:t>Click to edit Master text styles</a:t>
            </a:r>
          </a:p>
          <a:p>
            <a:pPr lvl="1"/>
            <a:r>
              <a:rPr lang="en-US"/>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96910" y="841375"/>
            <a:ext cx="6289890" cy="1016000"/>
          </a:xfrm>
        </p:spPr>
        <p:txBody>
          <a:bodyPr/>
          <a:lstStyle/>
          <a:p>
            <a:r>
              <a:rPr lang="en-US"/>
              <a:t>Click to edit Master title style</a:t>
            </a:r>
            <a:endParaRPr lang="en-US" dirty="0"/>
          </a:p>
        </p:txBody>
      </p:sp>
      <p:sp>
        <p:nvSpPr>
          <p:cNvPr id="3" name="Content Placeholder 2"/>
          <p:cNvSpPr>
            <a:spLocks noGrp="1"/>
          </p:cNvSpPr>
          <p:nvPr>
            <p:ph idx="1"/>
          </p:nvPr>
        </p:nvSpPr>
        <p:spPr>
          <a:xfrm>
            <a:off x="2396910" y="2060575"/>
            <a:ext cx="6289890" cy="39766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59338" y="1258277"/>
            <a:ext cx="7364248" cy="1143000"/>
          </a:xfrm>
          <a:prstGeom prst="rect">
            <a:avLst/>
          </a:prstGeom>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1358900" y="2636227"/>
            <a:ext cx="7364413" cy="3548062"/>
          </a:xfrm>
          <a:prstGeom prst="rect">
            <a:avLst/>
          </a:prstGeom>
        </p:spPr>
        <p:txBody>
          <a:bodyPr/>
          <a:lstStyle/>
          <a:p>
            <a:pPr lvl="0"/>
            <a:r>
              <a:rPr lang="en-US"/>
              <a:t>Click to edit Master text styles</a:t>
            </a:r>
          </a:p>
          <a:p>
            <a:pPr lvl="1"/>
            <a:r>
              <a:rPr lang="en-US"/>
              <a:t>Second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3.jpeg"/><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defRPr sz="1600" kern="1200">
          <a:solidFill>
            <a:srgbClr val="948A54"/>
          </a:solidFill>
          <a:latin typeface="FrutigerLightItalic" pitchFamily="2" charset="0"/>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bwMode="auto">
          <a:xfrm>
            <a:off x="2422140" y="2060575"/>
            <a:ext cx="6264660" cy="3976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add text </a:t>
            </a:r>
          </a:p>
        </p:txBody>
      </p:sp>
      <p:sp>
        <p:nvSpPr>
          <p:cNvPr id="3076" name="Rectangle 4"/>
          <p:cNvSpPr>
            <a:spLocks noGrp="1" noChangeArrowheads="1"/>
          </p:cNvSpPr>
          <p:nvPr>
            <p:ph type="title"/>
          </p:nvPr>
        </p:nvSpPr>
        <p:spPr bwMode="auto">
          <a:xfrm>
            <a:off x="2422140" y="841375"/>
            <a:ext cx="6264660"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add title</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bwMode="auto">
          <a:xfrm>
            <a:off x="1277938" y="2514769"/>
            <a:ext cx="7408862" cy="3976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add text </a:t>
            </a:r>
          </a:p>
        </p:txBody>
      </p:sp>
      <p:sp>
        <p:nvSpPr>
          <p:cNvPr id="3076" name="Rectangle 4"/>
          <p:cNvSpPr>
            <a:spLocks noGrp="1" noChangeArrowheads="1"/>
          </p:cNvSpPr>
          <p:nvPr>
            <p:ph type="title"/>
          </p:nvPr>
        </p:nvSpPr>
        <p:spPr bwMode="auto">
          <a:xfrm>
            <a:off x="1277938" y="1295569"/>
            <a:ext cx="7408862"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add title</a:t>
            </a: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4" r:id="rId4"/>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11.xml"/><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12.xml"/><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tags" Target="../tags/tag13.xml"/><Relationship Id="rId4" Type="http://schemas.openxmlformats.org/officeDocument/2006/relationships/slide" Target="slide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tags" Target="../tags/tag14.xml"/><Relationship Id="rId4" Type="http://schemas.openxmlformats.org/officeDocument/2006/relationships/slide" Target="slide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15.xml"/><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16.xml"/><Relationship Id="rId4"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xml"/><Relationship Id="rId1" Type="http://schemas.openxmlformats.org/officeDocument/2006/relationships/tags" Target="../tags/tag17.xml"/><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18.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19.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21.xml"/><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22.xml"/><Relationship Id="rId5" Type="http://schemas.openxmlformats.org/officeDocument/2006/relationships/slide" Target="slide3.xml"/><Relationship Id="rId4" Type="http://schemas.openxmlformats.org/officeDocument/2006/relationships/hyperlink" Target="http://www.cancer.org/col"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23.xml"/><Relationship Id="rId4" Type="http://schemas.openxmlformats.org/officeDocument/2006/relationships/slide" Target="slide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24.xml"/><Relationship Id="rId5" Type="http://schemas.openxmlformats.org/officeDocument/2006/relationships/slide" Target="slide3.xml"/><Relationship Id="rId4" Type="http://schemas.openxmlformats.org/officeDocument/2006/relationships/hyperlink" Target="http://www.cancer.org/"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tags" Target="../tags/tag25.xml"/><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9.xml"/><Relationship Id="rId1" Type="http://schemas.openxmlformats.org/officeDocument/2006/relationships/tags" Target="../tags/tag26.xml"/><Relationship Id="rId4" Type="http://schemas.openxmlformats.org/officeDocument/2006/relationships/slide" Target="slide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xml"/><Relationship Id="rId1" Type="http://schemas.openxmlformats.org/officeDocument/2006/relationships/tags" Target="../tags/tag27.xml"/><Relationship Id="rId4" Type="http://schemas.openxmlformats.org/officeDocument/2006/relationships/slide" Target="slide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9.xml"/><Relationship Id="rId1" Type="http://schemas.openxmlformats.org/officeDocument/2006/relationships/tags" Target="../tags/tag28.xml"/><Relationship Id="rId4" Type="http://schemas.openxmlformats.org/officeDocument/2006/relationships/slide" Target="slide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tags" Target="../tags/tag29.xml"/><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9.xml"/><Relationship Id="rId1" Type="http://schemas.openxmlformats.org/officeDocument/2006/relationships/tags" Target="../tags/tag30.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22.xml"/><Relationship Id="rId18" Type="http://schemas.openxmlformats.org/officeDocument/2006/relationships/slide" Target="slide17.xml"/><Relationship Id="rId26" Type="http://schemas.openxmlformats.org/officeDocument/2006/relationships/slide" Target="slide29.xml"/><Relationship Id="rId3" Type="http://schemas.openxmlformats.org/officeDocument/2006/relationships/notesSlide" Target="../notesSlides/notesSlide2.xml"/><Relationship Id="rId21" Type="http://schemas.openxmlformats.org/officeDocument/2006/relationships/slide" Target="slide33.xml"/><Relationship Id="rId7" Type="http://schemas.openxmlformats.org/officeDocument/2006/relationships/slide" Target="slide21.xml"/><Relationship Id="rId12" Type="http://schemas.openxmlformats.org/officeDocument/2006/relationships/slide" Target="slide16.xml"/><Relationship Id="rId17" Type="http://schemas.openxmlformats.org/officeDocument/2006/relationships/slide" Target="slide12.xml"/><Relationship Id="rId25" Type="http://schemas.openxmlformats.org/officeDocument/2006/relationships/slide" Target="slide24.xml"/><Relationship Id="rId33" Type="http://schemas.openxmlformats.org/officeDocument/2006/relationships/slide" Target="slide36.xml"/><Relationship Id="rId2" Type="http://schemas.openxmlformats.org/officeDocument/2006/relationships/slideLayout" Target="../slideLayouts/slideLayout8.xml"/><Relationship Id="rId16" Type="http://schemas.openxmlformats.org/officeDocument/2006/relationships/slide" Target="slide7.xml"/><Relationship Id="rId20" Type="http://schemas.openxmlformats.org/officeDocument/2006/relationships/slide" Target="slide28.xml"/><Relationship Id="rId29" Type="http://schemas.openxmlformats.org/officeDocument/2006/relationships/slide" Target="slide14.xml"/><Relationship Id="rId1" Type="http://schemas.openxmlformats.org/officeDocument/2006/relationships/tags" Target="../tags/tag4.xml"/><Relationship Id="rId6" Type="http://schemas.openxmlformats.org/officeDocument/2006/relationships/slide" Target="slide15.xml"/><Relationship Id="rId11" Type="http://schemas.openxmlformats.org/officeDocument/2006/relationships/slide" Target="slide11.xml"/><Relationship Id="rId24" Type="http://schemas.openxmlformats.org/officeDocument/2006/relationships/slide" Target="slide18.xml"/><Relationship Id="rId32" Type="http://schemas.openxmlformats.org/officeDocument/2006/relationships/slide" Target="slide30.xml"/><Relationship Id="rId5" Type="http://schemas.openxmlformats.org/officeDocument/2006/relationships/slide" Target="slide10.xml"/><Relationship Id="rId15" Type="http://schemas.openxmlformats.org/officeDocument/2006/relationships/slide" Target="slide32.xml"/><Relationship Id="rId23" Type="http://schemas.openxmlformats.org/officeDocument/2006/relationships/slide" Target="slide13.xml"/><Relationship Id="rId28" Type="http://schemas.openxmlformats.org/officeDocument/2006/relationships/slide" Target="slide9.xml"/><Relationship Id="rId10" Type="http://schemas.openxmlformats.org/officeDocument/2006/relationships/slide" Target="slide6.xml"/><Relationship Id="rId19" Type="http://schemas.openxmlformats.org/officeDocument/2006/relationships/slide" Target="slide23.xml"/><Relationship Id="rId31" Type="http://schemas.openxmlformats.org/officeDocument/2006/relationships/slide" Target="slide25.xml"/><Relationship Id="rId4" Type="http://schemas.openxmlformats.org/officeDocument/2006/relationships/slide" Target="slide5.xml"/><Relationship Id="rId9" Type="http://schemas.openxmlformats.org/officeDocument/2006/relationships/slide" Target="slide31.xml"/><Relationship Id="rId14" Type="http://schemas.openxmlformats.org/officeDocument/2006/relationships/slide" Target="slide27.xml"/><Relationship Id="rId22" Type="http://schemas.openxmlformats.org/officeDocument/2006/relationships/slide" Target="slide8.xml"/><Relationship Id="rId27" Type="http://schemas.openxmlformats.org/officeDocument/2006/relationships/slide" Target="slide35.xml"/><Relationship Id="rId30" Type="http://schemas.openxmlformats.org/officeDocument/2006/relationships/slide" Target="slide19.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9.xml"/><Relationship Id="rId1" Type="http://schemas.openxmlformats.org/officeDocument/2006/relationships/tags" Target="../tags/tag31.xml"/><Relationship Id="rId4" Type="http://schemas.openxmlformats.org/officeDocument/2006/relationships/slide" Target="slide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9.xml"/><Relationship Id="rId1" Type="http://schemas.openxmlformats.org/officeDocument/2006/relationships/tags" Target="../tags/tag32.xml"/><Relationship Id="rId4" Type="http://schemas.openxmlformats.org/officeDocument/2006/relationships/slide" Target="slide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9.xml"/><Relationship Id="rId1" Type="http://schemas.openxmlformats.org/officeDocument/2006/relationships/tags" Target="../tags/tag33.xml"/><Relationship Id="rId4" Type="http://schemas.openxmlformats.org/officeDocument/2006/relationships/slide" Target="slide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9.xml"/><Relationship Id="rId1" Type="http://schemas.openxmlformats.org/officeDocument/2006/relationships/tags" Target="../tags/tag35.xml"/><Relationship Id="rId4" Type="http://schemas.openxmlformats.org/officeDocument/2006/relationships/slide" Target="slide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9.xml"/><Relationship Id="rId1" Type="http://schemas.openxmlformats.org/officeDocument/2006/relationships/tags" Target="../tags/tag36.xml"/><Relationship Id="rId4" Type="http://schemas.openxmlformats.org/officeDocument/2006/relationships/slide" Target="slide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9.xml"/><Relationship Id="rId1" Type="http://schemas.openxmlformats.org/officeDocument/2006/relationships/tags" Target="../tags/tag37.xml"/><Relationship Id="rId4" Type="http://schemas.openxmlformats.org/officeDocument/2006/relationships/slide" Target="slide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9.xml"/><Relationship Id="rId1" Type="http://schemas.openxmlformats.org/officeDocument/2006/relationships/tags" Target="../tags/tag39.xml"/><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slideLayout" Target="../slideLayouts/slideLayout9.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6.xml"/><Relationship Id="rId5" Type="http://schemas.openxmlformats.org/officeDocument/2006/relationships/comments" Target="../comments/comment1.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7.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8.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9.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10.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876800"/>
            <a:ext cx="7772400" cy="685800"/>
          </a:xfrm>
        </p:spPr>
        <p:txBody>
          <a:bodyPr>
            <a:normAutofit fontScale="90000"/>
          </a:bodyPr>
          <a:lstStyle/>
          <a:p>
            <a:r>
              <a:rPr lang="en-US" dirty="0"/>
              <a:t>Cancer Types Jeopardy</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800600"/>
            <a:ext cx="967575"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86200" y="6172200"/>
            <a:ext cx="3810000" cy="228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03204199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0" y="1219200"/>
            <a:ext cx="9144000" cy="5638800"/>
          </a:xfrm>
          <a:solidFill>
            <a:schemeClr val="accent5">
              <a:lumMod val="75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lstStyle/>
          <a:p>
            <a:pPr marL="0" indent="0" algn="ctr">
              <a:buNone/>
            </a:pPr>
            <a:endParaRPr lang="en-US" dirty="0"/>
          </a:p>
          <a:p>
            <a:pPr marL="0" indent="0" algn="ctr">
              <a:buNone/>
            </a:pPr>
            <a:r>
              <a:rPr lang="en-US" dirty="0"/>
              <a:t>A unhealthy diet is a risk factor for this type of cancer, found both in men and women.</a:t>
            </a:r>
          </a:p>
        </p:txBody>
      </p:sp>
      <p:sp>
        <p:nvSpPr>
          <p:cNvPr id="12" name="Flowchart: Process 11"/>
          <p:cNvSpPr/>
          <p:nvPr/>
        </p:nvSpPr>
        <p:spPr>
          <a:xfrm>
            <a:off x="2990850" y="3429000"/>
            <a:ext cx="3162300" cy="144780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Correct Answer</a:t>
            </a:r>
          </a:p>
          <a:p>
            <a:pPr algn="ctr"/>
            <a:r>
              <a:rPr lang="en-US" sz="3200" dirty="0"/>
              <a:t>Colorectal Cancer</a:t>
            </a:r>
          </a:p>
        </p:txBody>
      </p:sp>
      <p:sp>
        <p:nvSpPr>
          <p:cNvPr id="2" name="TextBox 1"/>
          <p:cNvSpPr txBox="1"/>
          <p:nvPr/>
        </p:nvSpPr>
        <p:spPr>
          <a:xfrm>
            <a:off x="1219200" y="306050"/>
            <a:ext cx="5715000" cy="1446550"/>
          </a:xfrm>
          <a:prstGeom prst="rect">
            <a:avLst/>
          </a:prstGeom>
          <a:noFill/>
        </p:spPr>
        <p:txBody>
          <a:bodyPr wrap="square" rtlCol="0">
            <a:spAutoFit/>
          </a:bodyPr>
          <a:lstStyle/>
          <a:p>
            <a:pPr algn="ctr"/>
            <a:r>
              <a:rPr lang="en-US" sz="4400" dirty="0">
                <a:solidFill>
                  <a:schemeClr val="tx2"/>
                </a:solidFill>
              </a:rPr>
              <a:t>$100</a:t>
            </a:r>
          </a:p>
          <a:p>
            <a:endParaRPr lang="en-US" sz="4400" dirty="0">
              <a:solidFill>
                <a:schemeClr val="tx2"/>
              </a:solidFill>
            </a:endParaRPr>
          </a:p>
        </p:txBody>
      </p:sp>
      <p:sp>
        <p:nvSpPr>
          <p:cNvPr id="20" name="Action Button: Return 19">
            <a:hlinkClick r:id="rId4" action="ppaction://hlinksldjump" highlightClick="1"/>
          </p:cNvPr>
          <p:cNvSpPr/>
          <p:nvPr/>
        </p:nvSpPr>
        <p:spPr>
          <a:xfrm>
            <a:off x="381000" y="6096000"/>
            <a:ext cx="457200" cy="571500"/>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Flowchart: Process 26"/>
          <p:cNvSpPr/>
          <p:nvPr/>
        </p:nvSpPr>
        <p:spPr>
          <a:xfrm>
            <a:off x="4454857" y="6096000"/>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5</a:t>
            </a:r>
          </a:p>
        </p:txBody>
      </p:sp>
      <p:sp>
        <p:nvSpPr>
          <p:cNvPr id="28" name="Flowchart: Process 27"/>
          <p:cNvSpPr/>
          <p:nvPr/>
        </p:nvSpPr>
        <p:spPr>
          <a:xfrm>
            <a:off x="4419600" y="6098275"/>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4</a:t>
            </a:r>
          </a:p>
        </p:txBody>
      </p:sp>
      <p:sp>
        <p:nvSpPr>
          <p:cNvPr id="29" name="Flowchart: Process 28"/>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3</a:t>
            </a:r>
          </a:p>
        </p:txBody>
      </p:sp>
      <p:sp>
        <p:nvSpPr>
          <p:cNvPr id="30" name="Flowchart: Process 29"/>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2</a:t>
            </a:r>
          </a:p>
        </p:txBody>
      </p:sp>
      <p:sp>
        <p:nvSpPr>
          <p:cNvPr id="31" name="Flowchart: Process 30"/>
          <p:cNvSpPr/>
          <p:nvPr/>
        </p:nvSpPr>
        <p:spPr>
          <a:xfrm>
            <a:off x="4419600"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1</a:t>
            </a:r>
          </a:p>
        </p:txBody>
      </p:sp>
      <p:sp>
        <p:nvSpPr>
          <p:cNvPr id="32" name="Flowchart: Process 31"/>
          <p:cNvSpPr/>
          <p:nvPr/>
        </p:nvSpPr>
        <p:spPr>
          <a:xfrm>
            <a:off x="4441209"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0 </a:t>
            </a:r>
          </a:p>
        </p:txBody>
      </p:sp>
    </p:spTree>
    <p:custDataLst>
      <p:tags r:id="rId1"/>
    </p:custDataLst>
    <p:extLst>
      <p:ext uri="{BB962C8B-B14F-4D97-AF65-F5344CB8AC3E}">
        <p14:creationId xmlns:p14="http://schemas.microsoft.com/office/powerpoint/2010/main" val="26800213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27"/>
                                        </p:tgtEl>
                                        <p:attrNameLst>
                                          <p:attrName>style.visibility</p:attrName>
                                        </p:attrNameLst>
                                      </p:cBhvr>
                                      <p:to>
                                        <p:strVal val="visible"/>
                                      </p:to>
                                    </p:set>
                                  </p:childTnLst>
                                </p:cTn>
                              </p:par>
                            </p:childTnLst>
                          </p:cTn>
                        </p:par>
                        <p:par>
                          <p:cTn id="7" fill="hold">
                            <p:stCondLst>
                              <p:cond delay="1000"/>
                            </p:stCondLst>
                            <p:childTnLst>
                              <p:par>
                                <p:cTn id="8" presetID="1" presetClass="exit" presetSubtype="0" fill="hold" grpId="1" nodeType="afterEffect">
                                  <p:stCondLst>
                                    <p:cond delay="1000"/>
                                  </p:stCondLst>
                                  <p:childTnLst>
                                    <p:set>
                                      <p:cBhvr>
                                        <p:cTn id="9" dur="1" fill="hold">
                                          <p:stCondLst>
                                            <p:cond delay="0"/>
                                          </p:stCondLst>
                                        </p:cTn>
                                        <p:tgtEl>
                                          <p:spTgt spid="27"/>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grpId="1" nodeType="afterEffect">
                                  <p:stCondLst>
                                    <p:cond delay="1000"/>
                                  </p:stCondLst>
                                  <p:childTnLst>
                                    <p:set>
                                      <p:cBhvr>
                                        <p:cTn id="15" dur="1" fill="hold">
                                          <p:stCondLst>
                                            <p:cond delay="0"/>
                                          </p:stCondLst>
                                        </p:cTn>
                                        <p:tgtEl>
                                          <p:spTgt spid="28"/>
                                        </p:tgtEl>
                                        <p:attrNameLst>
                                          <p:attrName>style.visibility</p:attrName>
                                        </p:attrNameLst>
                                      </p:cBhvr>
                                      <p:to>
                                        <p:strVal val="hidden"/>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par>
                          <p:cTn id="19" fill="hold">
                            <p:stCondLst>
                              <p:cond delay="3000"/>
                            </p:stCondLst>
                            <p:childTnLst>
                              <p:par>
                                <p:cTn id="20" presetID="1" presetClass="exit" presetSubtype="0" fill="hold" grpId="1" nodeType="afterEffect">
                                  <p:stCondLst>
                                    <p:cond delay="1000"/>
                                  </p:stCondLst>
                                  <p:childTnLst>
                                    <p:set>
                                      <p:cBhvr>
                                        <p:cTn id="21" dur="1" fill="hold">
                                          <p:stCondLst>
                                            <p:cond delay="0"/>
                                          </p:stCondLst>
                                        </p:cTn>
                                        <p:tgtEl>
                                          <p:spTgt spid="29"/>
                                        </p:tgtEl>
                                        <p:attrNameLst>
                                          <p:attrName>style.visibility</p:attrName>
                                        </p:attrNameLst>
                                      </p:cBhvr>
                                      <p:to>
                                        <p:strVal val="hidden"/>
                                      </p:to>
                                    </p:set>
                                  </p:childTnLst>
                                </p:cTn>
                              </p:par>
                            </p:childTnLst>
                          </p:cTn>
                        </p:par>
                        <p:par>
                          <p:cTn id="22" fill="hold">
                            <p:stCondLst>
                              <p:cond delay="4000"/>
                            </p:stCondLst>
                            <p:childTnLst>
                              <p:par>
                                <p:cTn id="23" presetID="1"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par>
                          <p:cTn id="25" fill="hold">
                            <p:stCondLst>
                              <p:cond delay="4000"/>
                            </p:stCondLst>
                            <p:childTnLst>
                              <p:par>
                                <p:cTn id="26" presetID="1" presetClass="exit" presetSubtype="0" fill="hold" grpId="1" nodeType="afterEffect">
                                  <p:stCondLst>
                                    <p:cond delay="1000"/>
                                  </p:stCondLst>
                                  <p:childTnLst>
                                    <p:set>
                                      <p:cBhvr>
                                        <p:cTn id="27" dur="1" fill="hold">
                                          <p:stCondLst>
                                            <p:cond delay="0"/>
                                          </p:stCondLst>
                                        </p:cTn>
                                        <p:tgtEl>
                                          <p:spTgt spid="30"/>
                                        </p:tgtEl>
                                        <p:attrNameLst>
                                          <p:attrName>style.visibility</p:attrName>
                                        </p:attrNameLst>
                                      </p:cBhvr>
                                      <p:to>
                                        <p:strVal val="hidden"/>
                                      </p:to>
                                    </p:set>
                                  </p:childTnLst>
                                </p:cTn>
                              </p:par>
                            </p:childTnLst>
                          </p:cTn>
                        </p:par>
                        <p:par>
                          <p:cTn id="28" fill="hold">
                            <p:stCondLst>
                              <p:cond delay="5000"/>
                            </p:stCondLst>
                            <p:childTnLst>
                              <p:par>
                                <p:cTn id="29" presetID="1" presetClass="entr" presetSubtype="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par>
                          <p:cTn id="31" fill="hold">
                            <p:stCondLst>
                              <p:cond delay="5000"/>
                            </p:stCondLst>
                            <p:childTnLst>
                              <p:par>
                                <p:cTn id="32" presetID="1" presetClass="exit" presetSubtype="0" fill="hold" grpId="1" nodeType="afterEffect">
                                  <p:stCondLst>
                                    <p:cond delay="1000"/>
                                  </p:stCondLst>
                                  <p:childTnLst>
                                    <p:set>
                                      <p:cBhvr>
                                        <p:cTn id="33" dur="1" fill="hold">
                                          <p:stCondLst>
                                            <p:cond delay="0"/>
                                          </p:stCondLst>
                                        </p:cTn>
                                        <p:tgtEl>
                                          <p:spTgt spid="31"/>
                                        </p:tgtEl>
                                        <p:attrNameLst>
                                          <p:attrName>style.visibility</p:attrName>
                                        </p:attrNameLst>
                                      </p:cBhvr>
                                      <p:to>
                                        <p:strVal val="hidden"/>
                                      </p:to>
                                    </p:set>
                                  </p:child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par>
                          <p:cTn id="37" fill="hold">
                            <p:stCondLst>
                              <p:cond delay="6000"/>
                            </p:stCondLst>
                            <p:childTnLst>
                              <p:par>
                                <p:cTn id="38" presetID="6" presetClass="emph" presetSubtype="0" fill="hold" grpId="2" nodeType="afterEffect">
                                  <p:stCondLst>
                                    <p:cond delay="0"/>
                                  </p:stCondLst>
                                  <p:childTnLst>
                                    <p:animScale>
                                      <p:cBhvr>
                                        <p:cTn id="39" dur="2000" fill="hold"/>
                                        <p:tgtEl>
                                          <p:spTgt spid="32"/>
                                        </p:tgtEl>
                                      </p:cBhvr>
                                      <p:by x="150000" y="150000"/>
                                    </p:animScale>
                                  </p:childTnLst>
                                </p:cTn>
                              </p:par>
                            </p:childTnLst>
                          </p:cTn>
                        </p:par>
                        <p:par>
                          <p:cTn id="40" fill="hold">
                            <p:stCondLst>
                              <p:cond delay="8000"/>
                            </p:stCondLst>
                            <p:childTnLst>
                              <p:par>
                                <p:cTn id="41" presetID="1" presetClass="exit" presetSubtype="0" fill="hold" grpId="1" nodeType="afterEffect">
                                  <p:stCondLst>
                                    <p:cond delay="1000"/>
                                  </p:stCondLst>
                                  <p:childTnLst>
                                    <p:set>
                                      <p:cBhvr>
                                        <p:cTn id="42" dur="1" fill="hold">
                                          <p:stCondLst>
                                            <p:cond delay="0"/>
                                          </p:stCondLst>
                                        </p:cTn>
                                        <p:tgtEl>
                                          <p:spTgt spid="32"/>
                                        </p:tgtEl>
                                        <p:attrNameLst>
                                          <p:attrName>style.visibility</p:attrName>
                                        </p:attrNameLst>
                                      </p:cBhvr>
                                      <p:to>
                                        <p:strVal val="hidden"/>
                                      </p:to>
                                    </p:set>
                                  </p:child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childTnLst>
                                </p:cTn>
                              </p:par>
                            </p:childTnLst>
                          </p:cTn>
                        </p:par>
                        <p:par>
                          <p:cTn id="46" fill="hold">
                            <p:stCondLst>
                              <p:cond delay="9000"/>
                            </p:stCondLst>
                            <p:childTnLst>
                              <p:par>
                                <p:cTn id="47" presetID="1"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2"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0" y="1143000"/>
            <a:ext cx="9144000" cy="5715000"/>
          </a:xfrm>
          <a:solidFill>
            <a:schemeClr val="accent5">
              <a:lumMod val="75000"/>
            </a:schemeClr>
          </a:solidFill>
          <a:scene3d>
            <a:camera prst="orthographicFront"/>
            <a:lightRig rig="threePt" dir="t"/>
          </a:scene3d>
          <a:sp3d>
            <a:bevelT/>
          </a:sp3d>
        </p:spPr>
        <p:txBody>
          <a:bodyPr/>
          <a:lstStyle/>
          <a:p>
            <a:pPr marL="0" indent="0" algn="ctr">
              <a:buNone/>
            </a:pPr>
            <a:endParaRPr lang="en-US" dirty="0">
              <a:solidFill>
                <a:schemeClr val="bg1"/>
              </a:solidFill>
            </a:endParaRPr>
          </a:p>
          <a:p>
            <a:pPr marL="0" indent="0" algn="ctr">
              <a:buNone/>
            </a:pPr>
            <a:r>
              <a:rPr lang="en-US" dirty="0">
                <a:solidFill>
                  <a:schemeClr val="bg1"/>
                </a:solidFill>
              </a:rPr>
              <a:t>The colon and rectum are part of  this system. </a:t>
            </a:r>
          </a:p>
        </p:txBody>
      </p:sp>
      <p:sp>
        <p:nvSpPr>
          <p:cNvPr id="13" name="TextBox 12"/>
          <p:cNvSpPr txBox="1"/>
          <p:nvPr/>
        </p:nvSpPr>
        <p:spPr>
          <a:xfrm>
            <a:off x="1219200" y="306050"/>
            <a:ext cx="5715000" cy="1446550"/>
          </a:xfrm>
          <a:prstGeom prst="rect">
            <a:avLst/>
          </a:prstGeom>
          <a:noFill/>
        </p:spPr>
        <p:txBody>
          <a:bodyPr wrap="square" rtlCol="0">
            <a:spAutoFit/>
          </a:bodyPr>
          <a:lstStyle/>
          <a:p>
            <a:pPr algn="ctr"/>
            <a:r>
              <a:rPr lang="en-US" sz="4400" dirty="0">
                <a:solidFill>
                  <a:schemeClr val="tx2"/>
                </a:solidFill>
              </a:rPr>
              <a:t>$200</a:t>
            </a:r>
          </a:p>
          <a:p>
            <a:endParaRPr lang="en-US" sz="4400" dirty="0">
              <a:solidFill>
                <a:schemeClr val="tx2"/>
              </a:solidFill>
            </a:endParaRPr>
          </a:p>
        </p:txBody>
      </p:sp>
      <p:sp>
        <p:nvSpPr>
          <p:cNvPr id="14" name="Text Placeholder 6"/>
          <p:cNvSpPr txBox="1">
            <a:spLocks/>
          </p:cNvSpPr>
          <p:nvPr/>
        </p:nvSpPr>
        <p:spPr bwMode="auto">
          <a:xfrm>
            <a:off x="2743994" y="3429000"/>
            <a:ext cx="3656013" cy="1400467"/>
          </a:xfrm>
          <a:prstGeom prst="rect">
            <a:avLst/>
          </a:prstGeom>
          <a:solidFill>
            <a:schemeClr val="accent2"/>
          </a:solidFill>
          <a:ln w="28575">
            <a:solidFill>
              <a:schemeClr val="accent2">
                <a:lumMod val="75000"/>
              </a:schemeClr>
            </a:solid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Tx/>
              <a:buNone/>
            </a:pPr>
            <a:r>
              <a:rPr lang="en-US" dirty="0">
                <a:solidFill>
                  <a:schemeClr val="bg1"/>
                </a:solidFill>
              </a:rPr>
              <a:t>Correct Answer</a:t>
            </a:r>
          </a:p>
          <a:p>
            <a:pPr marL="0" indent="0" algn="ctr">
              <a:buFontTx/>
              <a:buNone/>
            </a:pPr>
            <a:r>
              <a:rPr lang="en-US" dirty="0">
                <a:solidFill>
                  <a:schemeClr val="bg1"/>
                </a:solidFill>
              </a:rPr>
              <a:t>Digestive System</a:t>
            </a:r>
          </a:p>
        </p:txBody>
      </p:sp>
      <p:sp>
        <p:nvSpPr>
          <p:cNvPr id="16" name="Action Button: Return 15">
            <a:hlinkClick r:id="rId4" action="ppaction://hlinksldjump" highlightClick="1"/>
          </p:cNvPr>
          <p:cNvSpPr/>
          <p:nvPr/>
        </p:nvSpPr>
        <p:spPr>
          <a:xfrm>
            <a:off x="381000" y="6096000"/>
            <a:ext cx="457200" cy="571500"/>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Flowchart: Process 23"/>
          <p:cNvSpPr/>
          <p:nvPr/>
        </p:nvSpPr>
        <p:spPr>
          <a:xfrm>
            <a:off x="4454857" y="6096000"/>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5</a:t>
            </a:r>
          </a:p>
        </p:txBody>
      </p:sp>
      <p:sp>
        <p:nvSpPr>
          <p:cNvPr id="25" name="Flowchart: Process 24"/>
          <p:cNvSpPr/>
          <p:nvPr/>
        </p:nvSpPr>
        <p:spPr>
          <a:xfrm>
            <a:off x="4419600" y="6098275"/>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4</a:t>
            </a:r>
          </a:p>
        </p:txBody>
      </p:sp>
      <p:sp>
        <p:nvSpPr>
          <p:cNvPr id="26" name="Flowchart: Process 25"/>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3</a:t>
            </a:r>
          </a:p>
        </p:txBody>
      </p:sp>
      <p:sp>
        <p:nvSpPr>
          <p:cNvPr id="27" name="Flowchart: Process 26"/>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2</a:t>
            </a:r>
          </a:p>
        </p:txBody>
      </p:sp>
      <p:sp>
        <p:nvSpPr>
          <p:cNvPr id="28" name="Flowchart: Process 27"/>
          <p:cNvSpPr/>
          <p:nvPr/>
        </p:nvSpPr>
        <p:spPr>
          <a:xfrm>
            <a:off x="4419600"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1</a:t>
            </a:r>
          </a:p>
        </p:txBody>
      </p:sp>
      <p:sp>
        <p:nvSpPr>
          <p:cNvPr id="29" name="Flowchart: Process 28"/>
          <p:cNvSpPr/>
          <p:nvPr/>
        </p:nvSpPr>
        <p:spPr>
          <a:xfrm>
            <a:off x="4441209"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0 </a:t>
            </a:r>
          </a:p>
        </p:txBody>
      </p:sp>
    </p:spTree>
    <p:custDataLst>
      <p:tags r:id="rId1"/>
    </p:custDataLst>
    <p:extLst>
      <p:ext uri="{BB962C8B-B14F-4D97-AF65-F5344CB8AC3E}">
        <p14:creationId xmlns:p14="http://schemas.microsoft.com/office/powerpoint/2010/main" val="17123899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24"/>
                                        </p:tgtEl>
                                        <p:attrNameLst>
                                          <p:attrName>style.visibility</p:attrName>
                                        </p:attrNameLst>
                                      </p:cBhvr>
                                      <p:to>
                                        <p:strVal val="visible"/>
                                      </p:to>
                                    </p:set>
                                  </p:childTnLst>
                                </p:cTn>
                              </p:par>
                            </p:childTnLst>
                          </p:cTn>
                        </p:par>
                        <p:par>
                          <p:cTn id="7" fill="hold">
                            <p:stCondLst>
                              <p:cond delay="1000"/>
                            </p:stCondLst>
                            <p:childTnLst>
                              <p:par>
                                <p:cTn id="8" presetID="1" presetClass="exit" presetSubtype="0" fill="hold" grpId="1" nodeType="afterEffect">
                                  <p:stCondLst>
                                    <p:cond delay="1000"/>
                                  </p:stCondLst>
                                  <p:childTnLst>
                                    <p:set>
                                      <p:cBhvr>
                                        <p:cTn id="9" dur="1" fill="hold">
                                          <p:stCondLst>
                                            <p:cond delay="0"/>
                                          </p:stCondLst>
                                        </p:cTn>
                                        <p:tgtEl>
                                          <p:spTgt spid="24"/>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grpId="1" nodeType="afterEffect">
                                  <p:stCondLst>
                                    <p:cond delay="1000"/>
                                  </p:stCondLst>
                                  <p:childTnLst>
                                    <p:set>
                                      <p:cBhvr>
                                        <p:cTn id="15" dur="1" fill="hold">
                                          <p:stCondLst>
                                            <p:cond delay="0"/>
                                          </p:stCondLst>
                                        </p:cTn>
                                        <p:tgtEl>
                                          <p:spTgt spid="25"/>
                                        </p:tgtEl>
                                        <p:attrNameLst>
                                          <p:attrName>style.visibility</p:attrName>
                                        </p:attrNameLst>
                                      </p:cBhvr>
                                      <p:to>
                                        <p:strVal val="hidden"/>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par>
                          <p:cTn id="19" fill="hold">
                            <p:stCondLst>
                              <p:cond delay="3000"/>
                            </p:stCondLst>
                            <p:childTnLst>
                              <p:par>
                                <p:cTn id="20" presetID="1" presetClass="exit" presetSubtype="0" fill="hold" grpId="1" nodeType="afterEffect">
                                  <p:stCondLst>
                                    <p:cond delay="1000"/>
                                  </p:stCondLst>
                                  <p:childTnLst>
                                    <p:set>
                                      <p:cBhvr>
                                        <p:cTn id="21" dur="1" fill="hold">
                                          <p:stCondLst>
                                            <p:cond delay="0"/>
                                          </p:stCondLst>
                                        </p:cTn>
                                        <p:tgtEl>
                                          <p:spTgt spid="26"/>
                                        </p:tgtEl>
                                        <p:attrNameLst>
                                          <p:attrName>style.visibility</p:attrName>
                                        </p:attrNameLst>
                                      </p:cBhvr>
                                      <p:to>
                                        <p:strVal val="hidden"/>
                                      </p:to>
                                    </p:set>
                                  </p:childTnLst>
                                </p:cTn>
                              </p:par>
                            </p:childTnLst>
                          </p:cTn>
                        </p:par>
                        <p:par>
                          <p:cTn id="22" fill="hold">
                            <p:stCondLst>
                              <p:cond delay="4000"/>
                            </p:stCondLst>
                            <p:childTnLst>
                              <p:par>
                                <p:cTn id="23" presetID="1"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par>
                          <p:cTn id="25" fill="hold">
                            <p:stCondLst>
                              <p:cond delay="4000"/>
                            </p:stCondLst>
                            <p:childTnLst>
                              <p:par>
                                <p:cTn id="26" presetID="1" presetClass="exit" presetSubtype="0" fill="hold" grpId="1" nodeType="afterEffect">
                                  <p:stCondLst>
                                    <p:cond delay="1000"/>
                                  </p:stCondLst>
                                  <p:childTnLst>
                                    <p:set>
                                      <p:cBhvr>
                                        <p:cTn id="27" dur="1" fill="hold">
                                          <p:stCondLst>
                                            <p:cond delay="0"/>
                                          </p:stCondLst>
                                        </p:cTn>
                                        <p:tgtEl>
                                          <p:spTgt spid="27"/>
                                        </p:tgtEl>
                                        <p:attrNameLst>
                                          <p:attrName>style.visibility</p:attrName>
                                        </p:attrNameLst>
                                      </p:cBhvr>
                                      <p:to>
                                        <p:strVal val="hidden"/>
                                      </p:to>
                                    </p:set>
                                  </p:childTnLst>
                                </p:cTn>
                              </p:par>
                            </p:childTnLst>
                          </p:cTn>
                        </p:par>
                        <p:par>
                          <p:cTn id="28" fill="hold">
                            <p:stCondLst>
                              <p:cond delay="5000"/>
                            </p:stCondLst>
                            <p:childTnLst>
                              <p:par>
                                <p:cTn id="29" presetID="1"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par>
                          <p:cTn id="31" fill="hold">
                            <p:stCondLst>
                              <p:cond delay="5000"/>
                            </p:stCondLst>
                            <p:childTnLst>
                              <p:par>
                                <p:cTn id="32" presetID="1" presetClass="exit" presetSubtype="0" fill="hold" grpId="1" nodeType="afterEffect">
                                  <p:stCondLst>
                                    <p:cond delay="1000"/>
                                  </p:stCondLst>
                                  <p:childTnLst>
                                    <p:set>
                                      <p:cBhvr>
                                        <p:cTn id="33" dur="1" fill="hold">
                                          <p:stCondLst>
                                            <p:cond delay="0"/>
                                          </p:stCondLst>
                                        </p:cTn>
                                        <p:tgtEl>
                                          <p:spTgt spid="28"/>
                                        </p:tgtEl>
                                        <p:attrNameLst>
                                          <p:attrName>style.visibility</p:attrName>
                                        </p:attrNameLst>
                                      </p:cBhvr>
                                      <p:to>
                                        <p:strVal val="hidden"/>
                                      </p:to>
                                    </p:set>
                                  </p:child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par>
                          <p:cTn id="37" fill="hold">
                            <p:stCondLst>
                              <p:cond delay="6000"/>
                            </p:stCondLst>
                            <p:childTnLst>
                              <p:par>
                                <p:cTn id="38" presetID="6" presetClass="emph" presetSubtype="0" fill="hold" grpId="2" nodeType="afterEffect">
                                  <p:stCondLst>
                                    <p:cond delay="0"/>
                                  </p:stCondLst>
                                  <p:childTnLst>
                                    <p:animScale>
                                      <p:cBhvr>
                                        <p:cTn id="39" dur="2000" fill="hold"/>
                                        <p:tgtEl>
                                          <p:spTgt spid="29"/>
                                        </p:tgtEl>
                                      </p:cBhvr>
                                      <p:by x="150000" y="150000"/>
                                    </p:animScale>
                                  </p:childTnLst>
                                </p:cTn>
                              </p:par>
                            </p:childTnLst>
                          </p:cTn>
                        </p:par>
                        <p:par>
                          <p:cTn id="40" fill="hold">
                            <p:stCondLst>
                              <p:cond delay="8000"/>
                            </p:stCondLst>
                            <p:childTnLst>
                              <p:par>
                                <p:cTn id="41" presetID="1" presetClass="exit" presetSubtype="0" fill="hold" grpId="1" nodeType="afterEffect">
                                  <p:stCondLst>
                                    <p:cond delay="1000"/>
                                  </p:stCondLst>
                                  <p:childTnLst>
                                    <p:set>
                                      <p:cBhvr>
                                        <p:cTn id="42" dur="1" fill="hold">
                                          <p:stCondLst>
                                            <p:cond delay="0"/>
                                          </p:stCondLst>
                                        </p:cTn>
                                        <p:tgtEl>
                                          <p:spTgt spid="29"/>
                                        </p:tgtEl>
                                        <p:attrNameLst>
                                          <p:attrName>style.visibility</p:attrName>
                                        </p:attrNameLst>
                                      </p:cBhvr>
                                      <p:to>
                                        <p:strVal val="hidden"/>
                                      </p:to>
                                    </p:set>
                                  </p:child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childTnLst>
                          </p:cTn>
                        </p:par>
                        <p:par>
                          <p:cTn id="46" fill="hold">
                            <p:stCondLst>
                              <p:cond delay="9000"/>
                            </p:stCondLst>
                            <p:childTnLst>
                              <p:par>
                                <p:cTn id="47" presetID="1"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29"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8"/>
          <p:cNvSpPr txBox="1">
            <a:spLocks/>
          </p:cNvSpPr>
          <p:nvPr/>
        </p:nvSpPr>
        <p:spPr bwMode="auto">
          <a:xfrm>
            <a:off x="0" y="1143000"/>
            <a:ext cx="9144000" cy="5715000"/>
          </a:xfrm>
          <a:prstGeom prst="rect">
            <a:avLst/>
          </a:prstGeom>
          <a:solidFill>
            <a:schemeClr val="accent5">
              <a:lumMod val="75000"/>
            </a:schemeClr>
          </a:solidFill>
          <a:ln w="9525">
            <a:no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Tx/>
              <a:buNone/>
            </a:pPr>
            <a:endParaRPr lang="en-US" dirty="0">
              <a:solidFill>
                <a:schemeClr val="bg1"/>
              </a:solidFill>
            </a:endParaRPr>
          </a:p>
          <a:p>
            <a:pPr marL="0" lvl="0" indent="0" algn="ctr">
              <a:buNone/>
            </a:pPr>
            <a:r>
              <a:rPr lang="en-US" dirty="0">
                <a:solidFill>
                  <a:schemeClr val="bg1"/>
                </a:solidFill>
              </a:rPr>
              <a:t>90% of colorectal cancer cases are diagnosed in people this age and older. </a:t>
            </a:r>
          </a:p>
        </p:txBody>
      </p:sp>
      <p:sp>
        <p:nvSpPr>
          <p:cNvPr id="6" name="Title 5"/>
          <p:cNvSpPr>
            <a:spLocks noGrp="1"/>
          </p:cNvSpPr>
          <p:nvPr>
            <p:ph type="title"/>
          </p:nvPr>
        </p:nvSpPr>
        <p:spPr>
          <a:xfrm>
            <a:off x="228600" y="304800"/>
            <a:ext cx="8534400" cy="722923"/>
          </a:xfrm>
        </p:spPr>
        <p:txBody>
          <a:bodyPr/>
          <a:lstStyle/>
          <a:p>
            <a:r>
              <a:rPr lang="en-US" dirty="0">
                <a:solidFill>
                  <a:schemeClr val="tx2"/>
                </a:solidFill>
              </a:rPr>
              <a:t>$300</a:t>
            </a:r>
          </a:p>
        </p:txBody>
      </p:sp>
      <p:sp>
        <p:nvSpPr>
          <p:cNvPr id="7" name="Text Placeholder 6"/>
          <p:cNvSpPr>
            <a:spLocks noGrp="1"/>
          </p:cNvSpPr>
          <p:nvPr>
            <p:ph type="body" sz="quarter" idx="10"/>
          </p:nvPr>
        </p:nvSpPr>
        <p:spPr>
          <a:xfrm>
            <a:off x="2743994" y="3581400"/>
            <a:ext cx="3656013" cy="1400467"/>
          </a:xfrm>
          <a:solidFill>
            <a:schemeClr val="accent2"/>
          </a:solidFill>
          <a:ln w="28575">
            <a:solidFill>
              <a:schemeClr val="accent2">
                <a:lumMod val="75000"/>
              </a:schemeClr>
            </a:solidFill>
          </a:ln>
        </p:spPr>
        <p:txBody>
          <a:bodyPr/>
          <a:lstStyle/>
          <a:p>
            <a:pPr marL="0" indent="0" algn="ctr">
              <a:buNone/>
            </a:pPr>
            <a:r>
              <a:rPr lang="en-US" dirty="0">
                <a:solidFill>
                  <a:schemeClr val="bg1"/>
                </a:solidFill>
              </a:rPr>
              <a:t>Correct Answer</a:t>
            </a:r>
          </a:p>
          <a:p>
            <a:pPr marL="0" indent="0" algn="ctr">
              <a:buNone/>
            </a:pPr>
            <a:r>
              <a:rPr lang="en-US" dirty="0">
                <a:solidFill>
                  <a:schemeClr val="bg1"/>
                </a:solidFill>
              </a:rPr>
              <a:t>Age 50</a:t>
            </a:r>
          </a:p>
        </p:txBody>
      </p:sp>
      <p:sp>
        <p:nvSpPr>
          <p:cNvPr id="15" name="Action Button: Return 14">
            <a:hlinkClick r:id="rId4" action="ppaction://hlinksldjump" highlightClick="1"/>
          </p:cNvPr>
          <p:cNvSpPr/>
          <p:nvPr/>
        </p:nvSpPr>
        <p:spPr>
          <a:xfrm>
            <a:off x="381000" y="6096000"/>
            <a:ext cx="457200" cy="571500"/>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Flowchart: Process 22"/>
          <p:cNvSpPr/>
          <p:nvPr/>
        </p:nvSpPr>
        <p:spPr>
          <a:xfrm>
            <a:off x="4454857" y="6096000"/>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5</a:t>
            </a:r>
          </a:p>
        </p:txBody>
      </p:sp>
      <p:sp>
        <p:nvSpPr>
          <p:cNvPr id="24" name="Flowchart: Process 23"/>
          <p:cNvSpPr/>
          <p:nvPr/>
        </p:nvSpPr>
        <p:spPr>
          <a:xfrm>
            <a:off x="4419600" y="6098275"/>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4</a:t>
            </a:r>
          </a:p>
        </p:txBody>
      </p:sp>
      <p:sp>
        <p:nvSpPr>
          <p:cNvPr id="25" name="Flowchart: Process 24"/>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3</a:t>
            </a:r>
          </a:p>
        </p:txBody>
      </p:sp>
      <p:sp>
        <p:nvSpPr>
          <p:cNvPr id="26" name="Flowchart: Process 25"/>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2</a:t>
            </a:r>
          </a:p>
        </p:txBody>
      </p:sp>
      <p:sp>
        <p:nvSpPr>
          <p:cNvPr id="27" name="Flowchart: Process 26"/>
          <p:cNvSpPr/>
          <p:nvPr/>
        </p:nvSpPr>
        <p:spPr>
          <a:xfrm>
            <a:off x="4419600"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1</a:t>
            </a:r>
          </a:p>
        </p:txBody>
      </p:sp>
      <p:sp>
        <p:nvSpPr>
          <p:cNvPr id="28" name="Flowchart: Process 27"/>
          <p:cNvSpPr/>
          <p:nvPr/>
        </p:nvSpPr>
        <p:spPr>
          <a:xfrm>
            <a:off x="4441209"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0 </a:t>
            </a:r>
          </a:p>
        </p:txBody>
      </p:sp>
    </p:spTree>
    <p:custDataLst>
      <p:tags r:id="rId1"/>
    </p:custDataLst>
    <p:extLst>
      <p:ext uri="{BB962C8B-B14F-4D97-AF65-F5344CB8AC3E}">
        <p14:creationId xmlns:p14="http://schemas.microsoft.com/office/powerpoint/2010/main" val="25362828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23"/>
                                        </p:tgtEl>
                                        <p:attrNameLst>
                                          <p:attrName>style.visibility</p:attrName>
                                        </p:attrNameLst>
                                      </p:cBhvr>
                                      <p:to>
                                        <p:strVal val="visible"/>
                                      </p:to>
                                    </p:set>
                                  </p:childTnLst>
                                </p:cTn>
                              </p:par>
                            </p:childTnLst>
                          </p:cTn>
                        </p:par>
                        <p:par>
                          <p:cTn id="7" fill="hold">
                            <p:stCondLst>
                              <p:cond delay="1000"/>
                            </p:stCondLst>
                            <p:childTnLst>
                              <p:par>
                                <p:cTn id="8" presetID="1" presetClass="exit" presetSubtype="0" fill="hold" grpId="1" nodeType="afterEffect">
                                  <p:stCondLst>
                                    <p:cond delay="1000"/>
                                  </p:stCondLst>
                                  <p:childTnLst>
                                    <p:set>
                                      <p:cBhvr>
                                        <p:cTn id="9" dur="1" fill="hold">
                                          <p:stCondLst>
                                            <p:cond delay="0"/>
                                          </p:stCondLst>
                                        </p:cTn>
                                        <p:tgtEl>
                                          <p:spTgt spid="23"/>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grpId="1" nodeType="afterEffect">
                                  <p:stCondLst>
                                    <p:cond delay="1000"/>
                                  </p:stCondLst>
                                  <p:childTnLst>
                                    <p:set>
                                      <p:cBhvr>
                                        <p:cTn id="15" dur="1" fill="hold">
                                          <p:stCondLst>
                                            <p:cond delay="0"/>
                                          </p:stCondLst>
                                        </p:cTn>
                                        <p:tgtEl>
                                          <p:spTgt spid="24"/>
                                        </p:tgtEl>
                                        <p:attrNameLst>
                                          <p:attrName>style.visibility</p:attrName>
                                        </p:attrNameLst>
                                      </p:cBhvr>
                                      <p:to>
                                        <p:strVal val="hidden"/>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p:stCondLst>
                              <p:cond delay="3000"/>
                            </p:stCondLst>
                            <p:childTnLst>
                              <p:par>
                                <p:cTn id="20" presetID="1" presetClass="exit" presetSubtype="0" fill="hold" grpId="1" nodeType="afterEffect">
                                  <p:stCondLst>
                                    <p:cond delay="1000"/>
                                  </p:stCondLst>
                                  <p:childTnLst>
                                    <p:set>
                                      <p:cBhvr>
                                        <p:cTn id="21" dur="1" fill="hold">
                                          <p:stCondLst>
                                            <p:cond delay="0"/>
                                          </p:stCondLst>
                                        </p:cTn>
                                        <p:tgtEl>
                                          <p:spTgt spid="25"/>
                                        </p:tgtEl>
                                        <p:attrNameLst>
                                          <p:attrName>style.visibility</p:attrName>
                                        </p:attrNameLst>
                                      </p:cBhvr>
                                      <p:to>
                                        <p:strVal val="hidden"/>
                                      </p:to>
                                    </p:set>
                                  </p:childTnLst>
                                </p:cTn>
                              </p:par>
                            </p:childTnLst>
                          </p:cTn>
                        </p:par>
                        <p:par>
                          <p:cTn id="22" fill="hold">
                            <p:stCondLst>
                              <p:cond delay="4000"/>
                            </p:stCondLst>
                            <p:childTnLst>
                              <p:par>
                                <p:cTn id="23" presetID="1"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par>
                          <p:cTn id="25" fill="hold">
                            <p:stCondLst>
                              <p:cond delay="4000"/>
                            </p:stCondLst>
                            <p:childTnLst>
                              <p:par>
                                <p:cTn id="26" presetID="1" presetClass="exit" presetSubtype="0" fill="hold" grpId="1" nodeType="afterEffect">
                                  <p:stCondLst>
                                    <p:cond delay="1000"/>
                                  </p:stCondLst>
                                  <p:childTnLst>
                                    <p:set>
                                      <p:cBhvr>
                                        <p:cTn id="27" dur="1" fill="hold">
                                          <p:stCondLst>
                                            <p:cond delay="0"/>
                                          </p:stCondLst>
                                        </p:cTn>
                                        <p:tgtEl>
                                          <p:spTgt spid="26"/>
                                        </p:tgtEl>
                                        <p:attrNameLst>
                                          <p:attrName>style.visibility</p:attrName>
                                        </p:attrNameLst>
                                      </p:cBhvr>
                                      <p:to>
                                        <p:strVal val="hidden"/>
                                      </p:to>
                                    </p:set>
                                  </p:childTnLst>
                                </p:cTn>
                              </p:par>
                            </p:childTnLst>
                          </p:cTn>
                        </p:par>
                        <p:par>
                          <p:cTn id="28" fill="hold">
                            <p:stCondLst>
                              <p:cond delay="5000"/>
                            </p:stCondLst>
                            <p:childTnLst>
                              <p:par>
                                <p:cTn id="29" presetID="1"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par>
                          <p:cTn id="31" fill="hold">
                            <p:stCondLst>
                              <p:cond delay="5000"/>
                            </p:stCondLst>
                            <p:childTnLst>
                              <p:par>
                                <p:cTn id="32" presetID="1" presetClass="exit" presetSubtype="0" fill="hold" grpId="1" nodeType="afterEffect">
                                  <p:stCondLst>
                                    <p:cond delay="1000"/>
                                  </p:stCondLst>
                                  <p:childTnLst>
                                    <p:set>
                                      <p:cBhvr>
                                        <p:cTn id="33" dur="1" fill="hold">
                                          <p:stCondLst>
                                            <p:cond delay="0"/>
                                          </p:stCondLst>
                                        </p:cTn>
                                        <p:tgtEl>
                                          <p:spTgt spid="27"/>
                                        </p:tgtEl>
                                        <p:attrNameLst>
                                          <p:attrName>style.visibility</p:attrName>
                                        </p:attrNameLst>
                                      </p:cBhvr>
                                      <p:to>
                                        <p:strVal val="hidden"/>
                                      </p:to>
                                    </p:set>
                                  </p:child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par>
                          <p:cTn id="37" fill="hold">
                            <p:stCondLst>
                              <p:cond delay="6000"/>
                            </p:stCondLst>
                            <p:childTnLst>
                              <p:par>
                                <p:cTn id="38" presetID="6" presetClass="emph" presetSubtype="0" fill="hold" grpId="2" nodeType="afterEffect">
                                  <p:stCondLst>
                                    <p:cond delay="0"/>
                                  </p:stCondLst>
                                  <p:childTnLst>
                                    <p:animScale>
                                      <p:cBhvr>
                                        <p:cTn id="39" dur="2000" fill="hold"/>
                                        <p:tgtEl>
                                          <p:spTgt spid="28"/>
                                        </p:tgtEl>
                                      </p:cBhvr>
                                      <p:by x="150000" y="150000"/>
                                    </p:animScale>
                                  </p:childTnLst>
                                </p:cTn>
                              </p:par>
                            </p:childTnLst>
                          </p:cTn>
                        </p:par>
                        <p:par>
                          <p:cTn id="40" fill="hold">
                            <p:stCondLst>
                              <p:cond delay="8000"/>
                            </p:stCondLst>
                            <p:childTnLst>
                              <p:par>
                                <p:cTn id="41" presetID="1" presetClass="exit" presetSubtype="0" fill="hold" grpId="1" nodeType="afterEffect">
                                  <p:stCondLst>
                                    <p:cond delay="1000"/>
                                  </p:stCondLst>
                                  <p:childTnLst>
                                    <p:set>
                                      <p:cBhvr>
                                        <p:cTn id="42" dur="1" fill="hold">
                                          <p:stCondLst>
                                            <p:cond delay="0"/>
                                          </p:stCondLst>
                                        </p:cTn>
                                        <p:tgtEl>
                                          <p:spTgt spid="28"/>
                                        </p:tgtEl>
                                        <p:attrNameLst>
                                          <p:attrName>style.visibility</p:attrName>
                                        </p:attrNameLst>
                                      </p:cBhvr>
                                      <p:to>
                                        <p:strVal val="hidden"/>
                                      </p:to>
                                    </p:set>
                                  </p:child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childTnLst>
                          </p:cTn>
                        </p:par>
                        <p:par>
                          <p:cTn id="46" fill="hold">
                            <p:stCondLst>
                              <p:cond delay="9000"/>
                            </p:stCondLst>
                            <p:childTnLst>
                              <p:par>
                                <p:cTn id="47" presetID="1" presetClass="entr" presetSubtype="0" fill="hold" grpId="0" nodeType="afterEffect">
                                  <p:stCondLst>
                                    <p:cond delay="0"/>
                                  </p:stCondLst>
                                  <p:childTnLst>
                                    <p:set>
                                      <p:cBhvr>
                                        <p:cTn id="48" dur="1" fill="hold">
                                          <p:stCondLst>
                                            <p:cond delay="0"/>
                                          </p:stCondLst>
                                        </p:cTn>
                                        <p:tgtEl>
                                          <p:spTgt spid="7">
                                            <p:bg/>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txEl>
                                              <p:pRg st="0" end="0"/>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15" grpId="0"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8"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8"/>
          <p:cNvSpPr txBox="1">
            <a:spLocks/>
          </p:cNvSpPr>
          <p:nvPr/>
        </p:nvSpPr>
        <p:spPr bwMode="auto">
          <a:xfrm>
            <a:off x="3412" y="1177119"/>
            <a:ext cx="9144000" cy="5715000"/>
          </a:xfrm>
          <a:prstGeom prst="rect">
            <a:avLst/>
          </a:prstGeom>
          <a:solidFill>
            <a:schemeClr val="accent5">
              <a:lumMod val="75000"/>
            </a:schemeClr>
          </a:solidFill>
          <a:ln w="9525">
            <a:no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Tx/>
              <a:buNone/>
            </a:pPr>
            <a:endParaRPr lang="en-US" dirty="0">
              <a:solidFill>
                <a:schemeClr val="bg1"/>
              </a:solidFill>
            </a:endParaRPr>
          </a:p>
          <a:p>
            <a:pPr marL="0" indent="0" algn="ctr">
              <a:buFontTx/>
              <a:buNone/>
            </a:pPr>
            <a:r>
              <a:rPr lang="en-US" dirty="0">
                <a:solidFill>
                  <a:schemeClr val="bg1"/>
                </a:solidFill>
              </a:rPr>
              <a:t>In addition to preventing cancer, this type of screening exam can detect colorectal cancer early. </a:t>
            </a:r>
          </a:p>
        </p:txBody>
      </p:sp>
      <p:sp>
        <p:nvSpPr>
          <p:cNvPr id="6" name="Title 5"/>
          <p:cNvSpPr>
            <a:spLocks noGrp="1"/>
          </p:cNvSpPr>
          <p:nvPr>
            <p:ph type="title"/>
          </p:nvPr>
        </p:nvSpPr>
        <p:spPr>
          <a:xfrm>
            <a:off x="349155" y="304800"/>
            <a:ext cx="8534400" cy="722923"/>
          </a:xfrm>
        </p:spPr>
        <p:txBody>
          <a:bodyPr/>
          <a:lstStyle/>
          <a:p>
            <a:r>
              <a:rPr lang="en-US" dirty="0">
                <a:solidFill>
                  <a:schemeClr val="tx2"/>
                </a:solidFill>
              </a:rPr>
              <a:t>$400</a:t>
            </a:r>
          </a:p>
        </p:txBody>
      </p:sp>
      <p:sp>
        <p:nvSpPr>
          <p:cNvPr id="7" name="Text Placeholder 6"/>
          <p:cNvSpPr>
            <a:spLocks noGrp="1"/>
          </p:cNvSpPr>
          <p:nvPr>
            <p:ph type="body" sz="quarter" idx="10"/>
          </p:nvPr>
        </p:nvSpPr>
        <p:spPr>
          <a:xfrm>
            <a:off x="2584450" y="3505200"/>
            <a:ext cx="3975100" cy="1371600"/>
          </a:xfrm>
          <a:solidFill>
            <a:schemeClr val="accent2"/>
          </a:solidFill>
          <a:ln w="28575">
            <a:solidFill>
              <a:schemeClr val="accent2">
                <a:lumMod val="75000"/>
              </a:schemeClr>
            </a:solidFill>
          </a:ln>
        </p:spPr>
        <p:txBody>
          <a:bodyPr/>
          <a:lstStyle/>
          <a:p>
            <a:pPr marL="0" indent="0" algn="ctr">
              <a:buNone/>
            </a:pPr>
            <a:r>
              <a:rPr lang="en-US" dirty="0">
                <a:solidFill>
                  <a:schemeClr val="bg1"/>
                </a:solidFill>
              </a:rPr>
              <a:t>Correct Answer</a:t>
            </a:r>
          </a:p>
          <a:p>
            <a:pPr marL="0" indent="0" algn="ctr">
              <a:buNone/>
            </a:pPr>
            <a:r>
              <a:rPr lang="en-US" dirty="0">
                <a:solidFill>
                  <a:schemeClr val="bg1"/>
                </a:solidFill>
              </a:rPr>
              <a:t>Colonoscopy</a:t>
            </a:r>
          </a:p>
        </p:txBody>
      </p:sp>
      <p:sp>
        <p:nvSpPr>
          <p:cNvPr id="15" name="Action Button: Return 14">
            <a:hlinkClick r:id="rId4" action="ppaction://hlinksldjump" highlightClick="1"/>
          </p:cNvPr>
          <p:cNvSpPr/>
          <p:nvPr/>
        </p:nvSpPr>
        <p:spPr>
          <a:xfrm>
            <a:off x="381000" y="6096000"/>
            <a:ext cx="457200" cy="571500"/>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Flowchart: Process 28"/>
          <p:cNvSpPr/>
          <p:nvPr/>
        </p:nvSpPr>
        <p:spPr>
          <a:xfrm>
            <a:off x="4454857" y="6096000"/>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5</a:t>
            </a:r>
          </a:p>
        </p:txBody>
      </p:sp>
      <p:sp>
        <p:nvSpPr>
          <p:cNvPr id="30" name="Flowchart: Process 29"/>
          <p:cNvSpPr/>
          <p:nvPr/>
        </p:nvSpPr>
        <p:spPr>
          <a:xfrm>
            <a:off x="4419600" y="6098275"/>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4</a:t>
            </a:r>
          </a:p>
        </p:txBody>
      </p:sp>
      <p:sp>
        <p:nvSpPr>
          <p:cNvPr id="31" name="Flowchart: Process 30"/>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3</a:t>
            </a:r>
          </a:p>
        </p:txBody>
      </p:sp>
      <p:sp>
        <p:nvSpPr>
          <p:cNvPr id="32" name="Flowchart: Process 31"/>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2</a:t>
            </a:r>
          </a:p>
        </p:txBody>
      </p:sp>
      <p:sp>
        <p:nvSpPr>
          <p:cNvPr id="33" name="Flowchart: Process 32"/>
          <p:cNvSpPr/>
          <p:nvPr/>
        </p:nvSpPr>
        <p:spPr>
          <a:xfrm>
            <a:off x="4419600"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1</a:t>
            </a:r>
          </a:p>
        </p:txBody>
      </p:sp>
      <p:sp>
        <p:nvSpPr>
          <p:cNvPr id="34" name="Flowchart: Process 33"/>
          <p:cNvSpPr/>
          <p:nvPr/>
        </p:nvSpPr>
        <p:spPr>
          <a:xfrm>
            <a:off x="4441209"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0 </a:t>
            </a:r>
          </a:p>
        </p:txBody>
      </p:sp>
    </p:spTree>
    <p:custDataLst>
      <p:tags r:id="rId1"/>
    </p:custDataLst>
    <p:extLst>
      <p:ext uri="{BB962C8B-B14F-4D97-AF65-F5344CB8AC3E}">
        <p14:creationId xmlns:p14="http://schemas.microsoft.com/office/powerpoint/2010/main" val="34700837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29"/>
                                        </p:tgtEl>
                                        <p:attrNameLst>
                                          <p:attrName>style.visibility</p:attrName>
                                        </p:attrNameLst>
                                      </p:cBhvr>
                                      <p:to>
                                        <p:strVal val="visible"/>
                                      </p:to>
                                    </p:set>
                                  </p:childTnLst>
                                </p:cTn>
                              </p:par>
                            </p:childTnLst>
                          </p:cTn>
                        </p:par>
                        <p:par>
                          <p:cTn id="7" fill="hold">
                            <p:stCondLst>
                              <p:cond delay="1000"/>
                            </p:stCondLst>
                            <p:childTnLst>
                              <p:par>
                                <p:cTn id="8" presetID="1" presetClass="exit" presetSubtype="0" fill="hold" grpId="1" nodeType="afterEffect">
                                  <p:stCondLst>
                                    <p:cond delay="1000"/>
                                  </p:stCondLst>
                                  <p:childTnLst>
                                    <p:set>
                                      <p:cBhvr>
                                        <p:cTn id="9" dur="1" fill="hold">
                                          <p:stCondLst>
                                            <p:cond delay="0"/>
                                          </p:stCondLst>
                                        </p:cTn>
                                        <p:tgtEl>
                                          <p:spTgt spid="29"/>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grpId="1" nodeType="afterEffect">
                                  <p:stCondLst>
                                    <p:cond delay="1000"/>
                                  </p:stCondLst>
                                  <p:childTnLst>
                                    <p:set>
                                      <p:cBhvr>
                                        <p:cTn id="15" dur="1" fill="hold">
                                          <p:stCondLst>
                                            <p:cond delay="0"/>
                                          </p:stCondLst>
                                        </p:cTn>
                                        <p:tgtEl>
                                          <p:spTgt spid="30"/>
                                        </p:tgtEl>
                                        <p:attrNameLst>
                                          <p:attrName>style.visibility</p:attrName>
                                        </p:attrNameLst>
                                      </p:cBhvr>
                                      <p:to>
                                        <p:strVal val="hidden"/>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par>
                          <p:cTn id="19" fill="hold">
                            <p:stCondLst>
                              <p:cond delay="3000"/>
                            </p:stCondLst>
                            <p:childTnLst>
                              <p:par>
                                <p:cTn id="20" presetID="1" presetClass="exit" presetSubtype="0" fill="hold" grpId="1" nodeType="afterEffect">
                                  <p:stCondLst>
                                    <p:cond delay="1000"/>
                                  </p:stCondLst>
                                  <p:childTnLst>
                                    <p:set>
                                      <p:cBhvr>
                                        <p:cTn id="21" dur="1" fill="hold">
                                          <p:stCondLst>
                                            <p:cond delay="0"/>
                                          </p:stCondLst>
                                        </p:cTn>
                                        <p:tgtEl>
                                          <p:spTgt spid="31"/>
                                        </p:tgtEl>
                                        <p:attrNameLst>
                                          <p:attrName>style.visibility</p:attrName>
                                        </p:attrNameLst>
                                      </p:cBhvr>
                                      <p:to>
                                        <p:strVal val="hidden"/>
                                      </p:to>
                                    </p:set>
                                  </p:childTnLst>
                                </p:cTn>
                              </p:par>
                            </p:childTnLst>
                          </p:cTn>
                        </p:par>
                        <p:par>
                          <p:cTn id="22" fill="hold">
                            <p:stCondLst>
                              <p:cond delay="4000"/>
                            </p:stCondLst>
                            <p:childTnLst>
                              <p:par>
                                <p:cTn id="23" presetID="1" presetClass="entr" presetSubtype="0" fill="hold" grpId="0" nodeType="after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par>
                          <p:cTn id="25" fill="hold">
                            <p:stCondLst>
                              <p:cond delay="4000"/>
                            </p:stCondLst>
                            <p:childTnLst>
                              <p:par>
                                <p:cTn id="26" presetID="1" presetClass="exit" presetSubtype="0" fill="hold" grpId="1" nodeType="afterEffect">
                                  <p:stCondLst>
                                    <p:cond delay="1000"/>
                                  </p:stCondLst>
                                  <p:childTnLst>
                                    <p:set>
                                      <p:cBhvr>
                                        <p:cTn id="27" dur="1" fill="hold">
                                          <p:stCondLst>
                                            <p:cond delay="0"/>
                                          </p:stCondLst>
                                        </p:cTn>
                                        <p:tgtEl>
                                          <p:spTgt spid="32"/>
                                        </p:tgtEl>
                                        <p:attrNameLst>
                                          <p:attrName>style.visibility</p:attrName>
                                        </p:attrNameLst>
                                      </p:cBhvr>
                                      <p:to>
                                        <p:strVal val="hidden"/>
                                      </p:to>
                                    </p:set>
                                  </p:childTnLst>
                                </p:cTn>
                              </p:par>
                            </p:childTnLst>
                          </p:cTn>
                        </p:par>
                        <p:par>
                          <p:cTn id="28" fill="hold">
                            <p:stCondLst>
                              <p:cond delay="5000"/>
                            </p:stCondLst>
                            <p:childTnLst>
                              <p:par>
                                <p:cTn id="29" presetID="1"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par>
                          <p:cTn id="31" fill="hold">
                            <p:stCondLst>
                              <p:cond delay="5000"/>
                            </p:stCondLst>
                            <p:childTnLst>
                              <p:par>
                                <p:cTn id="32" presetID="1" presetClass="exit" presetSubtype="0" fill="hold" grpId="1" nodeType="afterEffect">
                                  <p:stCondLst>
                                    <p:cond delay="1000"/>
                                  </p:stCondLst>
                                  <p:childTnLst>
                                    <p:set>
                                      <p:cBhvr>
                                        <p:cTn id="33" dur="1" fill="hold">
                                          <p:stCondLst>
                                            <p:cond delay="0"/>
                                          </p:stCondLst>
                                        </p:cTn>
                                        <p:tgtEl>
                                          <p:spTgt spid="33"/>
                                        </p:tgtEl>
                                        <p:attrNameLst>
                                          <p:attrName>style.visibility</p:attrName>
                                        </p:attrNameLst>
                                      </p:cBhvr>
                                      <p:to>
                                        <p:strVal val="hidden"/>
                                      </p:to>
                                    </p:set>
                                  </p:child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par>
                          <p:cTn id="37" fill="hold">
                            <p:stCondLst>
                              <p:cond delay="6000"/>
                            </p:stCondLst>
                            <p:childTnLst>
                              <p:par>
                                <p:cTn id="38" presetID="6" presetClass="emph" presetSubtype="0" fill="hold" grpId="2" nodeType="afterEffect">
                                  <p:stCondLst>
                                    <p:cond delay="0"/>
                                  </p:stCondLst>
                                  <p:childTnLst>
                                    <p:animScale>
                                      <p:cBhvr>
                                        <p:cTn id="39" dur="2000" fill="hold"/>
                                        <p:tgtEl>
                                          <p:spTgt spid="34"/>
                                        </p:tgtEl>
                                      </p:cBhvr>
                                      <p:by x="150000" y="150000"/>
                                    </p:animScale>
                                  </p:childTnLst>
                                </p:cTn>
                              </p:par>
                            </p:childTnLst>
                          </p:cTn>
                        </p:par>
                        <p:par>
                          <p:cTn id="40" fill="hold">
                            <p:stCondLst>
                              <p:cond delay="8000"/>
                            </p:stCondLst>
                            <p:childTnLst>
                              <p:par>
                                <p:cTn id="41" presetID="1" presetClass="exit" presetSubtype="0" fill="hold" grpId="1" nodeType="afterEffect">
                                  <p:stCondLst>
                                    <p:cond delay="1000"/>
                                  </p:stCondLst>
                                  <p:childTnLst>
                                    <p:set>
                                      <p:cBhvr>
                                        <p:cTn id="42" dur="1" fill="hold">
                                          <p:stCondLst>
                                            <p:cond delay="0"/>
                                          </p:stCondLst>
                                        </p:cTn>
                                        <p:tgtEl>
                                          <p:spTgt spid="34"/>
                                        </p:tgtEl>
                                        <p:attrNameLst>
                                          <p:attrName>style.visibility</p:attrName>
                                        </p:attrNameLst>
                                      </p:cBhvr>
                                      <p:to>
                                        <p:strVal val="hidden"/>
                                      </p:to>
                                    </p:set>
                                  </p:child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childTnLst>
                          </p:cTn>
                        </p:par>
                        <p:par>
                          <p:cTn id="46" fill="hold">
                            <p:stCondLst>
                              <p:cond delay="9000"/>
                            </p:stCondLst>
                            <p:childTnLst>
                              <p:par>
                                <p:cTn id="47" presetID="1" presetClass="entr" presetSubtype="0" fill="hold" grpId="0" nodeType="afterEffect">
                                  <p:stCondLst>
                                    <p:cond delay="0"/>
                                  </p:stCondLst>
                                  <p:childTnLst>
                                    <p:set>
                                      <p:cBhvr>
                                        <p:cTn id="48" dur="1" fill="hold">
                                          <p:stCondLst>
                                            <p:cond delay="0"/>
                                          </p:stCondLst>
                                        </p:cTn>
                                        <p:tgtEl>
                                          <p:spTgt spid="7">
                                            <p:bg/>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txEl>
                                              <p:pRg st="0" end="0"/>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15" grpId="0"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4"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8"/>
          <p:cNvSpPr txBox="1">
            <a:spLocks/>
          </p:cNvSpPr>
          <p:nvPr/>
        </p:nvSpPr>
        <p:spPr bwMode="auto">
          <a:xfrm>
            <a:off x="26158" y="1143000"/>
            <a:ext cx="9144000" cy="5715000"/>
          </a:xfrm>
          <a:prstGeom prst="rect">
            <a:avLst/>
          </a:prstGeom>
          <a:solidFill>
            <a:schemeClr val="accent5">
              <a:lumMod val="75000"/>
            </a:schemeClr>
          </a:solidFill>
          <a:ln w="9525">
            <a:no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Tx/>
              <a:buNone/>
            </a:pPr>
            <a:endParaRPr lang="en-US" dirty="0">
              <a:solidFill>
                <a:schemeClr val="bg1"/>
              </a:solidFill>
            </a:endParaRPr>
          </a:p>
          <a:p>
            <a:pPr marL="0" indent="0" algn="ctr">
              <a:buNone/>
            </a:pPr>
            <a:r>
              <a:rPr lang="en-US" dirty="0">
                <a:solidFill>
                  <a:schemeClr val="bg1"/>
                </a:solidFill>
              </a:rPr>
              <a:t>These type of tests for colorectal cancer can be done either in a doctor’s office or at home.</a:t>
            </a:r>
          </a:p>
        </p:txBody>
      </p:sp>
      <p:sp>
        <p:nvSpPr>
          <p:cNvPr id="6" name="Title 5"/>
          <p:cNvSpPr>
            <a:spLocks noGrp="1"/>
          </p:cNvSpPr>
          <p:nvPr>
            <p:ph type="title"/>
          </p:nvPr>
        </p:nvSpPr>
        <p:spPr>
          <a:xfrm>
            <a:off x="152400" y="334778"/>
            <a:ext cx="8534400" cy="722923"/>
          </a:xfrm>
        </p:spPr>
        <p:txBody>
          <a:bodyPr/>
          <a:lstStyle/>
          <a:p>
            <a:r>
              <a:rPr lang="en-US" dirty="0">
                <a:solidFill>
                  <a:schemeClr val="tx2"/>
                </a:solidFill>
              </a:rPr>
              <a:t>$500</a:t>
            </a:r>
          </a:p>
        </p:txBody>
      </p:sp>
      <p:sp>
        <p:nvSpPr>
          <p:cNvPr id="7" name="Text Placeholder 6"/>
          <p:cNvSpPr>
            <a:spLocks noGrp="1"/>
          </p:cNvSpPr>
          <p:nvPr>
            <p:ph type="body" sz="quarter" idx="10"/>
          </p:nvPr>
        </p:nvSpPr>
        <p:spPr>
          <a:xfrm>
            <a:off x="2019300" y="3124200"/>
            <a:ext cx="5105400" cy="2171700"/>
          </a:xfrm>
          <a:solidFill>
            <a:schemeClr val="accent2"/>
          </a:solidFill>
        </p:spPr>
        <p:txBody>
          <a:bodyPr/>
          <a:lstStyle/>
          <a:p>
            <a:pPr marL="0" indent="0" algn="ctr">
              <a:buNone/>
            </a:pPr>
            <a:r>
              <a:rPr lang="en-US" dirty="0">
                <a:solidFill>
                  <a:schemeClr val="bg1"/>
                </a:solidFill>
              </a:rPr>
              <a:t>Correct Answer</a:t>
            </a:r>
          </a:p>
          <a:p>
            <a:pPr marL="0" indent="0" algn="ctr">
              <a:buNone/>
            </a:pPr>
            <a:r>
              <a:rPr lang="en-US" dirty="0">
                <a:solidFill>
                  <a:schemeClr val="bg1"/>
                </a:solidFill>
              </a:rPr>
              <a:t>Fecal Occult Blood Test (FOBT) or Fecal Immunochemical Test (FIT</a:t>
            </a:r>
          </a:p>
        </p:txBody>
      </p:sp>
      <p:sp>
        <p:nvSpPr>
          <p:cNvPr id="15" name="Action Button: Return 14">
            <a:hlinkClick r:id="rId4" action="ppaction://hlinksldjump" highlightClick="1"/>
          </p:cNvPr>
          <p:cNvSpPr/>
          <p:nvPr/>
        </p:nvSpPr>
        <p:spPr>
          <a:xfrm>
            <a:off x="381000" y="6096000"/>
            <a:ext cx="457200" cy="571500"/>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Flowchart: Process 22"/>
          <p:cNvSpPr/>
          <p:nvPr/>
        </p:nvSpPr>
        <p:spPr>
          <a:xfrm>
            <a:off x="4454857" y="6096000"/>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5</a:t>
            </a:r>
          </a:p>
        </p:txBody>
      </p:sp>
      <p:sp>
        <p:nvSpPr>
          <p:cNvPr id="24" name="Flowchart: Process 23"/>
          <p:cNvSpPr/>
          <p:nvPr/>
        </p:nvSpPr>
        <p:spPr>
          <a:xfrm>
            <a:off x="4419600" y="6098275"/>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4</a:t>
            </a:r>
          </a:p>
        </p:txBody>
      </p:sp>
      <p:sp>
        <p:nvSpPr>
          <p:cNvPr id="25" name="Flowchart: Process 24"/>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3</a:t>
            </a:r>
          </a:p>
        </p:txBody>
      </p:sp>
      <p:sp>
        <p:nvSpPr>
          <p:cNvPr id="26" name="Flowchart: Process 25"/>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2</a:t>
            </a:r>
          </a:p>
        </p:txBody>
      </p:sp>
      <p:sp>
        <p:nvSpPr>
          <p:cNvPr id="27" name="Flowchart: Process 26"/>
          <p:cNvSpPr/>
          <p:nvPr/>
        </p:nvSpPr>
        <p:spPr>
          <a:xfrm>
            <a:off x="4419600"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1</a:t>
            </a:r>
          </a:p>
        </p:txBody>
      </p:sp>
      <p:sp>
        <p:nvSpPr>
          <p:cNvPr id="28" name="Flowchart: Process 27"/>
          <p:cNvSpPr/>
          <p:nvPr/>
        </p:nvSpPr>
        <p:spPr>
          <a:xfrm>
            <a:off x="4441209"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0 </a:t>
            </a:r>
          </a:p>
        </p:txBody>
      </p:sp>
    </p:spTree>
    <p:custDataLst>
      <p:tags r:id="rId1"/>
    </p:custDataLst>
    <p:extLst>
      <p:ext uri="{BB962C8B-B14F-4D97-AF65-F5344CB8AC3E}">
        <p14:creationId xmlns:p14="http://schemas.microsoft.com/office/powerpoint/2010/main" val="402835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23"/>
                                        </p:tgtEl>
                                        <p:attrNameLst>
                                          <p:attrName>style.visibility</p:attrName>
                                        </p:attrNameLst>
                                      </p:cBhvr>
                                      <p:to>
                                        <p:strVal val="visible"/>
                                      </p:to>
                                    </p:set>
                                  </p:childTnLst>
                                </p:cTn>
                              </p:par>
                            </p:childTnLst>
                          </p:cTn>
                        </p:par>
                        <p:par>
                          <p:cTn id="7" fill="hold">
                            <p:stCondLst>
                              <p:cond delay="1000"/>
                            </p:stCondLst>
                            <p:childTnLst>
                              <p:par>
                                <p:cTn id="8" presetID="1" presetClass="exit" presetSubtype="0" fill="hold" grpId="1" nodeType="afterEffect">
                                  <p:stCondLst>
                                    <p:cond delay="1000"/>
                                  </p:stCondLst>
                                  <p:childTnLst>
                                    <p:set>
                                      <p:cBhvr>
                                        <p:cTn id="9" dur="1" fill="hold">
                                          <p:stCondLst>
                                            <p:cond delay="0"/>
                                          </p:stCondLst>
                                        </p:cTn>
                                        <p:tgtEl>
                                          <p:spTgt spid="23"/>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grpId="1" nodeType="afterEffect">
                                  <p:stCondLst>
                                    <p:cond delay="1000"/>
                                  </p:stCondLst>
                                  <p:childTnLst>
                                    <p:set>
                                      <p:cBhvr>
                                        <p:cTn id="15" dur="1" fill="hold">
                                          <p:stCondLst>
                                            <p:cond delay="0"/>
                                          </p:stCondLst>
                                        </p:cTn>
                                        <p:tgtEl>
                                          <p:spTgt spid="24"/>
                                        </p:tgtEl>
                                        <p:attrNameLst>
                                          <p:attrName>style.visibility</p:attrName>
                                        </p:attrNameLst>
                                      </p:cBhvr>
                                      <p:to>
                                        <p:strVal val="hidden"/>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p:stCondLst>
                              <p:cond delay="3000"/>
                            </p:stCondLst>
                            <p:childTnLst>
                              <p:par>
                                <p:cTn id="20" presetID="1" presetClass="exit" presetSubtype="0" fill="hold" grpId="1" nodeType="afterEffect">
                                  <p:stCondLst>
                                    <p:cond delay="1000"/>
                                  </p:stCondLst>
                                  <p:childTnLst>
                                    <p:set>
                                      <p:cBhvr>
                                        <p:cTn id="21" dur="1" fill="hold">
                                          <p:stCondLst>
                                            <p:cond delay="0"/>
                                          </p:stCondLst>
                                        </p:cTn>
                                        <p:tgtEl>
                                          <p:spTgt spid="25"/>
                                        </p:tgtEl>
                                        <p:attrNameLst>
                                          <p:attrName>style.visibility</p:attrName>
                                        </p:attrNameLst>
                                      </p:cBhvr>
                                      <p:to>
                                        <p:strVal val="hidden"/>
                                      </p:to>
                                    </p:set>
                                  </p:childTnLst>
                                </p:cTn>
                              </p:par>
                            </p:childTnLst>
                          </p:cTn>
                        </p:par>
                        <p:par>
                          <p:cTn id="22" fill="hold">
                            <p:stCondLst>
                              <p:cond delay="4000"/>
                            </p:stCondLst>
                            <p:childTnLst>
                              <p:par>
                                <p:cTn id="23" presetID="1"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par>
                          <p:cTn id="25" fill="hold">
                            <p:stCondLst>
                              <p:cond delay="4000"/>
                            </p:stCondLst>
                            <p:childTnLst>
                              <p:par>
                                <p:cTn id="26" presetID="1" presetClass="exit" presetSubtype="0" fill="hold" grpId="1" nodeType="afterEffect">
                                  <p:stCondLst>
                                    <p:cond delay="1000"/>
                                  </p:stCondLst>
                                  <p:childTnLst>
                                    <p:set>
                                      <p:cBhvr>
                                        <p:cTn id="27" dur="1" fill="hold">
                                          <p:stCondLst>
                                            <p:cond delay="0"/>
                                          </p:stCondLst>
                                        </p:cTn>
                                        <p:tgtEl>
                                          <p:spTgt spid="26"/>
                                        </p:tgtEl>
                                        <p:attrNameLst>
                                          <p:attrName>style.visibility</p:attrName>
                                        </p:attrNameLst>
                                      </p:cBhvr>
                                      <p:to>
                                        <p:strVal val="hidden"/>
                                      </p:to>
                                    </p:set>
                                  </p:childTnLst>
                                </p:cTn>
                              </p:par>
                            </p:childTnLst>
                          </p:cTn>
                        </p:par>
                        <p:par>
                          <p:cTn id="28" fill="hold">
                            <p:stCondLst>
                              <p:cond delay="5000"/>
                            </p:stCondLst>
                            <p:childTnLst>
                              <p:par>
                                <p:cTn id="29" presetID="1"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par>
                          <p:cTn id="31" fill="hold">
                            <p:stCondLst>
                              <p:cond delay="5000"/>
                            </p:stCondLst>
                            <p:childTnLst>
                              <p:par>
                                <p:cTn id="32" presetID="1" presetClass="exit" presetSubtype="0" fill="hold" grpId="1" nodeType="afterEffect">
                                  <p:stCondLst>
                                    <p:cond delay="1000"/>
                                  </p:stCondLst>
                                  <p:childTnLst>
                                    <p:set>
                                      <p:cBhvr>
                                        <p:cTn id="33" dur="1" fill="hold">
                                          <p:stCondLst>
                                            <p:cond delay="0"/>
                                          </p:stCondLst>
                                        </p:cTn>
                                        <p:tgtEl>
                                          <p:spTgt spid="27"/>
                                        </p:tgtEl>
                                        <p:attrNameLst>
                                          <p:attrName>style.visibility</p:attrName>
                                        </p:attrNameLst>
                                      </p:cBhvr>
                                      <p:to>
                                        <p:strVal val="hidden"/>
                                      </p:to>
                                    </p:set>
                                  </p:child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par>
                          <p:cTn id="37" fill="hold">
                            <p:stCondLst>
                              <p:cond delay="6000"/>
                            </p:stCondLst>
                            <p:childTnLst>
                              <p:par>
                                <p:cTn id="38" presetID="6" presetClass="emph" presetSubtype="0" fill="hold" grpId="2" nodeType="afterEffect">
                                  <p:stCondLst>
                                    <p:cond delay="0"/>
                                  </p:stCondLst>
                                  <p:childTnLst>
                                    <p:animScale>
                                      <p:cBhvr>
                                        <p:cTn id="39" dur="2000" fill="hold"/>
                                        <p:tgtEl>
                                          <p:spTgt spid="28"/>
                                        </p:tgtEl>
                                      </p:cBhvr>
                                      <p:by x="150000" y="150000"/>
                                    </p:animScale>
                                  </p:childTnLst>
                                </p:cTn>
                              </p:par>
                            </p:childTnLst>
                          </p:cTn>
                        </p:par>
                        <p:par>
                          <p:cTn id="40" fill="hold">
                            <p:stCondLst>
                              <p:cond delay="8000"/>
                            </p:stCondLst>
                            <p:childTnLst>
                              <p:par>
                                <p:cTn id="41" presetID="1" presetClass="exit" presetSubtype="0" fill="hold" grpId="1" nodeType="afterEffect">
                                  <p:stCondLst>
                                    <p:cond delay="1000"/>
                                  </p:stCondLst>
                                  <p:childTnLst>
                                    <p:set>
                                      <p:cBhvr>
                                        <p:cTn id="42" dur="1" fill="hold">
                                          <p:stCondLst>
                                            <p:cond delay="0"/>
                                          </p:stCondLst>
                                        </p:cTn>
                                        <p:tgtEl>
                                          <p:spTgt spid="28"/>
                                        </p:tgtEl>
                                        <p:attrNameLst>
                                          <p:attrName>style.visibility</p:attrName>
                                        </p:attrNameLst>
                                      </p:cBhvr>
                                      <p:to>
                                        <p:strVal val="hidden"/>
                                      </p:to>
                                    </p:set>
                                  </p:child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7">
                                            <p:bg/>
                                          </p:spTgt>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7">
                                            <p:txEl>
                                              <p:pRg st="0" end="0"/>
                                            </p:txEl>
                                          </p:spTgt>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15" grpId="0"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8"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687" y="1219200"/>
            <a:ext cx="9144000" cy="5638800"/>
          </a:xfrm>
          <a:solidFill>
            <a:schemeClr val="accent5">
              <a:lumMod val="75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lstStyle/>
          <a:p>
            <a:pPr marL="0" indent="0" algn="ctr">
              <a:buNone/>
            </a:pPr>
            <a:endParaRPr lang="en-US" dirty="0"/>
          </a:p>
          <a:p>
            <a:pPr marL="0" indent="0" algn="ctr">
              <a:buNone/>
            </a:pPr>
            <a:r>
              <a:rPr lang="en-US" dirty="0"/>
              <a:t>In addition to smoking cigarettes, this type of smoke can also cause lung cancer.</a:t>
            </a:r>
          </a:p>
        </p:txBody>
      </p:sp>
      <p:sp>
        <p:nvSpPr>
          <p:cNvPr id="12" name="Flowchart: Process 11"/>
          <p:cNvSpPr/>
          <p:nvPr/>
        </p:nvSpPr>
        <p:spPr>
          <a:xfrm>
            <a:off x="2857500" y="3429000"/>
            <a:ext cx="3429000" cy="175260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Correct Answer</a:t>
            </a:r>
          </a:p>
          <a:p>
            <a:pPr algn="ctr"/>
            <a:r>
              <a:rPr lang="en-US" sz="3200" dirty="0"/>
              <a:t>Second-hand Smoke</a:t>
            </a:r>
          </a:p>
        </p:txBody>
      </p:sp>
      <p:sp>
        <p:nvSpPr>
          <p:cNvPr id="2" name="TextBox 1"/>
          <p:cNvSpPr txBox="1"/>
          <p:nvPr/>
        </p:nvSpPr>
        <p:spPr>
          <a:xfrm>
            <a:off x="1219200" y="306050"/>
            <a:ext cx="5715000" cy="1446550"/>
          </a:xfrm>
          <a:prstGeom prst="rect">
            <a:avLst/>
          </a:prstGeom>
          <a:noFill/>
        </p:spPr>
        <p:txBody>
          <a:bodyPr wrap="square" rtlCol="0">
            <a:spAutoFit/>
          </a:bodyPr>
          <a:lstStyle/>
          <a:p>
            <a:pPr algn="ctr"/>
            <a:r>
              <a:rPr lang="en-US" sz="4400" dirty="0">
                <a:solidFill>
                  <a:schemeClr val="tx2"/>
                </a:solidFill>
              </a:rPr>
              <a:t>$100</a:t>
            </a:r>
          </a:p>
          <a:p>
            <a:endParaRPr lang="en-US" sz="4400" dirty="0">
              <a:solidFill>
                <a:schemeClr val="tx2"/>
              </a:solidFill>
            </a:endParaRPr>
          </a:p>
        </p:txBody>
      </p:sp>
      <p:sp>
        <p:nvSpPr>
          <p:cNvPr id="20" name="Action Button: Return 19">
            <a:hlinkClick r:id="rId4" action="ppaction://hlinksldjump" highlightClick="1"/>
          </p:cNvPr>
          <p:cNvSpPr/>
          <p:nvPr/>
        </p:nvSpPr>
        <p:spPr>
          <a:xfrm>
            <a:off x="381000" y="6096000"/>
            <a:ext cx="457200" cy="571500"/>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Flowchart: Process 26"/>
          <p:cNvSpPr/>
          <p:nvPr/>
        </p:nvSpPr>
        <p:spPr>
          <a:xfrm>
            <a:off x="4454857" y="6096000"/>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5</a:t>
            </a:r>
          </a:p>
        </p:txBody>
      </p:sp>
      <p:sp>
        <p:nvSpPr>
          <p:cNvPr id="28" name="Flowchart: Process 27"/>
          <p:cNvSpPr/>
          <p:nvPr/>
        </p:nvSpPr>
        <p:spPr>
          <a:xfrm>
            <a:off x="4419600" y="6098275"/>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4</a:t>
            </a:r>
          </a:p>
        </p:txBody>
      </p:sp>
      <p:sp>
        <p:nvSpPr>
          <p:cNvPr id="29" name="Flowchart: Process 28"/>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3</a:t>
            </a:r>
          </a:p>
        </p:txBody>
      </p:sp>
      <p:sp>
        <p:nvSpPr>
          <p:cNvPr id="30" name="Flowchart: Process 29"/>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2</a:t>
            </a:r>
          </a:p>
        </p:txBody>
      </p:sp>
      <p:sp>
        <p:nvSpPr>
          <p:cNvPr id="31" name="Flowchart: Process 30"/>
          <p:cNvSpPr/>
          <p:nvPr/>
        </p:nvSpPr>
        <p:spPr>
          <a:xfrm>
            <a:off x="4419600"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1</a:t>
            </a:r>
          </a:p>
        </p:txBody>
      </p:sp>
      <p:sp>
        <p:nvSpPr>
          <p:cNvPr id="32" name="Flowchart: Process 31"/>
          <p:cNvSpPr/>
          <p:nvPr/>
        </p:nvSpPr>
        <p:spPr>
          <a:xfrm>
            <a:off x="4441209"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0 </a:t>
            </a:r>
          </a:p>
        </p:txBody>
      </p:sp>
    </p:spTree>
    <p:custDataLst>
      <p:tags r:id="rId1"/>
    </p:custDataLst>
    <p:extLst>
      <p:ext uri="{BB962C8B-B14F-4D97-AF65-F5344CB8AC3E}">
        <p14:creationId xmlns:p14="http://schemas.microsoft.com/office/powerpoint/2010/main" val="30307462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27"/>
                                        </p:tgtEl>
                                        <p:attrNameLst>
                                          <p:attrName>style.visibility</p:attrName>
                                        </p:attrNameLst>
                                      </p:cBhvr>
                                      <p:to>
                                        <p:strVal val="visible"/>
                                      </p:to>
                                    </p:set>
                                  </p:childTnLst>
                                </p:cTn>
                              </p:par>
                            </p:childTnLst>
                          </p:cTn>
                        </p:par>
                        <p:par>
                          <p:cTn id="7" fill="hold">
                            <p:stCondLst>
                              <p:cond delay="1000"/>
                            </p:stCondLst>
                            <p:childTnLst>
                              <p:par>
                                <p:cTn id="8" presetID="1" presetClass="exit" presetSubtype="0" fill="hold" grpId="1" nodeType="afterEffect">
                                  <p:stCondLst>
                                    <p:cond delay="1000"/>
                                  </p:stCondLst>
                                  <p:childTnLst>
                                    <p:set>
                                      <p:cBhvr>
                                        <p:cTn id="9" dur="1" fill="hold">
                                          <p:stCondLst>
                                            <p:cond delay="0"/>
                                          </p:stCondLst>
                                        </p:cTn>
                                        <p:tgtEl>
                                          <p:spTgt spid="27"/>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grpId="1" nodeType="afterEffect">
                                  <p:stCondLst>
                                    <p:cond delay="1000"/>
                                  </p:stCondLst>
                                  <p:childTnLst>
                                    <p:set>
                                      <p:cBhvr>
                                        <p:cTn id="15" dur="1" fill="hold">
                                          <p:stCondLst>
                                            <p:cond delay="0"/>
                                          </p:stCondLst>
                                        </p:cTn>
                                        <p:tgtEl>
                                          <p:spTgt spid="28"/>
                                        </p:tgtEl>
                                        <p:attrNameLst>
                                          <p:attrName>style.visibility</p:attrName>
                                        </p:attrNameLst>
                                      </p:cBhvr>
                                      <p:to>
                                        <p:strVal val="hidden"/>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par>
                          <p:cTn id="19" fill="hold">
                            <p:stCondLst>
                              <p:cond delay="3000"/>
                            </p:stCondLst>
                            <p:childTnLst>
                              <p:par>
                                <p:cTn id="20" presetID="1" presetClass="exit" presetSubtype="0" fill="hold" grpId="1" nodeType="afterEffect">
                                  <p:stCondLst>
                                    <p:cond delay="1000"/>
                                  </p:stCondLst>
                                  <p:childTnLst>
                                    <p:set>
                                      <p:cBhvr>
                                        <p:cTn id="21" dur="1" fill="hold">
                                          <p:stCondLst>
                                            <p:cond delay="0"/>
                                          </p:stCondLst>
                                        </p:cTn>
                                        <p:tgtEl>
                                          <p:spTgt spid="29"/>
                                        </p:tgtEl>
                                        <p:attrNameLst>
                                          <p:attrName>style.visibility</p:attrName>
                                        </p:attrNameLst>
                                      </p:cBhvr>
                                      <p:to>
                                        <p:strVal val="hidden"/>
                                      </p:to>
                                    </p:set>
                                  </p:childTnLst>
                                </p:cTn>
                              </p:par>
                            </p:childTnLst>
                          </p:cTn>
                        </p:par>
                        <p:par>
                          <p:cTn id="22" fill="hold">
                            <p:stCondLst>
                              <p:cond delay="4000"/>
                            </p:stCondLst>
                            <p:childTnLst>
                              <p:par>
                                <p:cTn id="23" presetID="1"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par>
                          <p:cTn id="25" fill="hold">
                            <p:stCondLst>
                              <p:cond delay="4000"/>
                            </p:stCondLst>
                            <p:childTnLst>
                              <p:par>
                                <p:cTn id="26" presetID="1" presetClass="exit" presetSubtype="0" fill="hold" grpId="1" nodeType="afterEffect">
                                  <p:stCondLst>
                                    <p:cond delay="1000"/>
                                  </p:stCondLst>
                                  <p:childTnLst>
                                    <p:set>
                                      <p:cBhvr>
                                        <p:cTn id="27" dur="1" fill="hold">
                                          <p:stCondLst>
                                            <p:cond delay="0"/>
                                          </p:stCondLst>
                                        </p:cTn>
                                        <p:tgtEl>
                                          <p:spTgt spid="30"/>
                                        </p:tgtEl>
                                        <p:attrNameLst>
                                          <p:attrName>style.visibility</p:attrName>
                                        </p:attrNameLst>
                                      </p:cBhvr>
                                      <p:to>
                                        <p:strVal val="hidden"/>
                                      </p:to>
                                    </p:set>
                                  </p:childTnLst>
                                </p:cTn>
                              </p:par>
                            </p:childTnLst>
                          </p:cTn>
                        </p:par>
                        <p:par>
                          <p:cTn id="28" fill="hold">
                            <p:stCondLst>
                              <p:cond delay="5000"/>
                            </p:stCondLst>
                            <p:childTnLst>
                              <p:par>
                                <p:cTn id="29" presetID="1" presetClass="entr" presetSubtype="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par>
                          <p:cTn id="31" fill="hold">
                            <p:stCondLst>
                              <p:cond delay="5000"/>
                            </p:stCondLst>
                            <p:childTnLst>
                              <p:par>
                                <p:cTn id="32" presetID="1" presetClass="exit" presetSubtype="0" fill="hold" grpId="1" nodeType="afterEffect">
                                  <p:stCondLst>
                                    <p:cond delay="1000"/>
                                  </p:stCondLst>
                                  <p:childTnLst>
                                    <p:set>
                                      <p:cBhvr>
                                        <p:cTn id="33" dur="1" fill="hold">
                                          <p:stCondLst>
                                            <p:cond delay="0"/>
                                          </p:stCondLst>
                                        </p:cTn>
                                        <p:tgtEl>
                                          <p:spTgt spid="31"/>
                                        </p:tgtEl>
                                        <p:attrNameLst>
                                          <p:attrName>style.visibility</p:attrName>
                                        </p:attrNameLst>
                                      </p:cBhvr>
                                      <p:to>
                                        <p:strVal val="hidden"/>
                                      </p:to>
                                    </p:set>
                                  </p:child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par>
                          <p:cTn id="37" fill="hold">
                            <p:stCondLst>
                              <p:cond delay="6000"/>
                            </p:stCondLst>
                            <p:childTnLst>
                              <p:par>
                                <p:cTn id="38" presetID="6" presetClass="emph" presetSubtype="0" fill="hold" grpId="2" nodeType="afterEffect">
                                  <p:stCondLst>
                                    <p:cond delay="0"/>
                                  </p:stCondLst>
                                  <p:childTnLst>
                                    <p:animScale>
                                      <p:cBhvr>
                                        <p:cTn id="39" dur="2000" fill="hold"/>
                                        <p:tgtEl>
                                          <p:spTgt spid="32"/>
                                        </p:tgtEl>
                                      </p:cBhvr>
                                      <p:by x="150000" y="150000"/>
                                    </p:animScale>
                                  </p:childTnLst>
                                </p:cTn>
                              </p:par>
                            </p:childTnLst>
                          </p:cTn>
                        </p:par>
                        <p:par>
                          <p:cTn id="40" fill="hold">
                            <p:stCondLst>
                              <p:cond delay="8000"/>
                            </p:stCondLst>
                            <p:childTnLst>
                              <p:par>
                                <p:cTn id="41" presetID="1" presetClass="exit" presetSubtype="0" fill="hold" grpId="1" nodeType="afterEffect">
                                  <p:stCondLst>
                                    <p:cond delay="1000"/>
                                  </p:stCondLst>
                                  <p:childTnLst>
                                    <p:set>
                                      <p:cBhvr>
                                        <p:cTn id="42" dur="1" fill="hold">
                                          <p:stCondLst>
                                            <p:cond delay="0"/>
                                          </p:stCondLst>
                                        </p:cTn>
                                        <p:tgtEl>
                                          <p:spTgt spid="32"/>
                                        </p:tgtEl>
                                        <p:attrNameLst>
                                          <p:attrName>style.visibility</p:attrName>
                                        </p:attrNameLst>
                                      </p:cBhvr>
                                      <p:to>
                                        <p:strVal val="hidden"/>
                                      </p:to>
                                    </p:set>
                                  </p:child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childTnLst>
                                </p:cTn>
                              </p:par>
                            </p:childTnLst>
                          </p:cTn>
                        </p:par>
                        <p:par>
                          <p:cTn id="46" fill="hold">
                            <p:stCondLst>
                              <p:cond delay="9000"/>
                            </p:stCondLst>
                            <p:childTnLst>
                              <p:par>
                                <p:cTn id="47" presetID="1"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2"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7961" y="1219200"/>
            <a:ext cx="9144000" cy="5715000"/>
          </a:xfrm>
          <a:solidFill>
            <a:schemeClr val="accent5">
              <a:lumMod val="75000"/>
            </a:schemeClr>
          </a:solidFill>
          <a:scene3d>
            <a:camera prst="orthographicFront"/>
            <a:lightRig rig="threePt" dir="t"/>
          </a:scene3d>
          <a:sp3d>
            <a:bevelT/>
          </a:sp3d>
        </p:spPr>
        <p:txBody>
          <a:bodyPr/>
          <a:lstStyle/>
          <a:p>
            <a:pPr marL="0" indent="0" algn="ctr">
              <a:buNone/>
            </a:pPr>
            <a:endParaRPr lang="en-US" dirty="0">
              <a:solidFill>
                <a:schemeClr val="bg1"/>
              </a:solidFill>
            </a:endParaRPr>
          </a:p>
          <a:p>
            <a:pPr marL="0" indent="0" algn="ctr">
              <a:buNone/>
            </a:pPr>
            <a:r>
              <a:rPr lang="en-US" dirty="0">
                <a:solidFill>
                  <a:schemeClr val="bg1"/>
                </a:solidFill>
              </a:rPr>
              <a:t>This the single most preventable cause of cancer in the U.S.</a:t>
            </a:r>
          </a:p>
        </p:txBody>
      </p:sp>
      <p:sp>
        <p:nvSpPr>
          <p:cNvPr id="13" name="TextBox 12"/>
          <p:cNvSpPr txBox="1"/>
          <p:nvPr/>
        </p:nvSpPr>
        <p:spPr>
          <a:xfrm>
            <a:off x="1219200" y="306050"/>
            <a:ext cx="5715000" cy="1446550"/>
          </a:xfrm>
          <a:prstGeom prst="rect">
            <a:avLst/>
          </a:prstGeom>
          <a:noFill/>
        </p:spPr>
        <p:txBody>
          <a:bodyPr wrap="square" rtlCol="0">
            <a:spAutoFit/>
          </a:bodyPr>
          <a:lstStyle/>
          <a:p>
            <a:pPr algn="ctr"/>
            <a:r>
              <a:rPr lang="en-US" sz="4400" dirty="0">
                <a:solidFill>
                  <a:schemeClr val="tx2"/>
                </a:solidFill>
              </a:rPr>
              <a:t>$200</a:t>
            </a:r>
          </a:p>
          <a:p>
            <a:endParaRPr lang="en-US" sz="4400" dirty="0">
              <a:solidFill>
                <a:schemeClr val="tx2"/>
              </a:solidFill>
            </a:endParaRPr>
          </a:p>
        </p:txBody>
      </p:sp>
      <p:sp>
        <p:nvSpPr>
          <p:cNvPr id="14" name="Text Placeholder 6"/>
          <p:cNvSpPr txBox="1">
            <a:spLocks/>
          </p:cNvSpPr>
          <p:nvPr/>
        </p:nvSpPr>
        <p:spPr bwMode="auto">
          <a:xfrm>
            <a:off x="2743994" y="3581400"/>
            <a:ext cx="3656013" cy="1400467"/>
          </a:xfrm>
          <a:prstGeom prst="rect">
            <a:avLst/>
          </a:prstGeom>
          <a:solidFill>
            <a:schemeClr val="accent2"/>
          </a:solidFill>
          <a:ln w="28575">
            <a:solidFill>
              <a:schemeClr val="accent2">
                <a:lumMod val="75000"/>
              </a:schemeClr>
            </a:solid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Tx/>
              <a:buNone/>
            </a:pPr>
            <a:r>
              <a:rPr lang="en-US" dirty="0">
                <a:solidFill>
                  <a:schemeClr val="bg1"/>
                </a:solidFill>
              </a:rPr>
              <a:t>Correct Answer</a:t>
            </a:r>
          </a:p>
          <a:p>
            <a:pPr marL="0" indent="0" algn="ctr">
              <a:buFontTx/>
              <a:buNone/>
            </a:pPr>
            <a:r>
              <a:rPr lang="en-US" dirty="0">
                <a:solidFill>
                  <a:schemeClr val="bg1"/>
                </a:solidFill>
              </a:rPr>
              <a:t>Cigarette Smoking</a:t>
            </a:r>
          </a:p>
        </p:txBody>
      </p:sp>
      <p:sp>
        <p:nvSpPr>
          <p:cNvPr id="16" name="Action Button: Return 15">
            <a:hlinkClick r:id="rId4" action="ppaction://hlinksldjump" highlightClick="1"/>
          </p:cNvPr>
          <p:cNvSpPr/>
          <p:nvPr/>
        </p:nvSpPr>
        <p:spPr>
          <a:xfrm>
            <a:off x="381000" y="6096000"/>
            <a:ext cx="457200" cy="571500"/>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Flowchart: Process 23"/>
          <p:cNvSpPr/>
          <p:nvPr/>
        </p:nvSpPr>
        <p:spPr>
          <a:xfrm>
            <a:off x="4454857" y="6096000"/>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5</a:t>
            </a:r>
          </a:p>
        </p:txBody>
      </p:sp>
      <p:sp>
        <p:nvSpPr>
          <p:cNvPr id="25" name="Flowchart: Process 24"/>
          <p:cNvSpPr/>
          <p:nvPr/>
        </p:nvSpPr>
        <p:spPr>
          <a:xfrm>
            <a:off x="4419600" y="6098275"/>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4</a:t>
            </a:r>
          </a:p>
        </p:txBody>
      </p:sp>
      <p:sp>
        <p:nvSpPr>
          <p:cNvPr id="26" name="Flowchart: Process 25"/>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3</a:t>
            </a:r>
          </a:p>
        </p:txBody>
      </p:sp>
      <p:sp>
        <p:nvSpPr>
          <p:cNvPr id="27" name="Flowchart: Process 26"/>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2</a:t>
            </a:r>
          </a:p>
        </p:txBody>
      </p:sp>
      <p:sp>
        <p:nvSpPr>
          <p:cNvPr id="28" name="Flowchart: Process 27"/>
          <p:cNvSpPr/>
          <p:nvPr/>
        </p:nvSpPr>
        <p:spPr>
          <a:xfrm>
            <a:off x="4419600"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1</a:t>
            </a:r>
          </a:p>
        </p:txBody>
      </p:sp>
      <p:sp>
        <p:nvSpPr>
          <p:cNvPr id="29" name="Flowchart: Process 28"/>
          <p:cNvSpPr/>
          <p:nvPr/>
        </p:nvSpPr>
        <p:spPr>
          <a:xfrm>
            <a:off x="4441209"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0 </a:t>
            </a:r>
          </a:p>
        </p:txBody>
      </p:sp>
    </p:spTree>
    <p:custDataLst>
      <p:tags r:id="rId1"/>
    </p:custDataLst>
    <p:extLst>
      <p:ext uri="{BB962C8B-B14F-4D97-AF65-F5344CB8AC3E}">
        <p14:creationId xmlns:p14="http://schemas.microsoft.com/office/powerpoint/2010/main" val="5762883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24"/>
                                        </p:tgtEl>
                                        <p:attrNameLst>
                                          <p:attrName>style.visibility</p:attrName>
                                        </p:attrNameLst>
                                      </p:cBhvr>
                                      <p:to>
                                        <p:strVal val="visible"/>
                                      </p:to>
                                    </p:set>
                                  </p:childTnLst>
                                </p:cTn>
                              </p:par>
                            </p:childTnLst>
                          </p:cTn>
                        </p:par>
                        <p:par>
                          <p:cTn id="7" fill="hold">
                            <p:stCondLst>
                              <p:cond delay="1000"/>
                            </p:stCondLst>
                            <p:childTnLst>
                              <p:par>
                                <p:cTn id="8" presetID="1" presetClass="exit" presetSubtype="0" fill="hold" grpId="1" nodeType="afterEffect">
                                  <p:stCondLst>
                                    <p:cond delay="1000"/>
                                  </p:stCondLst>
                                  <p:childTnLst>
                                    <p:set>
                                      <p:cBhvr>
                                        <p:cTn id="9" dur="1" fill="hold">
                                          <p:stCondLst>
                                            <p:cond delay="0"/>
                                          </p:stCondLst>
                                        </p:cTn>
                                        <p:tgtEl>
                                          <p:spTgt spid="24"/>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grpId="1" nodeType="afterEffect">
                                  <p:stCondLst>
                                    <p:cond delay="1000"/>
                                  </p:stCondLst>
                                  <p:childTnLst>
                                    <p:set>
                                      <p:cBhvr>
                                        <p:cTn id="15" dur="1" fill="hold">
                                          <p:stCondLst>
                                            <p:cond delay="0"/>
                                          </p:stCondLst>
                                        </p:cTn>
                                        <p:tgtEl>
                                          <p:spTgt spid="25"/>
                                        </p:tgtEl>
                                        <p:attrNameLst>
                                          <p:attrName>style.visibility</p:attrName>
                                        </p:attrNameLst>
                                      </p:cBhvr>
                                      <p:to>
                                        <p:strVal val="hidden"/>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par>
                          <p:cTn id="19" fill="hold">
                            <p:stCondLst>
                              <p:cond delay="3000"/>
                            </p:stCondLst>
                            <p:childTnLst>
                              <p:par>
                                <p:cTn id="20" presetID="1" presetClass="exit" presetSubtype="0" fill="hold" grpId="1" nodeType="afterEffect">
                                  <p:stCondLst>
                                    <p:cond delay="1000"/>
                                  </p:stCondLst>
                                  <p:childTnLst>
                                    <p:set>
                                      <p:cBhvr>
                                        <p:cTn id="21" dur="1" fill="hold">
                                          <p:stCondLst>
                                            <p:cond delay="0"/>
                                          </p:stCondLst>
                                        </p:cTn>
                                        <p:tgtEl>
                                          <p:spTgt spid="26"/>
                                        </p:tgtEl>
                                        <p:attrNameLst>
                                          <p:attrName>style.visibility</p:attrName>
                                        </p:attrNameLst>
                                      </p:cBhvr>
                                      <p:to>
                                        <p:strVal val="hidden"/>
                                      </p:to>
                                    </p:set>
                                  </p:childTnLst>
                                </p:cTn>
                              </p:par>
                            </p:childTnLst>
                          </p:cTn>
                        </p:par>
                        <p:par>
                          <p:cTn id="22" fill="hold">
                            <p:stCondLst>
                              <p:cond delay="4000"/>
                            </p:stCondLst>
                            <p:childTnLst>
                              <p:par>
                                <p:cTn id="23" presetID="1"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par>
                          <p:cTn id="25" fill="hold">
                            <p:stCondLst>
                              <p:cond delay="4000"/>
                            </p:stCondLst>
                            <p:childTnLst>
                              <p:par>
                                <p:cTn id="26" presetID="1" presetClass="exit" presetSubtype="0" fill="hold" grpId="1" nodeType="afterEffect">
                                  <p:stCondLst>
                                    <p:cond delay="1000"/>
                                  </p:stCondLst>
                                  <p:childTnLst>
                                    <p:set>
                                      <p:cBhvr>
                                        <p:cTn id="27" dur="1" fill="hold">
                                          <p:stCondLst>
                                            <p:cond delay="0"/>
                                          </p:stCondLst>
                                        </p:cTn>
                                        <p:tgtEl>
                                          <p:spTgt spid="27"/>
                                        </p:tgtEl>
                                        <p:attrNameLst>
                                          <p:attrName>style.visibility</p:attrName>
                                        </p:attrNameLst>
                                      </p:cBhvr>
                                      <p:to>
                                        <p:strVal val="hidden"/>
                                      </p:to>
                                    </p:set>
                                  </p:childTnLst>
                                </p:cTn>
                              </p:par>
                            </p:childTnLst>
                          </p:cTn>
                        </p:par>
                        <p:par>
                          <p:cTn id="28" fill="hold">
                            <p:stCondLst>
                              <p:cond delay="5000"/>
                            </p:stCondLst>
                            <p:childTnLst>
                              <p:par>
                                <p:cTn id="29" presetID="1"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par>
                          <p:cTn id="31" fill="hold">
                            <p:stCondLst>
                              <p:cond delay="5000"/>
                            </p:stCondLst>
                            <p:childTnLst>
                              <p:par>
                                <p:cTn id="32" presetID="1" presetClass="exit" presetSubtype="0" fill="hold" grpId="1" nodeType="afterEffect">
                                  <p:stCondLst>
                                    <p:cond delay="1000"/>
                                  </p:stCondLst>
                                  <p:childTnLst>
                                    <p:set>
                                      <p:cBhvr>
                                        <p:cTn id="33" dur="1" fill="hold">
                                          <p:stCondLst>
                                            <p:cond delay="0"/>
                                          </p:stCondLst>
                                        </p:cTn>
                                        <p:tgtEl>
                                          <p:spTgt spid="28"/>
                                        </p:tgtEl>
                                        <p:attrNameLst>
                                          <p:attrName>style.visibility</p:attrName>
                                        </p:attrNameLst>
                                      </p:cBhvr>
                                      <p:to>
                                        <p:strVal val="hidden"/>
                                      </p:to>
                                    </p:set>
                                  </p:child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par>
                          <p:cTn id="37" fill="hold">
                            <p:stCondLst>
                              <p:cond delay="6000"/>
                            </p:stCondLst>
                            <p:childTnLst>
                              <p:par>
                                <p:cTn id="38" presetID="6" presetClass="emph" presetSubtype="0" fill="hold" grpId="2" nodeType="afterEffect">
                                  <p:stCondLst>
                                    <p:cond delay="0"/>
                                  </p:stCondLst>
                                  <p:childTnLst>
                                    <p:animScale>
                                      <p:cBhvr>
                                        <p:cTn id="39" dur="2000" fill="hold"/>
                                        <p:tgtEl>
                                          <p:spTgt spid="29"/>
                                        </p:tgtEl>
                                      </p:cBhvr>
                                      <p:by x="150000" y="150000"/>
                                    </p:animScale>
                                  </p:childTnLst>
                                </p:cTn>
                              </p:par>
                            </p:childTnLst>
                          </p:cTn>
                        </p:par>
                        <p:par>
                          <p:cTn id="40" fill="hold">
                            <p:stCondLst>
                              <p:cond delay="8000"/>
                            </p:stCondLst>
                            <p:childTnLst>
                              <p:par>
                                <p:cTn id="41" presetID="1" presetClass="exit" presetSubtype="0" fill="hold" grpId="1" nodeType="afterEffect">
                                  <p:stCondLst>
                                    <p:cond delay="1000"/>
                                  </p:stCondLst>
                                  <p:childTnLst>
                                    <p:set>
                                      <p:cBhvr>
                                        <p:cTn id="42" dur="1" fill="hold">
                                          <p:stCondLst>
                                            <p:cond delay="0"/>
                                          </p:stCondLst>
                                        </p:cTn>
                                        <p:tgtEl>
                                          <p:spTgt spid="29"/>
                                        </p:tgtEl>
                                        <p:attrNameLst>
                                          <p:attrName>style.visibility</p:attrName>
                                        </p:attrNameLst>
                                      </p:cBhvr>
                                      <p:to>
                                        <p:strVal val="hidden"/>
                                      </p:to>
                                    </p:set>
                                  </p:child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childTnLst>
                          </p:cTn>
                        </p:par>
                        <p:par>
                          <p:cTn id="46" fill="hold">
                            <p:stCondLst>
                              <p:cond delay="9000"/>
                            </p:stCondLst>
                            <p:childTnLst>
                              <p:par>
                                <p:cTn id="47" presetID="1"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29" grpId="2"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8"/>
          <p:cNvSpPr txBox="1">
            <a:spLocks/>
          </p:cNvSpPr>
          <p:nvPr/>
        </p:nvSpPr>
        <p:spPr bwMode="auto">
          <a:xfrm>
            <a:off x="0" y="1143000"/>
            <a:ext cx="9144000" cy="5715000"/>
          </a:xfrm>
          <a:prstGeom prst="rect">
            <a:avLst/>
          </a:prstGeom>
          <a:solidFill>
            <a:schemeClr val="accent5">
              <a:lumMod val="75000"/>
            </a:schemeClr>
          </a:solidFill>
          <a:ln w="9525">
            <a:no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Tx/>
              <a:buNone/>
            </a:pPr>
            <a:endParaRPr lang="en-US" dirty="0">
              <a:solidFill>
                <a:schemeClr val="bg1"/>
              </a:solidFill>
            </a:endParaRPr>
          </a:p>
          <a:p>
            <a:pPr marL="0" indent="0" algn="ctr">
              <a:buFontTx/>
              <a:buNone/>
            </a:pPr>
            <a:r>
              <a:rPr lang="en-US" dirty="0">
                <a:solidFill>
                  <a:schemeClr val="bg1"/>
                </a:solidFill>
              </a:rPr>
              <a:t>This type of cancer is the leading cause of cancer deaths in both men and women in the United States. </a:t>
            </a:r>
          </a:p>
        </p:txBody>
      </p:sp>
      <p:sp>
        <p:nvSpPr>
          <p:cNvPr id="6" name="Title 5"/>
          <p:cNvSpPr>
            <a:spLocks noGrp="1"/>
          </p:cNvSpPr>
          <p:nvPr>
            <p:ph type="title"/>
          </p:nvPr>
        </p:nvSpPr>
        <p:spPr>
          <a:xfrm>
            <a:off x="228600" y="304800"/>
            <a:ext cx="8534400" cy="722923"/>
          </a:xfrm>
        </p:spPr>
        <p:txBody>
          <a:bodyPr/>
          <a:lstStyle/>
          <a:p>
            <a:r>
              <a:rPr lang="en-US" dirty="0">
                <a:solidFill>
                  <a:schemeClr val="tx2"/>
                </a:solidFill>
              </a:rPr>
              <a:t>$300</a:t>
            </a:r>
          </a:p>
        </p:txBody>
      </p:sp>
      <p:sp>
        <p:nvSpPr>
          <p:cNvPr id="7" name="Text Placeholder 6"/>
          <p:cNvSpPr>
            <a:spLocks noGrp="1"/>
          </p:cNvSpPr>
          <p:nvPr>
            <p:ph type="body" sz="quarter" idx="10"/>
          </p:nvPr>
        </p:nvSpPr>
        <p:spPr>
          <a:xfrm>
            <a:off x="2743994" y="3505200"/>
            <a:ext cx="3656013" cy="1400467"/>
          </a:xfrm>
          <a:solidFill>
            <a:schemeClr val="accent2"/>
          </a:solidFill>
          <a:ln w="28575">
            <a:solidFill>
              <a:schemeClr val="accent2">
                <a:lumMod val="75000"/>
              </a:schemeClr>
            </a:solidFill>
          </a:ln>
        </p:spPr>
        <p:txBody>
          <a:bodyPr/>
          <a:lstStyle/>
          <a:p>
            <a:pPr marL="0" indent="0" algn="ctr">
              <a:buNone/>
            </a:pPr>
            <a:r>
              <a:rPr lang="en-US" dirty="0">
                <a:solidFill>
                  <a:schemeClr val="bg1"/>
                </a:solidFill>
              </a:rPr>
              <a:t>Correct Answer</a:t>
            </a:r>
          </a:p>
          <a:p>
            <a:pPr marL="0" indent="0" algn="ctr">
              <a:buNone/>
            </a:pPr>
            <a:r>
              <a:rPr lang="en-US" dirty="0">
                <a:solidFill>
                  <a:schemeClr val="bg1"/>
                </a:solidFill>
              </a:rPr>
              <a:t>Lung Cancer</a:t>
            </a:r>
          </a:p>
        </p:txBody>
      </p:sp>
      <p:sp>
        <p:nvSpPr>
          <p:cNvPr id="15" name="Action Button: Return 14">
            <a:hlinkClick r:id="rId4" action="ppaction://hlinksldjump" highlightClick="1"/>
          </p:cNvPr>
          <p:cNvSpPr/>
          <p:nvPr/>
        </p:nvSpPr>
        <p:spPr>
          <a:xfrm>
            <a:off x="381000" y="6096000"/>
            <a:ext cx="457200" cy="571500"/>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Flowchart: Process 22"/>
          <p:cNvSpPr/>
          <p:nvPr/>
        </p:nvSpPr>
        <p:spPr>
          <a:xfrm>
            <a:off x="4454857" y="6096000"/>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5</a:t>
            </a:r>
          </a:p>
        </p:txBody>
      </p:sp>
      <p:sp>
        <p:nvSpPr>
          <p:cNvPr id="24" name="Flowchart: Process 23"/>
          <p:cNvSpPr/>
          <p:nvPr/>
        </p:nvSpPr>
        <p:spPr>
          <a:xfrm>
            <a:off x="4419600" y="6098275"/>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4</a:t>
            </a:r>
          </a:p>
        </p:txBody>
      </p:sp>
      <p:sp>
        <p:nvSpPr>
          <p:cNvPr id="25" name="Flowchart: Process 24"/>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3</a:t>
            </a:r>
          </a:p>
        </p:txBody>
      </p:sp>
      <p:sp>
        <p:nvSpPr>
          <p:cNvPr id="26" name="Flowchart: Process 25"/>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2</a:t>
            </a:r>
          </a:p>
        </p:txBody>
      </p:sp>
      <p:sp>
        <p:nvSpPr>
          <p:cNvPr id="27" name="Flowchart: Process 26"/>
          <p:cNvSpPr/>
          <p:nvPr/>
        </p:nvSpPr>
        <p:spPr>
          <a:xfrm>
            <a:off x="4419600"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1</a:t>
            </a:r>
          </a:p>
        </p:txBody>
      </p:sp>
      <p:sp>
        <p:nvSpPr>
          <p:cNvPr id="28" name="Flowchart: Process 27"/>
          <p:cNvSpPr/>
          <p:nvPr/>
        </p:nvSpPr>
        <p:spPr>
          <a:xfrm>
            <a:off x="4441209"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0 </a:t>
            </a:r>
          </a:p>
        </p:txBody>
      </p:sp>
    </p:spTree>
    <p:custDataLst>
      <p:tags r:id="rId1"/>
    </p:custDataLst>
    <p:extLst>
      <p:ext uri="{BB962C8B-B14F-4D97-AF65-F5344CB8AC3E}">
        <p14:creationId xmlns:p14="http://schemas.microsoft.com/office/powerpoint/2010/main" val="1733171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23"/>
                                        </p:tgtEl>
                                        <p:attrNameLst>
                                          <p:attrName>style.visibility</p:attrName>
                                        </p:attrNameLst>
                                      </p:cBhvr>
                                      <p:to>
                                        <p:strVal val="visible"/>
                                      </p:to>
                                    </p:set>
                                  </p:childTnLst>
                                </p:cTn>
                              </p:par>
                            </p:childTnLst>
                          </p:cTn>
                        </p:par>
                        <p:par>
                          <p:cTn id="7" fill="hold">
                            <p:stCondLst>
                              <p:cond delay="1000"/>
                            </p:stCondLst>
                            <p:childTnLst>
                              <p:par>
                                <p:cTn id="8" presetID="1" presetClass="exit" presetSubtype="0" fill="hold" grpId="1" nodeType="afterEffect">
                                  <p:stCondLst>
                                    <p:cond delay="1000"/>
                                  </p:stCondLst>
                                  <p:childTnLst>
                                    <p:set>
                                      <p:cBhvr>
                                        <p:cTn id="9" dur="1" fill="hold">
                                          <p:stCondLst>
                                            <p:cond delay="0"/>
                                          </p:stCondLst>
                                        </p:cTn>
                                        <p:tgtEl>
                                          <p:spTgt spid="23"/>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grpId="1" nodeType="afterEffect">
                                  <p:stCondLst>
                                    <p:cond delay="1000"/>
                                  </p:stCondLst>
                                  <p:childTnLst>
                                    <p:set>
                                      <p:cBhvr>
                                        <p:cTn id="15" dur="1" fill="hold">
                                          <p:stCondLst>
                                            <p:cond delay="0"/>
                                          </p:stCondLst>
                                        </p:cTn>
                                        <p:tgtEl>
                                          <p:spTgt spid="24"/>
                                        </p:tgtEl>
                                        <p:attrNameLst>
                                          <p:attrName>style.visibility</p:attrName>
                                        </p:attrNameLst>
                                      </p:cBhvr>
                                      <p:to>
                                        <p:strVal val="hidden"/>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p:stCondLst>
                              <p:cond delay="3000"/>
                            </p:stCondLst>
                            <p:childTnLst>
                              <p:par>
                                <p:cTn id="20" presetID="1" presetClass="exit" presetSubtype="0" fill="hold" grpId="1" nodeType="afterEffect">
                                  <p:stCondLst>
                                    <p:cond delay="1000"/>
                                  </p:stCondLst>
                                  <p:childTnLst>
                                    <p:set>
                                      <p:cBhvr>
                                        <p:cTn id="21" dur="1" fill="hold">
                                          <p:stCondLst>
                                            <p:cond delay="0"/>
                                          </p:stCondLst>
                                        </p:cTn>
                                        <p:tgtEl>
                                          <p:spTgt spid="25"/>
                                        </p:tgtEl>
                                        <p:attrNameLst>
                                          <p:attrName>style.visibility</p:attrName>
                                        </p:attrNameLst>
                                      </p:cBhvr>
                                      <p:to>
                                        <p:strVal val="hidden"/>
                                      </p:to>
                                    </p:set>
                                  </p:childTnLst>
                                </p:cTn>
                              </p:par>
                            </p:childTnLst>
                          </p:cTn>
                        </p:par>
                        <p:par>
                          <p:cTn id="22" fill="hold">
                            <p:stCondLst>
                              <p:cond delay="4000"/>
                            </p:stCondLst>
                            <p:childTnLst>
                              <p:par>
                                <p:cTn id="23" presetID="1"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par>
                          <p:cTn id="25" fill="hold">
                            <p:stCondLst>
                              <p:cond delay="4000"/>
                            </p:stCondLst>
                            <p:childTnLst>
                              <p:par>
                                <p:cTn id="26" presetID="1" presetClass="exit" presetSubtype="0" fill="hold" grpId="1" nodeType="afterEffect">
                                  <p:stCondLst>
                                    <p:cond delay="1000"/>
                                  </p:stCondLst>
                                  <p:childTnLst>
                                    <p:set>
                                      <p:cBhvr>
                                        <p:cTn id="27" dur="1" fill="hold">
                                          <p:stCondLst>
                                            <p:cond delay="0"/>
                                          </p:stCondLst>
                                        </p:cTn>
                                        <p:tgtEl>
                                          <p:spTgt spid="26"/>
                                        </p:tgtEl>
                                        <p:attrNameLst>
                                          <p:attrName>style.visibility</p:attrName>
                                        </p:attrNameLst>
                                      </p:cBhvr>
                                      <p:to>
                                        <p:strVal val="hidden"/>
                                      </p:to>
                                    </p:set>
                                  </p:childTnLst>
                                </p:cTn>
                              </p:par>
                            </p:childTnLst>
                          </p:cTn>
                        </p:par>
                        <p:par>
                          <p:cTn id="28" fill="hold">
                            <p:stCondLst>
                              <p:cond delay="5000"/>
                            </p:stCondLst>
                            <p:childTnLst>
                              <p:par>
                                <p:cTn id="29" presetID="1"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par>
                          <p:cTn id="31" fill="hold">
                            <p:stCondLst>
                              <p:cond delay="5000"/>
                            </p:stCondLst>
                            <p:childTnLst>
                              <p:par>
                                <p:cTn id="32" presetID="1" presetClass="exit" presetSubtype="0" fill="hold" grpId="1" nodeType="afterEffect">
                                  <p:stCondLst>
                                    <p:cond delay="1000"/>
                                  </p:stCondLst>
                                  <p:childTnLst>
                                    <p:set>
                                      <p:cBhvr>
                                        <p:cTn id="33" dur="1" fill="hold">
                                          <p:stCondLst>
                                            <p:cond delay="0"/>
                                          </p:stCondLst>
                                        </p:cTn>
                                        <p:tgtEl>
                                          <p:spTgt spid="27"/>
                                        </p:tgtEl>
                                        <p:attrNameLst>
                                          <p:attrName>style.visibility</p:attrName>
                                        </p:attrNameLst>
                                      </p:cBhvr>
                                      <p:to>
                                        <p:strVal val="hidden"/>
                                      </p:to>
                                    </p:set>
                                  </p:child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par>
                          <p:cTn id="37" fill="hold">
                            <p:stCondLst>
                              <p:cond delay="6000"/>
                            </p:stCondLst>
                            <p:childTnLst>
                              <p:par>
                                <p:cTn id="38" presetID="6" presetClass="emph" presetSubtype="0" fill="hold" grpId="2" nodeType="afterEffect">
                                  <p:stCondLst>
                                    <p:cond delay="0"/>
                                  </p:stCondLst>
                                  <p:childTnLst>
                                    <p:animScale>
                                      <p:cBhvr>
                                        <p:cTn id="39" dur="2000" fill="hold"/>
                                        <p:tgtEl>
                                          <p:spTgt spid="28"/>
                                        </p:tgtEl>
                                      </p:cBhvr>
                                      <p:by x="150000" y="150000"/>
                                    </p:animScale>
                                  </p:childTnLst>
                                </p:cTn>
                              </p:par>
                            </p:childTnLst>
                          </p:cTn>
                        </p:par>
                        <p:par>
                          <p:cTn id="40" fill="hold">
                            <p:stCondLst>
                              <p:cond delay="8000"/>
                            </p:stCondLst>
                            <p:childTnLst>
                              <p:par>
                                <p:cTn id="41" presetID="1" presetClass="exit" presetSubtype="0" fill="hold" grpId="1" nodeType="afterEffect">
                                  <p:stCondLst>
                                    <p:cond delay="1000"/>
                                  </p:stCondLst>
                                  <p:childTnLst>
                                    <p:set>
                                      <p:cBhvr>
                                        <p:cTn id="42" dur="1" fill="hold">
                                          <p:stCondLst>
                                            <p:cond delay="0"/>
                                          </p:stCondLst>
                                        </p:cTn>
                                        <p:tgtEl>
                                          <p:spTgt spid="28"/>
                                        </p:tgtEl>
                                        <p:attrNameLst>
                                          <p:attrName>style.visibility</p:attrName>
                                        </p:attrNameLst>
                                      </p:cBhvr>
                                      <p:to>
                                        <p:strVal val="hidden"/>
                                      </p:to>
                                    </p:set>
                                  </p:child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childTnLst>
                          </p:cTn>
                        </p:par>
                        <p:par>
                          <p:cTn id="46" fill="hold">
                            <p:stCondLst>
                              <p:cond delay="9000"/>
                            </p:stCondLst>
                            <p:childTnLst>
                              <p:par>
                                <p:cTn id="47" presetID="1" presetClass="entr" presetSubtype="0" fill="hold" grpId="0" nodeType="afterEffect">
                                  <p:stCondLst>
                                    <p:cond delay="0"/>
                                  </p:stCondLst>
                                  <p:childTnLst>
                                    <p:set>
                                      <p:cBhvr>
                                        <p:cTn id="48" dur="1" fill="hold">
                                          <p:stCondLst>
                                            <p:cond delay="0"/>
                                          </p:stCondLst>
                                        </p:cTn>
                                        <p:tgtEl>
                                          <p:spTgt spid="7">
                                            <p:bg/>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txEl>
                                              <p:pRg st="0" end="0"/>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15" grpId="0"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8"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8"/>
          <p:cNvSpPr txBox="1">
            <a:spLocks/>
          </p:cNvSpPr>
          <p:nvPr/>
        </p:nvSpPr>
        <p:spPr bwMode="auto">
          <a:xfrm>
            <a:off x="0" y="1143000"/>
            <a:ext cx="9144000" cy="5715000"/>
          </a:xfrm>
          <a:prstGeom prst="rect">
            <a:avLst/>
          </a:prstGeom>
          <a:solidFill>
            <a:schemeClr val="accent5">
              <a:lumMod val="75000"/>
            </a:schemeClr>
          </a:solidFill>
          <a:ln w="9525">
            <a:no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Tx/>
              <a:buNone/>
            </a:pPr>
            <a:endParaRPr lang="en-US" dirty="0">
              <a:solidFill>
                <a:schemeClr val="bg1"/>
              </a:solidFill>
            </a:endParaRPr>
          </a:p>
          <a:p>
            <a:pPr marL="0" indent="0" algn="ctr">
              <a:buFontTx/>
              <a:buNone/>
            </a:pPr>
            <a:r>
              <a:rPr lang="en-US" dirty="0">
                <a:solidFill>
                  <a:schemeClr val="bg1"/>
                </a:solidFill>
              </a:rPr>
              <a:t>This type of screening exam has been proven to detect lung cancer early </a:t>
            </a:r>
          </a:p>
        </p:txBody>
      </p:sp>
      <p:sp>
        <p:nvSpPr>
          <p:cNvPr id="6" name="Title 5"/>
          <p:cNvSpPr>
            <a:spLocks noGrp="1"/>
          </p:cNvSpPr>
          <p:nvPr>
            <p:ph type="title"/>
          </p:nvPr>
        </p:nvSpPr>
        <p:spPr>
          <a:xfrm>
            <a:off x="349155" y="304800"/>
            <a:ext cx="8534400" cy="722923"/>
          </a:xfrm>
        </p:spPr>
        <p:txBody>
          <a:bodyPr/>
          <a:lstStyle/>
          <a:p>
            <a:r>
              <a:rPr lang="en-US" dirty="0">
                <a:solidFill>
                  <a:schemeClr val="tx2"/>
                </a:solidFill>
              </a:rPr>
              <a:t>$400</a:t>
            </a:r>
          </a:p>
        </p:txBody>
      </p:sp>
      <p:sp>
        <p:nvSpPr>
          <p:cNvPr id="7" name="Text Placeholder 6"/>
          <p:cNvSpPr>
            <a:spLocks noGrp="1"/>
          </p:cNvSpPr>
          <p:nvPr>
            <p:ph type="body" sz="quarter" idx="10"/>
          </p:nvPr>
        </p:nvSpPr>
        <p:spPr>
          <a:xfrm>
            <a:off x="1676400" y="3581400"/>
            <a:ext cx="5715000" cy="1676400"/>
          </a:xfrm>
          <a:solidFill>
            <a:schemeClr val="accent2"/>
          </a:solidFill>
          <a:ln w="28575">
            <a:solidFill>
              <a:schemeClr val="accent2">
                <a:lumMod val="75000"/>
              </a:schemeClr>
            </a:solidFill>
          </a:ln>
        </p:spPr>
        <p:txBody>
          <a:bodyPr/>
          <a:lstStyle/>
          <a:p>
            <a:pPr marL="0" indent="0" algn="ctr">
              <a:buNone/>
            </a:pPr>
            <a:r>
              <a:rPr lang="en-US" dirty="0">
                <a:solidFill>
                  <a:schemeClr val="bg1"/>
                </a:solidFill>
              </a:rPr>
              <a:t>Correct Answer</a:t>
            </a:r>
          </a:p>
          <a:p>
            <a:pPr marL="0" indent="0" algn="ctr">
              <a:buNone/>
            </a:pPr>
            <a:r>
              <a:rPr lang="en-US" dirty="0">
                <a:solidFill>
                  <a:schemeClr val="bg1"/>
                </a:solidFill>
              </a:rPr>
              <a:t>Low Dose Computed Tomography</a:t>
            </a:r>
          </a:p>
        </p:txBody>
      </p:sp>
      <p:sp>
        <p:nvSpPr>
          <p:cNvPr id="15" name="Action Button: Return 14">
            <a:hlinkClick r:id="rId4" action="ppaction://hlinksldjump" highlightClick="1"/>
          </p:cNvPr>
          <p:cNvSpPr/>
          <p:nvPr/>
        </p:nvSpPr>
        <p:spPr>
          <a:xfrm>
            <a:off x="381000" y="6096000"/>
            <a:ext cx="457200" cy="571500"/>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Flowchart: Process 22"/>
          <p:cNvSpPr/>
          <p:nvPr/>
        </p:nvSpPr>
        <p:spPr>
          <a:xfrm>
            <a:off x="4454857" y="6096000"/>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5</a:t>
            </a:r>
          </a:p>
        </p:txBody>
      </p:sp>
      <p:sp>
        <p:nvSpPr>
          <p:cNvPr id="24" name="Flowchart: Process 23"/>
          <p:cNvSpPr/>
          <p:nvPr/>
        </p:nvSpPr>
        <p:spPr>
          <a:xfrm>
            <a:off x="4419600" y="6098275"/>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4</a:t>
            </a:r>
          </a:p>
        </p:txBody>
      </p:sp>
      <p:sp>
        <p:nvSpPr>
          <p:cNvPr id="25" name="Flowchart: Process 24"/>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3</a:t>
            </a:r>
          </a:p>
        </p:txBody>
      </p:sp>
      <p:sp>
        <p:nvSpPr>
          <p:cNvPr id="26" name="Flowchart: Process 25"/>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2</a:t>
            </a:r>
          </a:p>
        </p:txBody>
      </p:sp>
      <p:sp>
        <p:nvSpPr>
          <p:cNvPr id="27" name="Flowchart: Process 26"/>
          <p:cNvSpPr/>
          <p:nvPr/>
        </p:nvSpPr>
        <p:spPr>
          <a:xfrm>
            <a:off x="4419600"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1</a:t>
            </a:r>
          </a:p>
        </p:txBody>
      </p:sp>
      <p:sp>
        <p:nvSpPr>
          <p:cNvPr id="28" name="Flowchart: Process 27"/>
          <p:cNvSpPr/>
          <p:nvPr/>
        </p:nvSpPr>
        <p:spPr>
          <a:xfrm>
            <a:off x="4441209"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0 </a:t>
            </a:r>
          </a:p>
        </p:txBody>
      </p:sp>
    </p:spTree>
    <p:custDataLst>
      <p:tags r:id="rId1"/>
    </p:custDataLst>
    <p:extLst>
      <p:ext uri="{BB962C8B-B14F-4D97-AF65-F5344CB8AC3E}">
        <p14:creationId xmlns:p14="http://schemas.microsoft.com/office/powerpoint/2010/main" val="36887377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23"/>
                                        </p:tgtEl>
                                        <p:attrNameLst>
                                          <p:attrName>style.visibility</p:attrName>
                                        </p:attrNameLst>
                                      </p:cBhvr>
                                      <p:to>
                                        <p:strVal val="visible"/>
                                      </p:to>
                                    </p:set>
                                  </p:childTnLst>
                                </p:cTn>
                              </p:par>
                            </p:childTnLst>
                          </p:cTn>
                        </p:par>
                        <p:par>
                          <p:cTn id="7" fill="hold">
                            <p:stCondLst>
                              <p:cond delay="1000"/>
                            </p:stCondLst>
                            <p:childTnLst>
                              <p:par>
                                <p:cTn id="8" presetID="1" presetClass="exit" presetSubtype="0" fill="hold" grpId="1" nodeType="afterEffect">
                                  <p:stCondLst>
                                    <p:cond delay="1000"/>
                                  </p:stCondLst>
                                  <p:childTnLst>
                                    <p:set>
                                      <p:cBhvr>
                                        <p:cTn id="9" dur="1" fill="hold">
                                          <p:stCondLst>
                                            <p:cond delay="0"/>
                                          </p:stCondLst>
                                        </p:cTn>
                                        <p:tgtEl>
                                          <p:spTgt spid="23"/>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grpId="1" nodeType="afterEffect">
                                  <p:stCondLst>
                                    <p:cond delay="1000"/>
                                  </p:stCondLst>
                                  <p:childTnLst>
                                    <p:set>
                                      <p:cBhvr>
                                        <p:cTn id="15" dur="1" fill="hold">
                                          <p:stCondLst>
                                            <p:cond delay="0"/>
                                          </p:stCondLst>
                                        </p:cTn>
                                        <p:tgtEl>
                                          <p:spTgt spid="24"/>
                                        </p:tgtEl>
                                        <p:attrNameLst>
                                          <p:attrName>style.visibility</p:attrName>
                                        </p:attrNameLst>
                                      </p:cBhvr>
                                      <p:to>
                                        <p:strVal val="hidden"/>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p:stCondLst>
                              <p:cond delay="3000"/>
                            </p:stCondLst>
                            <p:childTnLst>
                              <p:par>
                                <p:cTn id="20" presetID="1" presetClass="exit" presetSubtype="0" fill="hold" grpId="1" nodeType="afterEffect">
                                  <p:stCondLst>
                                    <p:cond delay="1000"/>
                                  </p:stCondLst>
                                  <p:childTnLst>
                                    <p:set>
                                      <p:cBhvr>
                                        <p:cTn id="21" dur="1" fill="hold">
                                          <p:stCondLst>
                                            <p:cond delay="0"/>
                                          </p:stCondLst>
                                        </p:cTn>
                                        <p:tgtEl>
                                          <p:spTgt spid="25"/>
                                        </p:tgtEl>
                                        <p:attrNameLst>
                                          <p:attrName>style.visibility</p:attrName>
                                        </p:attrNameLst>
                                      </p:cBhvr>
                                      <p:to>
                                        <p:strVal val="hidden"/>
                                      </p:to>
                                    </p:set>
                                  </p:childTnLst>
                                </p:cTn>
                              </p:par>
                            </p:childTnLst>
                          </p:cTn>
                        </p:par>
                        <p:par>
                          <p:cTn id="22" fill="hold">
                            <p:stCondLst>
                              <p:cond delay="4000"/>
                            </p:stCondLst>
                            <p:childTnLst>
                              <p:par>
                                <p:cTn id="23" presetID="1"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par>
                          <p:cTn id="25" fill="hold">
                            <p:stCondLst>
                              <p:cond delay="4000"/>
                            </p:stCondLst>
                            <p:childTnLst>
                              <p:par>
                                <p:cTn id="26" presetID="1" presetClass="exit" presetSubtype="0" fill="hold" grpId="1" nodeType="afterEffect">
                                  <p:stCondLst>
                                    <p:cond delay="1000"/>
                                  </p:stCondLst>
                                  <p:childTnLst>
                                    <p:set>
                                      <p:cBhvr>
                                        <p:cTn id="27" dur="1" fill="hold">
                                          <p:stCondLst>
                                            <p:cond delay="0"/>
                                          </p:stCondLst>
                                        </p:cTn>
                                        <p:tgtEl>
                                          <p:spTgt spid="26"/>
                                        </p:tgtEl>
                                        <p:attrNameLst>
                                          <p:attrName>style.visibility</p:attrName>
                                        </p:attrNameLst>
                                      </p:cBhvr>
                                      <p:to>
                                        <p:strVal val="hidden"/>
                                      </p:to>
                                    </p:set>
                                  </p:childTnLst>
                                </p:cTn>
                              </p:par>
                            </p:childTnLst>
                          </p:cTn>
                        </p:par>
                        <p:par>
                          <p:cTn id="28" fill="hold">
                            <p:stCondLst>
                              <p:cond delay="5000"/>
                            </p:stCondLst>
                            <p:childTnLst>
                              <p:par>
                                <p:cTn id="29" presetID="1"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par>
                          <p:cTn id="31" fill="hold">
                            <p:stCondLst>
                              <p:cond delay="5000"/>
                            </p:stCondLst>
                            <p:childTnLst>
                              <p:par>
                                <p:cTn id="32" presetID="1" presetClass="exit" presetSubtype="0" fill="hold" grpId="1" nodeType="afterEffect">
                                  <p:stCondLst>
                                    <p:cond delay="1000"/>
                                  </p:stCondLst>
                                  <p:childTnLst>
                                    <p:set>
                                      <p:cBhvr>
                                        <p:cTn id="33" dur="1" fill="hold">
                                          <p:stCondLst>
                                            <p:cond delay="0"/>
                                          </p:stCondLst>
                                        </p:cTn>
                                        <p:tgtEl>
                                          <p:spTgt spid="27"/>
                                        </p:tgtEl>
                                        <p:attrNameLst>
                                          <p:attrName>style.visibility</p:attrName>
                                        </p:attrNameLst>
                                      </p:cBhvr>
                                      <p:to>
                                        <p:strVal val="hidden"/>
                                      </p:to>
                                    </p:set>
                                  </p:child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par>
                          <p:cTn id="37" fill="hold">
                            <p:stCondLst>
                              <p:cond delay="6000"/>
                            </p:stCondLst>
                            <p:childTnLst>
                              <p:par>
                                <p:cTn id="38" presetID="6" presetClass="emph" presetSubtype="0" fill="hold" grpId="2" nodeType="afterEffect">
                                  <p:stCondLst>
                                    <p:cond delay="0"/>
                                  </p:stCondLst>
                                  <p:childTnLst>
                                    <p:animScale>
                                      <p:cBhvr>
                                        <p:cTn id="39" dur="2000" fill="hold"/>
                                        <p:tgtEl>
                                          <p:spTgt spid="28"/>
                                        </p:tgtEl>
                                      </p:cBhvr>
                                      <p:by x="150000" y="150000"/>
                                    </p:animScale>
                                  </p:childTnLst>
                                </p:cTn>
                              </p:par>
                            </p:childTnLst>
                          </p:cTn>
                        </p:par>
                        <p:par>
                          <p:cTn id="40" fill="hold">
                            <p:stCondLst>
                              <p:cond delay="8000"/>
                            </p:stCondLst>
                            <p:childTnLst>
                              <p:par>
                                <p:cTn id="41" presetID="1" presetClass="exit" presetSubtype="0" fill="hold" grpId="1" nodeType="afterEffect">
                                  <p:stCondLst>
                                    <p:cond delay="1000"/>
                                  </p:stCondLst>
                                  <p:childTnLst>
                                    <p:set>
                                      <p:cBhvr>
                                        <p:cTn id="42" dur="1" fill="hold">
                                          <p:stCondLst>
                                            <p:cond delay="0"/>
                                          </p:stCondLst>
                                        </p:cTn>
                                        <p:tgtEl>
                                          <p:spTgt spid="28"/>
                                        </p:tgtEl>
                                        <p:attrNameLst>
                                          <p:attrName>style.visibility</p:attrName>
                                        </p:attrNameLst>
                                      </p:cBhvr>
                                      <p:to>
                                        <p:strVal val="hidden"/>
                                      </p:to>
                                    </p:set>
                                  </p:child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childTnLst>
                          </p:cTn>
                        </p:par>
                        <p:par>
                          <p:cTn id="46" fill="hold">
                            <p:stCondLst>
                              <p:cond delay="9000"/>
                            </p:stCondLst>
                            <p:childTnLst>
                              <p:par>
                                <p:cTn id="47" presetID="1" presetClass="entr" presetSubtype="0" fill="hold" grpId="0" nodeType="afterEffect">
                                  <p:stCondLst>
                                    <p:cond delay="0"/>
                                  </p:stCondLst>
                                  <p:childTnLst>
                                    <p:set>
                                      <p:cBhvr>
                                        <p:cTn id="48" dur="1" fill="hold">
                                          <p:stCondLst>
                                            <p:cond delay="0"/>
                                          </p:stCondLst>
                                        </p:cTn>
                                        <p:tgtEl>
                                          <p:spTgt spid="7">
                                            <p:bg/>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txEl>
                                              <p:pRg st="0" end="0"/>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15" grpId="0"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8"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2633934"/>
            <a:ext cx="7467600" cy="1569660"/>
          </a:xfrm>
          <a:prstGeom prst="rect">
            <a:avLst/>
          </a:prstGeom>
          <a:noFill/>
        </p:spPr>
        <p:txBody>
          <a:bodyPr wrap="square" lIns="91440" tIns="45720" rIns="91440" bIns="45720">
            <a:spAutoFit/>
          </a:bodyPr>
          <a:lstStyle/>
          <a:p>
            <a:pPr algn="ctr"/>
            <a:r>
              <a:rPr lang="en-US" sz="9600" b="1" cap="all" dirty="0">
                <a:ln w="9000" cmpd="sng">
                  <a:solidFill>
                    <a:srgbClr val="FFC000"/>
                  </a:solidFill>
                  <a:prstDash val="solid"/>
                </a:ln>
                <a:solidFill>
                  <a:srgbClr val="FFC000"/>
                </a:solidFill>
                <a:effectLst>
                  <a:reflection blurRad="12700" stA="28000" endPos="45000" dist="1000" dir="5400000" sy="-100000" algn="bl" rotWithShape="0"/>
                </a:effectLst>
                <a:latin typeface="Agency FB" pitchFamily="34" charset="0"/>
              </a:rPr>
              <a:t>Daily Double</a:t>
            </a:r>
          </a:p>
        </p:txBody>
      </p:sp>
    </p:spTree>
    <p:custDataLst>
      <p:tags r:id="rId1"/>
    </p:custDataLst>
    <p:extLst>
      <p:ext uri="{BB962C8B-B14F-4D97-AF65-F5344CB8AC3E}">
        <p14:creationId xmlns:p14="http://schemas.microsoft.com/office/powerpoint/2010/main" val="15376185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2438400" y="-152400"/>
            <a:ext cx="6260183" cy="1143000"/>
          </a:xfrm>
        </p:spPr>
        <p:txBody>
          <a:bodyPr/>
          <a:lstStyle/>
          <a:p>
            <a:r>
              <a:rPr lang="en-US" dirty="0"/>
              <a:t>Instructions</a:t>
            </a:r>
          </a:p>
        </p:txBody>
      </p:sp>
      <p:sp>
        <p:nvSpPr>
          <p:cNvPr id="5" name="Text Placeholder 4"/>
          <p:cNvSpPr>
            <a:spLocks noGrp="1"/>
          </p:cNvSpPr>
          <p:nvPr>
            <p:ph type="body" sz="quarter" idx="10"/>
          </p:nvPr>
        </p:nvSpPr>
        <p:spPr>
          <a:xfrm>
            <a:off x="2209800" y="821496"/>
            <a:ext cx="6629400" cy="5807904"/>
          </a:xfrm>
        </p:spPr>
        <p:txBody>
          <a:bodyPr/>
          <a:lstStyle/>
          <a:p>
            <a:r>
              <a:rPr lang="en-US" sz="2800" dirty="0"/>
              <a:t>Click on the category and question for the point value you want</a:t>
            </a:r>
          </a:p>
          <a:p>
            <a:r>
              <a:rPr lang="en-US" sz="2800" dirty="0"/>
              <a:t>Once the question comes up click on the slide to start the timer</a:t>
            </a:r>
          </a:p>
          <a:p>
            <a:r>
              <a:rPr lang="en-US" sz="2800" dirty="0"/>
              <a:t>Once you have asked the question and talked about the answer click on the       button to go to the scoreboard</a:t>
            </a:r>
          </a:p>
          <a:p>
            <a:r>
              <a:rPr lang="en-US" sz="2800" dirty="0"/>
              <a:t>Record points on slide 3 and click on slide once finished to go the question board.</a:t>
            </a:r>
          </a:p>
          <a:p>
            <a:r>
              <a:rPr lang="en-US" sz="2800" dirty="0"/>
              <a:t>Go through each question when done click on the question board and go to the final jeopardy link</a:t>
            </a:r>
          </a:p>
        </p:txBody>
      </p:sp>
      <p:sp>
        <p:nvSpPr>
          <p:cNvPr id="6" name="Action Button: Return 5">
            <a:hlinkClick r:id="" action="ppaction://noaction" highlightClick="1"/>
          </p:cNvPr>
          <p:cNvSpPr/>
          <p:nvPr/>
        </p:nvSpPr>
        <p:spPr>
          <a:xfrm>
            <a:off x="7924800" y="3162300"/>
            <a:ext cx="381000" cy="381000"/>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76200" y="6564868"/>
            <a:ext cx="9144000" cy="369332"/>
          </a:xfrm>
          <a:prstGeom prst="rect">
            <a:avLst/>
          </a:prstGeom>
          <a:noFill/>
        </p:spPr>
        <p:txBody>
          <a:bodyPr wrap="square" rtlCol="0">
            <a:spAutoFit/>
          </a:bodyPr>
          <a:lstStyle/>
          <a:p>
            <a:r>
              <a:rPr lang="en-US" b="1" dirty="0"/>
              <a:t>Please read detailed instructions on how to start game and keeping score in speakers notes.  </a:t>
            </a:r>
          </a:p>
        </p:txBody>
      </p:sp>
    </p:spTree>
    <p:custDataLst>
      <p:tags r:id="rId1"/>
    </p:custDataLst>
    <p:extLst>
      <p:ext uri="{BB962C8B-B14F-4D97-AF65-F5344CB8AC3E}">
        <p14:creationId xmlns:p14="http://schemas.microsoft.com/office/powerpoint/2010/main" val="2992907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8"/>
          <p:cNvSpPr txBox="1">
            <a:spLocks/>
          </p:cNvSpPr>
          <p:nvPr/>
        </p:nvSpPr>
        <p:spPr bwMode="auto">
          <a:xfrm>
            <a:off x="-10236" y="1143000"/>
            <a:ext cx="9144000" cy="5715000"/>
          </a:xfrm>
          <a:prstGeom prst="rect">
            <a:avLst/>
          </a:prstGeom>
          <a:solidFill>
            <a:schemeClr val="accent5">
              <a:lumMod val="75000"/>
            </a:schemeClr>
          </a:solidFill>
          <a:ln w="9525">
            <a:no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Tx/>
              <a:buNone/>
            </a:pPr>
            <a:endParaRPr lang="en-US" dirty="0">
              <a:solidFill>
                <a:schemeClr val="bg1"/>
              </a:solidFill>
            </a:endParaRPr>
          </a:p>
          <a:p>
            <a:pPr marL="0" indent="0" algn="ctr">
              <a:buNone/>
            </a:pPr>
            <a:r>
              <a:rPr lang="en-US" dirty="0">
                <a:solidFill>
                  <a:schemeClr val="bg1"/>
                </a:solidFill>
              </a:rPr>
              <a:t>Most lung cancer starts in the lining of this tissue.</a:t>
            </a:r>
          </a:p>
        </p:txBody>
      </p:sp>
      <p:sp>
        <p:nvSpPr>
          <p:cNvPr id="6" name="Title 5"/>
          <p:cNvSpPr>
            <a:spLocks noGrp="1"/>
          </p:cNvSpPr>
          <p:nvPr>
            <p:ph type="title"/>
          </p:nvPr>
        </p:nvSpPr>
        <p:spPr>
          <a:xfrm>
            <a:off x="152400" y="334778"/>
            <a:ext cx="8534400" cy="722923"/>
          </a:xfrm>
        </p:spPr>
        <p:txBody>
          <a:bodyPr/>
          <a:lstStyle/>
          <a:p>
            <a:r>
              <a:rPr lang="en-US" dirty="0">
                <a:solidFill>
                  <a:schemeClr val="tx2"/>
                </a:solidFill>
              </a:rPr>
              <a:t>Daily Double</a:t>
            </a:r>
          </a:p>
        </p:txBody>
      </p:sp>
      <p:sp>
        <p:nvSpPr>
          <p:cNvPr id="7" name="Text Placeholder 6"/>
          <p:cNvSpPr>
            <a:spLocks noGrp="1"/>
          </p:cNvSpPr>
          <p:nvPr>
            <p:ph type="body" sz="quarter" idx="10"/>
          </p:nvPr>
        </p:nvSpPr>
        <p:spPr>
          <a:xfrm>
            <a:off x="2705100" y="3352800"/>
            <a:ext cx="3733800" cy="1447800"/>
          </a:xfrm>
          <a:solidFill>
            <a:schemeClr val="accent2"/>
          </a:solidFill>
          <a:ln w="28575">
            <a:solidFill>
              <a:schemeClr val="accent2">
                <a:lumMod val="75000"/>
              </a:schemeClr>
            </a:solidFill>
          </a:ln>
        </p:spPr>
        <p:txBody>
          <a:bodyPr/>
          <a:lstStyle/>
          <a:p>
            <a:pPr marL="0" indent="0" algn="ctr">
              <a:buNone/>
            </a:pPr>
            <a:r>
              <a:rPr lang="en-US" dirty="0">
                <a:solidFill>
                  <a:schemeClr val="bg1"/>
                </a:solidFill>
              </a:rPr>
              <a:t>Correct Answer</a:t>
            </a:r>
          </a:p>
          <a:p>
            <a:pPr marL="0" indent="0" algn="ctr">
              <a:buNone/>
            </a:pPr>
            <a:r>
              <a:rPr lang="en-US" dirty="0">
                <a:solidFill>
                  <a:schemeClr val="bg1"/>
                </a:solidFill>
              </a:rPr>
              <a:t>Bronchi</a:t>
            </a:r>
          </a:p>
        </p:txBody>
      </p:sp>
      <p:sp>
        <p:nvSpPr>
          <p:cNvPr id="15" name="Action Button: Return 14">
            <a:hlinkClick r:id="rId4" action="ppaction://hlinksldjump" highlightClick="1"/>
          </p:cNvPr>
          <p:cNvSpPr/>
          <p:nvPr/>
        </p:nvSpPr>
        <p:spPr>
          <a:xfrm>
            <a:off x="381000" y="6096000"/>
            <a:ext cx="457200" cy="571500"/>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Flowchart: Process 22"/>
          <p:cNvSpPr/>
          <p:nvPr/>
        </p:nvSpPr>
        <p:spPr>
          <a:xfrm>
            <a:off x="4454857" y="6096000"/>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5</a:t>
            </a:r>
          </a:p>
        </p:txBody>
      </p:sp>
      <p:sp>
        <p:nvSpPr>
          <p:cNvPr id="24" name="Flowchart: Process 23"/>
          <p:cNvSpPr/>
          <p:nvPr/>
        </p:nvSpPr>
        <p:spPr>
          <a:xfrm>
            <a:off x="4419600" y="6098275"/>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4</a:t>
            </a:r>
          </a:p>
        </p:txBody>
      </p:sp>
      <p:sp>
        <p:nvSpPr>
          <p:cNvPr id="25" name="Flowchart: Process 24"/>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3</a:t>
            </a:r>
          </a:p>
        </p:txBody>
      </p:sp>
      <p:sp>
        <p:nvSpPr>
          <p:cNvPr id="26" name="Flowchart: Process 25"/>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2</a:t>
            </a:r>
          </a:p>
        </p:txBody>
      </p:sp>
      <p:sp>
        <p:nvSpPr>
          <p:cNvPr id="27" name="Flowchart: Process 26"/>
          <p:cNvSpPr/>
          <p:nvPr/>
        </p:nvSpPr>
        <p:spPr>
          <a:xfrm>
            <a:off x="4419600"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1</a:t>
            </a:r>
          </a:p>
        </p:txBody>
      </p:sp>
      <p:sp>
        <p:nvSpPr>
          <p:cNvPr id="28" name="Flowchart: Process 27"/>
          <p:cNvSpPr/>
          <p:nvPr/>
        </p:nvSpPr>
        <p:spPr>
          <a:xfrm>
            <a:off x="4441209"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0 </a:t>
            </a:r>
          </a:p>
        </p:txBody>
      </p:sp>
    </p:spTree>
    <p:custDataLst>
      <p:tags r:id="rId1"/>
    </p:custDataLst>
    <p:extLst>
      <p:ext uri="{BB962C8B-B14F-4D97-AF65-F5344CB8AC3E}">
        <p14:creationId xmlns:p14="http://schemas.microsoft.com/office/powerpoint/2010/main" val="261237567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23"/>
                                        </p:tgtEl>
                                        <p:attrNameLst>
                                          <p:attrName>style.visibility</p:attrName>
                                        </p:attrNameLst>
                                      </p:cBhvr>
                                      <p:to>
                                        <p:strVal val="visible"/>
                                      </p:to>
                                    </p:set>
                                  </p:childTnLst>
                                </p:cTn>
                              </p:par>
                            </p:childTnLst>
                          </p:cTn>
                        </p:par>
                        <p:par>
                          <p:cTn id="7" fill="hold">
                            <p:stCondLst>
                              <p:cond delay="1000"/>
                            </p:stCondLst>
                            <p:childTnLst>
                              <p:par>
                                <p:cTn id="8" presetID="1" presetClass="exit" presetSubtype="0" fill="hold" grpId="1" nodeType="afterEffect">
                                  <p:stCondLst>
                                    <p:cond delay="1000"/>
                                  </p:stCondLst>
                                  <p:childTnLst>
                                    <p:set>
                                      <p:cBhvr>
                                        <p:cTn id="9" dur="1" fill="hold">
                                          <p:stCondLst>
                                            <p:cond delay="0"/>
                                          </p:stCondLst>
                                        </p:cTn>
                                        <p:tgtEl>
                                          <p:spTgt spid="23"/>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grpId="1" nodeType="afterEffect">
                                  <p:stCondLst>
                                    <p:cond delay="1000"/>
                                  </p:stCondLst>
                                  <p:childTnLst>
                                    <p:set>
                                      <p:cBhvr>
                                        <p:cTn id="15" dur="1" fill="hold">
                                          <p:stCondLst>
                                            <p:cond delay="0"/>
                                          </p:stCondLst>
                                        </p:cTn>
                                        <p:tgtEl>
                                          <p:spTgt spid="24"/>
                                        </p:tgtEl>
                                        <p:attrNameLst>
                                          <p:attrName>style.visibility</p:attrName>
                                        </p:attrNameLst>
                                      </p:cBhvr>
                                      <p:to>
                                        <p:strVal val="hidden"/>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p:stCondLst>
                              <p:cond delay="3000"/>
                            </p:stCondLst>
                            <p:childTnLst>
                              <p:par>
                                <p:cTn id="20" presetID="1" presetClass="exit" presetSubtype="0" fill="hold" grpId="1" nodeType="afterEffect">
                                  <p:stCondLst>
                                    <p:cond delay="1000"/>
                                  </p:stCondLst>
                                  <p:childTnLst>
                                    <p:set>
                                      <p:cBhvr>
                                        <p:cTn id="21" dur="1" fill="hold">
                                          <p:stCondLst>
                                            <p:cond delay="0"/>
                                          </p:stCondLst>
                                        </p:cTn>
                                        <p:tgtEl>
                                          <p:spTgt spid="25"/>
                                        </p:tgtEl>
                                        <p:attrNameLst>
                                          <p:attrName>style.visibility</p:attrName>
                                        </p:attrNameLst>
                                      </p:cBhvr>
                                      <p:to>
                                        <p:strVal val="hidden"/>
                                      </p:to>
                                    </p:set>
                                  </p:childTnLst>
                                </p:cTn>
                              </p:par>
                            </p:childTnLst>
                          </p:cTn>
                        </p:par>
                        <p:par>
                          <p:cTn id="22" fill="hold">
                            <p:stCondLst>
                              <p:cond delay="4000"/>
                            </p:stCondLst>
                            <p:childTnLst>
                              <p:par>
                                <p:cTn id="23" presetID="1"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par>
                          <p:cTn id="25" fill="hold">
                            <p:stCondLst>
                              <p:cond delay="4000"/>
                            </p:stCondLst>
                            <p:childTnLst>
                              <p:par>
                                <p:cTn id="26" presetID="1" presetClass="exit" presetSubtype="0" fill="hold" grpId="1" nodeType="afterEffect">
                                  <p:stCondLst>
                                    <p:cond delay="1000"/>
                                  </p:stCondLst>
                                  <p:childTnLst>
                                    <p:set>
                                      <p:cBhvr>
                                        <p:cTn id="27" dur="1" fill="hold">
                                          <p:stCondLst>
                                            <p:cond delay="0"/>
                                          </p:stCondLst>
                                        </p:cTn>
                                        <p:tgtEl>
                                          <p:spTgt spid="26"/>
                                        </p:tgtEl>
                                        <p:attrNameLst>
                                          <p:attrName>style.visibility</p:attrName>
                                        </p:attrNameLst>
                                      </p:cBhvr>
                                      <p:to>
                                        <p:strVal val="hidden"/>
                                      </p:to>
                                    </p:set>
                                  </p:childTnLst>
                                </p:cTn>
                              </p:par>
                            </p:childTnLst>
                          </p:cTn>
                        </p:par>
                        <p:par>
                          <p:cTn id="28" fill="hold">
                            <p:stCondLst>
                              <p:cond delay="5000"/>
                            </p:stCondLst>
                            <p:childTnLst>
                              <p:par>
                                <p:cTn id="29" presetID="1"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par>
                          <p:cTn id="31" fill="hold">
                            <p:stCondLst>
                              <p:cond delay="5000"/>
                            </p:stCondLst>
                            <p:childTnLst>
                              <p:par>
                                <p:cTn id="32" presetID="1" presetClass="exit" presetSubtype="0" fill="hold" grpId="1" nodeType="afterEffect">
                                  <p:stCondLst>
                                    <p:cond delay="1000"/>
                                  </p:stCondLst>
                                  <p:childTnLst>
                                    <p:set>
                                      <p:cBhvr>
                                        <p:cTn id="33" dur="1" fill="hold">
                                          <p:stCondLst>
                                            <p:cond delay="0"/>
                                          </p:stCondLst>
                                        </p:cTn>
                                        <p:tgtEl>
                                          <p:spTgt spid="27"/>
                                        </p:tgtEl>
                                        <p:attrNameLst>
                                          <p:attrName>style.visibility</p:attrName>
                                        </p:attrNameLst>
                                      </p:cBhvr>
                                      <p:to>
                                        <p:strVal val="hidden"/>
                                      </p:to>
                                    </p:set>
                                  </p:child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par>
                          <p:cTn id="37" fill="hold">
                            <p:stCondLst>
                              <p:cond delay="6000"/>
                            </p:stCondLst>
                            <p:childTnLst>
                              <p:par>
                                <p:cTn id="38" presetID="6" presetClass="emph" presetSubtype="0" fill="hold" grpId="2" nodeType="afterEffect">
                                  <p:stCondLst>
                                    <p:cond delay="0"/>
                                  </p:stCondLst>
                                  <p:childTnLst>
                                    <p:animScale>
                                      <p:cBhvr>
                                        <p:cTn id="39" dur="2000" fill="hold"/>
                                        <p:tgtEl>
                                          <p:spTgt spid="28"/>
                                        </p:tgtEl>
                                      </p:cBhvr>
                                      <p:by x="150000" y="150000"/>
                                    </p:animScale>
                                  </p:childTnLst>
                                </p:cTn>
                              </p:par>
                            </p:childTnLst>
                          </p:cTn>
                        </p:par>
                        <p:par>
                          <p:cTn id="40" fill="hold">
                            <p:stCondLst>
                              <p:cond delay="8000"/>
                            </p:stCondLst>
                            <p:childTnLst>
                              <p:par>
                                <p:cTn id="41" presetID="1" presetClass="exit" presetSubtype="0" fill="hold" grpId="1" nodeType="afterEffect">
                                  <p:stCondLst>
                                    <p:cond delay="1000"/>
                                  </p:stCondLst>
                                  <p:childTnLst>
                                    <p:set>
                                      <p:cBhvr>
                                        <p:cTn id="42" dur="1" fill="hold">
                                          <p:stCondLst>
                                            <p:cond delay="0"/>
                                          </p:stCondLst>
                                        </p:cTn>
                                        <p:tgtEl>
                                          <p:spTgt spid="28"/>
                                        </p:tgtEl>
                                        <p:attrNameLst>
                                          <p:attrName>style.visibility</p:attrName>
                                        </p:attrNameLst>
                                      </p:cBhvr>
                                      <p:to>
                                        <p:strVal val="hidden"/>
                                      </p:to>
                                    </p:set>
                                  </p:child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7">
                                            <p:bg/>
                                          </p:spTgt>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7">
                                            <p:txEl>
                                              <p:pRg st="0" end="0"/>
                                            </p:txEl>
                                          </p:spTgt>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15" grpId="0"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8"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0" y="1219200"/>
            <a:ext cx="9144000" cy="5638800"/>
          </a:xfrm>
          <a:solidFill>
            <a:schemeClr val="accent5">
              <a:lumMod val="75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lstStyle/>
          <a:p>
            <a:pPr marL="0" indent="0" algn="ctr">
              <a:buNone/>
            </a:pPr>
            <a:endParaRPr lang="en-US" dirty="0"/>
          </a:p>
          <a:p>
            <a:pPr marL="0" indent="0" algn="ctr">
              <a:buNone/>
            </a:pPr>
            <a:r>
              <a:rPr lang="en-US" dirty="0"/>
              <a:t>You can find more  information on cancer types that are more common in American Indian communities on this website</a:t>
            </a:r>
          </a:p>
        </p:txBody>
      </p:sp>
      <p:sp>
        <p:nvSpPr>
          <p:cNvPr id="12" name="Flowchart: Process 11"/>
          <p:cNvSpPr/>
          <p:nvPr/>
        </p:nvSpPr>
        <p:spPr>
          <a:xfrm>
            <a:off x="2587957" y="3581400"/>
            <a:ext cx="4495800" cy="160020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Correct Answer</a:t>
            </a:r>
          </a:p>
          <a:p>
            <a:pPr algn="ctr"/>
            <a:r>
              <a:rPr lang="en-US" sz="3200" dirty="0">
                <a:hlinkClick r:id="rId4"/>
              </a:rPr>
              <a:t>www.cancer.org/col</a:t>
            </a:r>
            <a:endParaRPr lang="en-US" sz="3200" dirty="0"/>
          </a:p>
          <a:p>
            <a:pPr algn="ctr"/>
            <a:r>
              <a:rPr lang="en-US" sz="3200" dirty="0"/>
              <a:t>Circle Of Life </a:t>
            </a:r>
          </a:p>
        </p:txBody>
      </p:sp>
      <p:sp>
        <p:nvSpPr>
          <p:cNvPr id="2" name="TextBox 1"/>
          <p:cNvSpPr txBox="1"/>
          <p:nvPr/>
        </p:nvSpPr>
        <p:spPr>
          <a:xfrm>
            <a:off x="1219200" y="306050"/>
            <a:ext cx="5715000" cy="1446550"/>
          </a:xfrm>
          <a:prstGeom prst="rect">
            <a:avLst/>
          </a:prstGeom>
          <a:noFill/>
        </p:spPr>
        <p:txBody>
          <a:bodyPr wrap="square" rtlCol="0">
            <a:spAutoFit/>
          </a:bodyPr>
          <a:lstStyle/>
          <a:p>
            <a:pPr algn="ctr"/>
            <a:r>
              <a:rPr lang="en-US" sz="4400" dirty="0">
                <a:solidFill>
                  <a:schemeClr val="tx2"/>
                </a:solidFill>
              </a:rPr>
              <a:t>$100</a:t>
            </a:r>
          </a:p>
          <a:p>
            <a:endParaRPr lang="en-US" sz="4400" dirty="0">
              <a:solidFill>
                <a:schemeClr val="tx2"/>
              </a:solidFill>
            </a:endParaRPr>
          </a:p>
        </p:txBody>
      </p:sp>
      <p:sp>
        <p:nvSpPr>
          <p:cNvPr id="20" name="Action Button: Return 19">
            <a:hlinkClick r:id="rId5" action="ppaction://hlinksldjump" highlightClick="1"/>
          </p:cNvPr>
          <p:cNvSpPr/>
          <p:nvPr/>
        </p:nvSpPr>
        <p:spPr>
          <a:xfrm>
            <a:off x="381000" y="6096000"/>
            <a:ext cx="457200" cy="571500"/>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Flowchart: Process 26"/>
          <p:cNvSpPr/>
          <p:nvPr/>
        </p:nvSpPr>
        <p:spPr>
          <a:xfrm>
            <a:off x="4454857" y="6096000"/>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5</a:t>
            </a:r>
          </a:p>
        </p:txBody>
      </p:sp>
      <p:sp>
        <p:nvSpPr>
          <p:cNvPr id="28" name="Flowchart: Process 27"/>
          <p:cNvSpPr/>
          <p:nvPr/>
        </p:nvSpPr>
        <p:spPr>
          <a:xfrm>
            <a:off x="4419600" y="6098275"/>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4</a:t>
            </a:r>
          </a:p>
        </p:txBody>
      </p:sp>
      <p:sp>
        <p:nvSpPr>
          <p:cNvPr id="29" name="Flowchart: Process 28"/>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3</a:t>
            </a:r>
          </a:p>
        </p:txBody>
      </p:sp>
      <p:sp>
        <p:nvSpPr>
          <p:cNvPr id="30" name="Flowchart: Process 29"/>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2</a:t>
            </a:r>
          </a:p>
        </p:txBody>
      </p:sp>
      <p:sp>
        <p:nvSpPr>
          <p:cNvPr id="31" name="Flowchart: Process 30"/>
          <p:cNvSpPr/>
          <p:nvPr/>
        </p:nvSpPr>
        <p:spPr>
          <a:xfrm>
            <a:off x="4419600"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1</a:t>
            </a:r>
          </a:p>
        </p:txBody>
      </p:sp>
      <p:sp>
        <p:nvSpPr>
          <p:cNvPr id="32" name="Flowchart: Process 31"/>
          <p:cNvSpPr/>
          <p:nvPr/>
        </p:nvSpPr>
        <p:spPr>
          <a:xfrm>
            <a:off x="4441209"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0 </a:t>
            </a:r>
          </a:p>
        </p:txBody>
      </p:sp>
    </p:spTree>
    <p:custDataLst>
      <p:tags r:id="rId1"/>
    </p:custDataLst>
    <p:extLst>
      <p:ext uri="{BB962C8B-B14F-4D97-AF65-F5344CB8AC3E}">
        <p14:creationId xmlns:p14="http://schemas.microsoft.com/office/powerpoint/2010/main" val="15089589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27"/>
                                        </p:tgtEl>
                                        <p:attrNameLst>
                                          <p:attrName>style.visibility</p:attrName>
                                        </p:attrNameLst>
                                      </p:cBhvr>
                                      <p:to>
                                        <p:strVal val="visible"/>
                                      </p:to>
                                    </p:set>
                                  </p:childTnLst>
                                </p:cTn>
                              </p:par>
                            </p:childTnLst>
                          </p:cTn>
                        </p:par>
                        <p:par>
                          <p:cTn id="7" fill="hold">
                            <p:stCondLst>
                              <p:cond delay="1000"/>
                            </p:stCondLst>
                            <p:childTnLst>
                              <p:par>
                                <p:cTn id="8" presetID="1" presetClass="exit" presetSubtype="0" fill="hold" grpId="1" nodeType="afterEffect">
                                  <p:stCondLst>
                                    <p:cond delay="1000"/>
                                  </p:stCondLst>
                                  <p:childTnLst>
                                    <p:set>
                                      <p:cBhvr>
                                        <p:cTn id="9" dur="1" fill="hold">
                                          <p:stCondLst>
                                            <p:cond delay="0"/>
                                          </p:stCondLst>
                                        </p:cTn>
                                        <p:tgtEl>
                                          <p:spTgt spid="27"/>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grpId="1" nodeType="afterEffect">
                                  <p:stCondLst>
                                    <p:cond delay="1000"/>
                                  </p:stCondLst>
                                  <p:childTnLst>
                                    <p:set>
                                      <p:cBhvr>
                                        <p:cTn id="15" dur="1" fill="hold">
                                          <p:stCondLst>
                                            <p:cond delay="0"/>
                                          </p:stCondLst>
                                        </p:cTn>
                                        <p:tgtEl>
                                          <p:spTgt spid="28"/>
                                        </p:tgtEl>
                                        <p:attrNameLst>
                                          <p:attrName>style.visibility</p:attrName>
                                        </p:attrNameLst>
                                      </p:cBhvr>
                                      <p:to>
                                        <p:strVal val="hidden"/>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par>
                          <p:cTn id="19" fill="hold">
                            <p:stCondLst>
                              <p:cond delay="3000"/>
                            </p:stCondLst>
                            <p:childTnLst>
                              <p:par>
                                <p:cTn id="20" presetID="1" presetClass="exit" presetSubtype="0" fill="hold" grpId="1" nodeType="afterEffect">
                                  <p:stCondLst>
                                    <p:cond delay="1000"/>
                                  </p:stCondLst>
                                  <p:childTnLst>
                                    <p:set>
                                      <p:cBhvr>
                                        <p:cTn id="21" dur="1" fill="hold">
                                          <p:stCondLst>
                                            <p:cond delay="0"/>
                                          </p:stCondLst>
                                        </p:cTn>
                                        <p:tgtEl>
                                          <p:spTgt spid="29"/>
                                        </p:tgtEl>
                                        <p:attrNameLst>
                                          <p:attrName>style.visibility</p:attrName>
                                        </p:attrNameLst>
                                      </p:cBhvr>
                                      <p:to>
                                        <p:strVal val="hidden"/>
                                      </p:to>
                                    </p:set>
                                  </p:childTnLst>
                                </p:cTn>
                              </p:par>
                            </p:childTnLst>
                          </p:cTn>
                        </p:par>
                        <p:par>
                          <p:cTn id="22" fill="hold">
                            <p:stCondLst>
                              <p:cond delay="4000"/>
                            </p:stCondLst>
                            <p:childTnLst>
                              <p:par>
                                <p:cTn id="23" presetID="1"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par>
                          <p:cTn id="25" fill="hold">
                            <p:stCondLst>
                              <p:cond delay="4000"/>
                            </p:stCondLst>
                            <p:childTnLst>
                              <p:par>
                                <p:cTn id="26" presetID="1" presetClass="exit" presetSubtype="0" fill="hold" grpId="1" nodeType="afterEffect">
                                  <p:stCondLst>
                                    <p:cond delay="1000"/>
                                  </p:stCondLst>
                                  <p:childTnLst>
                                    <p:set>
                                      <p:cBhvr>
                                        <p:cTn id="27" dur="1" fill="hold">
                                          <p:stCondLst>
                                            <p:cond delay="0"/>
                                          </p:stCondLst>
                                        </p:cTn>
                                        <p:tgtEl>
                                          <p:spTgt spid="30"/>
                                        </p:tgtEl>
                                        <p:attrNameLst>
                                          <p:attrName>style.visibility</p:attrName>
                                        </p:attrNameLst>
                                      </p:cBhvr>
                                      <p:to>
                                        <p:strVal val="hidden"/>
                                      </p:to>
                                    </p:set>
                                  </p:childTnLst>
                                </p:cTn>
                              </p:par>
                            </p:childTnLst>
                          </p:cTn>
                        </p:par>
                        <p:par>
                          <p:cTn id="28" fill="hold">
                            <p:stCondLst>
                              <p:cond delay="5000"/>
                            </p:stCondLst>
                            <p:childTnLst>
                              <p:par>
                                <p:cTn id="29" presetID="1" presetClass="entr" presetSubtype="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par>
                          <p:cTn id="31" fill="hold">
                            <p:stCondLst>
                              <p:cond delay="5000"/>
                            </p:stCondLst>
                            <p:childTnLst>
                              <p:par>
                                <p:cTn id="32" presetID="1" presetClass="exit" presetSubtype="0" fill="hold" grpId="1" nodeType="afterEffect">
                                  <p:stCondLst>
                                    <p:cond delay="1000"/>
                                  </p:stCondLst>
                                  <p:childTnLst>
                                    <p:set>
                                      <p:cBhvr>
                                        <p:cTn id="33" dur="1" fill="hold">
                                          <p:stCondLst>
                                            <p:cond delay="0"/>
                                          </p:stCondLst>
                                        </p:cTn>
                                        <p:tgtEl>
                                          <p:spTgt spid="31"/>
                                        </p:tgtEl>
                                        <p:attrNameLst>
                                          <p:attrName>style.visibility</p:attrName>
                                        </p:attrNameLst>
                                      </p:cBhvr>
                                      <p:to>
                                        <p:strVal val="hidden"/>
                                      </p:to>
                                    </p:set>
                                  </p:child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par>
                          <p:cTn id="37" fill="hold">
                            <p:stCondLst>
                              <p:cond delay="6000"/>
                            </p:stCondLst>
                            <p:childTnLst>
                              <p:par>
                                <p:cTn id="38" presetID="6" presetClass="emph" presetSubtype="0" fill="hold" grpId="2" nodeType="afterEffect">
                                  <p:stCondLst>
                                    <p:cond delay="0"/>
                                  </p:stCondLst>
                                  <p:childTnLst>
                                    <p:animScale>
                                      <p:cBhvr>
                                        <p:cTn id="39" dur="2000" fill="hold"/>
                                        <p:tgtEl>
                                          <p:spTgt spid="32"/>
                                        </p:tgtEl>
                                      </p:cBhvr>
                                      <p:by x="150000" y="150000"/>
                                    </p:animScale>
                                  </p:childTnLst>
                                </p:cTn>
                              </p:par>
                            </p:childTnLst>
                          </p:cTn>
                        </p:par>
                        <p:par>
                          <p:cTn id="40" fill="hold">
                            <p:stCondLst>
                              <p:cond delay="8000"/>
                            </p:stCondLst>
                            <p:childTnLst>
                              <p:par>
                                <p:cTn id="41" presetID="1" presetClass="exit" presetSubtype="0" fill="hold" grpId="1" nodeType="afterEffect">
                                  <p:stCondLst>
                                    <p:cond delay="1000"/>
                                  </p:stCondLst>
                                  <p:childTnLst>
                                    <p:set>
                                      <p:cBhvr>
                                        <p:cTn id="42" dur="1" fill="hold">
                                          <p:stCondLst>
                                            <p:cond delay="0"/>
                                          </p:stCondLst>
                                        </p:cTn>
                                        <p:tgtEl>
                                          <p:spTgt spid="32"/>
                                        </p:tgtEl>
                                        <p:attrNameLst>
                                          <p:attrName>style.visibility</p:attrName>
                                        </p:attrNameLst>
                                      </p:cBhvr>
                                      <p:to>
                                        <p:strVal val="hidden"/>
                                      </p:to>
                                    </p:set>
                                  </p:child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childTnLst>
                                </p:cTn>
                              </p:par>
                            </p:childTnLst>
                          </p:cTn>
                        </p:par>
                        <p:par>
                          <p:cTn id="46" fill="hold">
                            <p:stCondLst>
                              <p:cond delay="9000"/>
                            </p:stCondLst>
                            <p:childTnLst>
                              <p:par>
                                <p:cTn id="47" presetID="1"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2" grpId="2"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0" y="1143000"/>
            <a:ext cx="9144000" cy="5715000"/>
          </a:xfrm>
          <a:solidFill>
            <a:schemeClr val="accent5">
              <a:lumMod val="75000"/>
            </a:schemeClr>
          </a:solidFill>
          <a:scene3d>
            <a:camera prst="orthographicFront"/>
            <a:lightRig rig="threePt" dir="t"/>
          </a:scene3d>
          <a:sp3d>
            <a:bevelT/>
          </a:sp3d>
        </p:spPr>
        <p:txBody>
          <a:bodyPr/>
          <a:lstStyle/>
          <a:p>
            <a:pPr marL="0" indent="0" algn="ctr">
              <a:buNone/>
            </a:pPr>
            <a:endParaRPr lang="en-US" dirty="0">
              <a:solidFill>
                <a:schemeClr val="bg1"/>
              </a:solidFill>
            </a:endParaRPr>
          </a:p>
          <a:p>
            <a:pPr marL="0" indent="0" algn="ctr">
              <a:buNone/>
            </a:pPr>
            <a:r>
              <a:rPr lang="en-US" dirty="0">
                <a:solidFill>
                  <a:schemeClr val="bg1"/>
                </a:solidFill>
              </a:rPr>
              <a:t>You can find additional information about cancer prevention, early detection, treatment and survivorship by calling this number</a:t>
            </a:r>
          </a:p>
        </p:txBody>
      </p:sp>
      <p:sp>
        <p:nvSpPr>
          <p:cNvPr id="13" name="TextBox 12"/>
          <p:cNvSpPr txBox="1"/>
          <p:nvPr/>
        </p:nvSpPr>
        <p:spPr>
          <a:xfrm>
            <a:off x="1219200" y="306050"/>
            <a:ext cx="5715000" cy="1446550"/>
          </a:xfrm>
          <a:prstGeom prst="rect">
            <a:avLst/>
          </a:prstGeom>
          <a:noFill/>
        </p:spPr>
        <p:txBody>
          <a:bodyPr wrap="square" rtlCol="0">
            <a:spAutoFit/>
          </a:bodyPr>
          <a:lstStyle/>
          <a:p>
            <a:pPr algn="ctr"/>
            <a:r>
              <a:rPr lang="en-US" sz="4400" dirty="0">
                <a:solidFill>
                  <a:schemeClr val="tx2"/>
                </a:solidFill>
              </a:rPr>
              <a:t>$200</a:t>
            </a:r>
          </a:p>
          <a:p>
            <a:endParaRPr lang="en-US" sz="4400" dirty="0">
              <a:solidFill>
                <a:schemeClr val="tx2"/>
              </a:solidFill>
            </a:endParaRPr>
          </a:p>
        </p:txBody>
      </p:sp>
      <p:sp>
        <p:nvSpPr>
          <p:cNvPr id="14" name="Text Placeholder 6"/>
          <p:cNvSpPr txBox="1">
            <a:spLocks/>
          </p:cNvSpPr>
          <p:nvPr/>
        </p:nvSpPr>
        <p:spPr bwMode="auto">
          <a:xfrm>
            <a:off x="2743994" y="3581400"/>
            <a:ext cx="3656013" cy="1400467"/>
          </a:xfrm>
          <a:prstGeom prst="rect">
            <a:avLst/>
          </a:prstGeom>
          <a:solidFill>
            <a:schemeClr val="accent2"/>
          </a:solidFill>
          <a:ln w="28575">
            <a:solidFill>
              <a:schemeClr val="accent2">
                <a:lumMod val="75000"/>
              </a:schemeClr>
            </a:solid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Tx/>
              <a:buNone/>
            </a:pPr>
            <a:r>
              <a:rPr lang="en-US" dirty="0">
                <a:solidFill>
                  <a:schemeClr val="bg1"/>
                </a:solidFill>
              </a:rPr>
              <a:t>Correct Answer</a:t>
            </a:r>
          </a:p>
          <a:p>
            <a:pPr marL="0" indent="0" algn="ctr">
              <a:buFontTx/>
              <a:buNone/>
            </a:pPr>
            <a:r>
              <a:rPr lang="en-US" dirty="0">
                <a:solidFill>
                  <a:schemeClr val="bg1"/>
                </a:solidFill>
              </a:rPr>
              <a:t>1-800-227-2345</a:t>
            </a:r>
          </a:p>
        </p:txBody>
      </p:sp>
      <p:sp>
        <p:nvSpPr>
          <p:cNvPr id="16" name="Action Button: Return 15">
            <a:hlinkClick r:id="rId4" action="ppaction://hlinksldjump" highlightClick="1"/>
          </p:cNvPr>
          <p:cNvSpPr/>
          <p:nvPr/>
        </p:nvSpPr>
        <p:spPr>
          <a:xfrm>
            <a:off x="381000" y="6096000"/>
            <a:ext cx="457200" cy="571500"/>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Flowchart: Process 23"/>
          <p:cNvSpPr/>
          <p:nvPr/>
        </p:nvSpPr>
        <p:spPr>
          <a:xfrm>
            <a:off x="4454857" y="6096000"/>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5</a:t>
            </a:r>
          </a:p>
        </p:txBody>
      </p:sp>
      <p:sp>
        <p:nvSpPr>
          <p:cNvPr id="25" name="Flowchart: Process 24"/>
          <p:cNvSpPr/>
          <p:nvPr/>
        </p:nvSpPr>
        <p:spPr>
          <a:xfrm>
            <a:off x="4419600" y="6098275"/>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4</a:t>
            </a:r>
          </a:p>
        </p:txBody>
      </p:sp>
      <p:sp>
        <p:nvSpPr>
          <p:cNvPr id="26" name="Flowchart: Process 25"/>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3</a:t>
            </a:r>
          </a:p>
        </p:txBody>
      </p:sp>
      <p:sp>
        <p:nvSpPr>
          <p:cNvPr id="27" name="Flowchart: Process 26"/>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2</a:t>
            </a:r>
          </a:p>
        </p:txBody>
      </p:sp>
      <p:sp>
        <p:nvSpPr>
          <p:cNvPr id="28" name="Flowchart: Process 27"/>
          <p:cNvSpPr/>
          <p:nvPr/>
        </p:nvSpPr>
        <p:spPr>
          <a:xfrm>
            <a:off x="4419600"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1</a:t>
            </a:r>
          </a:p>
        </p:txBody>
      </p:sp>
      <p:sp>
        <p:nvSpPr>
          <p:cNvPr id="29" name="Flowchart: Process 28"/>
          <p:cNvSpPr/>
          <p:nvPr/>
        </p:nvSpPr>
        <p:spPr>
          <a:xfrm>
            <a:off x="4441209"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0 </a:t>
            </a:r>
          </a:p>
        </p:txBody>
      </p:sp>
    </p:spTree>
    <p:custDataLst>
      <p:tags r:id="rId1"/>
    </p:custDataLst>
    <p:extLst>
      <p:ext uri="{BB962C8B-B14F-4D97-AF65-F5344CB8AC3E}">
        <p14:creationId xmlns:p14="http://schemas.microsoft.com/office/powerpoint/2010/main" val="7973906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24"/>
                                        </p:tgtEl>
                                        <p:attrNameLst>
                                          <p:attrName>style.visibility</p:attrName>
                                        </p:attrNameLst>
                                      </p:cBhvr>
                                      <p:to>
                                        <p:strVal val="visible"/>
                                      </p:to>
                                    </p:set>
                                  </p:childTnLst>
                                </p:cTn>
                              </p:par>
                            </p:childTnLst>
                          </p:cTn>
                        </p:par>
                        <p:par>
                          <p:cTn id="7" fill="hold">
                            <p:stCondLst>
                              <p:cond delay="1000"/>
                            </p:stCondLst>
                            <p:childTnLst>
                              <p:par>
                                <p:cTn id="8" presetID="1" presetClass="exit" presetSubtype="0" fill="hold" grpId="1" nodeType="afterEffect">
                                  <p:stCondLst>
                                    <p:cond delay="1000"/>
                                  </p:stCondLst>
                                  <p:childTnLst>
                                    <p:set>
                                      <p:cBhvr>
                                        <p:cTn id="9" dur="1" fill="hold">
                                          <p:stCondLst>
                                            <p:cond delay="0"/>
                                          </p:stCondLst>
                                        </p:cTn>
                                        <p:tgtEl>
                                          <p:spTgt spid="24"/>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grpId="1" nodeType="afterEffect">
                                  <p:stCondLst>
                                    <p:cond delay="1000"/>
                                  </p:stCondLst>
                                  <p:childTnLst>
                                    <p:set>
                                      <p:cBhvr>
                                        <p:cTn id="15" dur="1" fill="hold">
                                          <p:stCondLst>
                                            <p:cond delay="0"/>
                                          </p:stCondLst>
                                        </p:cTn>
                                        <p:tgtEl>
                                          <p:spTgt spid="25"/>
                                        </p:tgtEl>
                                        <p:attrNameLst>
                                          <p:attrName>style.visibility</p:attrName>
                                        </p:attrNameLst>
                                      </p:cBhvr>
                                      <p:to>
                                        <p:strVal val="hidden"/>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par>
                          <p:cTn id="19" fill="hold">
                            <p:stCondLst>
                              <p:cond delay="3000"/>
                            </p:stCondLst>
                            <p:childTnLst>
                              <p:par>
                                <p:cTn id="20" presetID="1" presetClass="exit" presetSubtype="0" fill="hold" grpId="1" nodeType="afterEffect">
                                  <p:stCondLst>
                                    <p:cond delay="1000"/>
                                  </p:stCondLst>
                                  <p:childTnLst>
                                    <p:set>
                                      <p:cBhvr>
                                        <p:cTn id="21" dur="1" fill="hold">
                                          <p:stCondLst>
                                            <p:cond delay="0"/>
                                          </p:stCondLst>
                                        </p:cTn>
                                        <p:tgtEl>
                                          <p:spTgt spid="26"/>
                                        </p:tgtEl>
                                        <p:attrNameLst>
                                          <p:attrName>style.visibility</p:attrName>
                                        </p:attrNameLst>
                                      </p:cBhvr>
                                      <p:to>
                                        <p:strVal val="hidden"/>
                                      </p:to>
                                    </p:set>
                                  </p:childTnLst>
                                </p:cTn>
                              </p:par>
                            </p:childTnLst>
                          </p:cTn>
                        </p:par>
                        <p:par>
                          <p:cTn id="22" fill="hold">
                            <p:stCondLst>
                              <p:cond delay="4000"/>
                            </p:stCondLst>
                            <p:childTnLst>
                              <p:par>
                                <p:cTn id="23" presetID="1"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par>
                          <p:cTn id="25" fill="hold">
                            <p:stCondLst>
                              <p:cond delay="4000"/>
                            </p:stCondLst>
                            <p:childTnLst>
                              <p:par>
                                <p:cTn id="26" presetID="1" presetClass="exit" presetSubtype="0" fill="hold" grpId="1" nodeType="afterEffect">
                                  <p:stCondLst>
                                    <p:cond delay="1000"/>
                                  </p:stCondLst>
                                  <p:childTnLst>
                                    <p:set>
                                      <p:cBhvr>
                                        <p:cTn id="27" dur="1" fill="hold">
                                          <p:stCondLst>
                                            <p:cond delay="0"/>
                                          </p:stCondLst>
                                        </p:cTn>
                                        <p:tgtEl>
                                          <p:spTgt spid="27"/>
                                        </p:tgtEl>
                                        <p:attrNameLst>
                                          <p:attrName>style.visibility</p:attrName>
                                        </p:attrNameLst>
                                      </p:cBhvr>
                                      <p:to>
                                        <p:strVal val="hidden"/>
                                      </p:to>
                                    </p:set>
                                  </p:childTnLst>
                                </p:cTn>
                              </p:par>
                            </p:childTnLst>
                          </p:cTn>
                        </p:par>
                        <p:par>
                          <p:cTn id="28" fill="hold">
                            <p:stCondLst>
                              <p:cond delay="5000"/>
                            </p:stCondLst>
                            <p:childTnLst>
                              <p:par>
                                <p:cTn id="29" presetID="1"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par>
                          <p:cTn id="31" fill="hold">
                            <p:stCondLst>
                              <p:cond delay="5000"/>
                            </p:stCondLst>
                            <p:childTnLst>
                              <p:par>
                                <p:cTn id="32" presetID="1" presetClass="exit" presetSubtype="0" fill="hold" grpId="1" nodeType="afterEffect">
                                  <p:stCondLst>
                                    <p:cond delay="1000"/>
                                  </p:stCondLst>
                                  <p:childTnLst>
                                    <p:set>
                                      <p:cBhvr>
                                        <p:cTn id="33" dur="1" fill="hold">
                                          <p:stCondLst>
                                            <p:cond delay="0"/>
                                          </p:stCondLst>
                                        </p:cTn>
                                        <p:tgtEl>
                                          <p:spTgt spid="28"/>
                                        </p:tgtEl>
                                        <p:attrNameLst>
                                          <p:attrName>style.visibility</p:attrName>
                                        </p:attrNameLst>
                                      </p:cBhvr>
                                      <p:to>
                                        <p:strVal val="hidden"/>
                                      </p:to>
                                    </p:set>
                                  </p:child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par>
                          <p:cTn id="37" fill="hold">
                            <p:stCondLst>
                              <p:cond delay="6000"/>
                            </p:stCondLst>
                            <p:childTnLst>
                              <p:par>
                                <p:cTn id="38" presetID="6" presetClass="emph" presetSubtype="0" fill="hold" grpId="2" nodeType="afterEffect">
                                  <p:stCondLst>
                                    <p:cond delay="0"/>
                                  </p:stCondLst>
                                  <p:childTnLst>
                                    <p:animScale>
                                      <p:cBhvr>
                                        <p:cTn id="39" dur="2000" fill="hold"/>
                                        <p:tgtEl>
                                          <p:spTgt spid="29"/>
                                        </p:tgtEl>
                                      </p:cBhvr>
                                      <p:by x="150000" y="150000"/>
                                    </p:animScale>
                                  </p:childTnLst>
                                </p:cTn>
                              </p:par>
                            </p:childTnLst>
                          </p:cTn>
                        </p:par>
                        <p:par>
                          <p:cTn id="40" fill="hold">
                            <p:stCondLst>
                              <p:cond delay="8000"/>
                            </p:stCondLst>
                            <p:childTnLst>
                              <p:par>
                                <p:cTn id="41" presetID="1" presetClass="exit" presetSubtype="0" fill="hold" grpId="1" nodeType="afterEffect">
                                  <p:stCondLst>
                                    <p:cond delay="1000"/>
                                  </p:stCondLst>
                                  <p:childTnLst>
                                    <p:set>
                                      <p:cBhvr>
                                        <p:cTn id="42" dur="1" fill="hold">
                                          <p:stCondLst>
                                            <p:cond delay="0"/>
                                          </p:stCondLst>
                                        </p:cTn>
                                        <p:tgtEl>
                                          <p:spTgt spid="29"/>
                                        </p:tgtEl>
                                        <p:attrNameLst>
                                          <p:attrName>style.visibility</p:attrName>
                                        </p:attrNameLst>
                                      </p:cBhvr>
                                      <p:to>
                                        <p:strVal val="hidden"/>
                                      </p:to>
                                    </p:set>
                                  </p:child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29" grpId="2"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8"/>
          <p:cNvSpPr txBox="1">
            <a:spLocks/>
          </p:cNvSpPr>
          <p:nvPr/>
        </p:nvSpPr>
        <p:spPr bwMode="auto">
          <a:xfrm>
            <a:off x="0" y="1143000"/>
            <a:ext cx="9144000" cy="5715000"/>
          </a:xfrm>
          <a:prstGeom prst="rect">
            <a:avLst/>
          </a:prstGeom>
          <a:solidFill>
            <a:schemeClr val="accent5">
              <a:lumMod val="75000"/>
            </a:schemeClr>
          </a:solidFill>
          <a:ln w="9525">
            <a:solidFill>
              <a:schemeClr val="accent2">
                <a:lumMod val="75000"/>
              </a:schemeClr>
            </a:solid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Tx/>
              <a:buNone/>
            </a:pPr>
            <a:endParaRPr lang="en-US" dirty="0">
              <a:solidFill>
                <a:schemeClr val="bg1"/>
              </a:solidFill>
            </a:endParaRPr>
          </a:p>
          <a:p>
            <a:pPr marL="0" indent="0" algn="ctr">
              <a:buNone/>
            </a:pPr>
            <a:r>
              <a:rPr lang="en-US" dirty="0">
                <a:solidFill>
                  <a:schemeClr val="bg1"/>
                </a:solidFill>
              </a:rPr>
              <a:t>You can find additional information about cancer prevention, early detection, treatment and survivorship on this web site</a:t>
            </a:r>
          </a:p>
        </p:txBody>
      </p:sp>
      <p:sp>
        <p:nvSpPr>
          <p:cNvPr id="6" name="Title 5"/>
          <p:cNvSpPr>
            <a:spLocks noGrp="1"/>
          </p:cNvSpPr>
          <p:nvPr>
            <p:ph type="title"/>
          </p:nvPr>
        </p:nvSpPr>
        <p:spPr>
          <a:xfrm>
            <a:off x="228600" y="304800"/>
            <a:ext cx="8534400" cy="722923"/>
          </a:xfrm>
        </p:spPr>
        <p:txBody>
          <a:bodyPr/>
          <a:lstStyle/>
          <a:p>
            <a:r>
              <a:rPr lang="en-US" dirty="0">
                <a:solidFill>
                  <a:schemeClr val="tx2"/>
                </a:solidFill>
              </a:rPr>
              <a:t>$300</a:t>
            </a:r>
          </a:p>
        </p:txBody>
      </p:sp>
      <p:sp>
        <p:nvSpPr>
          <p:cNvPr id="7" name="Text Placeholder 6"/>
          <p:cNvSpPr>
            <a:spLocks noGrp="1"/>
          </p:cNvSpPr>
          <p:nvPr>
            <p:ph type="body" sz="quarter" idx="10"/>
          </p:nvPr>
        </p:nvSpPr>
        <p:spPr>
          <a:xfrm>
            <a:off x="2286000" y="3505200"/>
            <a:ext cx="4419203" cy="2209800"/>
          </a:xfrm>
          <a:solidFill>
            <a:schemeClr val="accent2"/>
          </a:solidFill>
          <a:ln w="28575">
            <a:solidFill>
              <a:schemeClr val="accent2">
                <a:lumMod val="75000"/>
              </a:schemeClr>
            </a:solidFill>
          </a:ln>
        </p:spPr>
        <p:txBody>
          <a:bodyPr/>
          <a:lstStyle/>
          <a:p>
            <a:pPr marL="0" indent="0" algn="ctr">
              <a:buNone/>
            </a:pPr>
            <a:r>
              <a:rPr lang="en-US" dirty="0">
                <a:solidFill>
                  <a:schemeClr val="bg1"/>
                </a:solidFill>
              </a:rPr>
              <a:t>Correct Answer</a:t>
            </a:r>
          </a:p>
          <a:p>
            <a:pPr marL="0" indent="0" algn="ctr">
              <a:buFontTx/>
              <a:buNone/>
            </a:pPr>
            <a:r>
              <a:rPr lang="en-US" dirty="0">
                <a:solidFill>
                  <a:schemeClr val="bg1"/>
                </a:solidFill>
                <a:hlinkClick r:id="rId4"/>
              </a:rPr>
              <a:t>www.cancer.org</a:t>
            </a:r>
            <a:endParaRPr lang="en-US" dirty="0">
              <a:solidFill>
                <a:schemeClr val="bg1"/>
              </a:solidFill>
            </a:endParaRPr>
          </a:p>
          <a:p>
            <a:pPr marL="0" indent="0" algn="ctr">
              <a:buFontTx/>
              <a:buNone/>
            </a:pPr>
            <a:r>
              <a:rPr lang="en-US" dirty="0">
                <a:solidFill>
                  <a:schemeClr val="bg1"/>
                </a:solidFill>
              </a:rPr>
              <a:t>American Cancer Society</a:t>
            </a:r>
          </a:p>
        </p:txBody>
      </p:sp>
      <p:sp>
        <p:nvSpPr>
          <p:cNvPr id="15" name="Action Button: Return 14">
            <a:hlinkClick r:id="rId5" action="ppaction://hlinksldjump" highlightClick="1"/>
          </p:cNvPr>
          <p:cNvSpPr/>
          <p:nvPr/>
        </p:nvSpPr>
        <p:spPr>
          <a:xfrm>
            <a:off x="381000" y="6096000"/>
            <a:ext cx="457200" cy="571500"/>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Flowchart: Process 22"/>
          <p:cNvSpPr/>
          <p:nvPr/>
        </p:nvSpPr>
        <p:spPr>
          <a:xfrm>
            <a:off x="4454857" y="6096000"/>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5</a:t>
            </a:r>
          </a:p>
        </p:txBody>
      </p:sp>
      <p:sp>
        <p:nvSpPr>
          <p:cNvPr id="24" name="Flowchart: Process 23"/>
          <p:cNvSpPr/>
          <p:nvPr/>
        </p:nvSpPr>
        <p:spPr>
          <a:xfrm>
            <a:off x="4419600" y="6098275"/>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4</a:t>
            </a:r>
          </a:p>
        </p:txBody>
      </p:sp>
      <p:sp>
        <p:nvSpPr>
          <p:cNvPr id="25" name="Flowchart: Process 24"/>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3</a:t>
            </a:r>
          </a:p>
        </p:txBody>
      </p:sp>
      <p:sp>
        <p:nvSpPr>
          <p:cNvPr id="26" name="Flowchart: Process 25"/>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2</a:t>
            </a:r>
          </a:p>
        </p:txBody>
      </p:sp>
      <p:sp>
        <p:nvSpPr>
          <p:cNvPr id="27" name="Flowchart: Process 26"/>
          <p:cNvSpPr/>
          <p:nvPr/>
        </p:nvSpPr>
        <p:spPr>
          <a:xfrm>
            <a:off x="4419600"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1</a:t>
            </a:r>
          </a:p>
        </p:txBody>
      </p:sp>
      <p:sp>
        <p:nvSpPr>
          <p:cNvPr id="28" name="Flowchart: Process 27"/>
          <p:cNvSpPr/>
          <p:nvPr/>
        </p:nvSpPr>
        <p:spPr>
          <a:xfrm>
            <a:off x="4441209"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0 </a:t>
            </a:r>
          </a:p>
        </p:txBody>
      </p:sp>
    </p:spTree>
    <p:custDataLst>
      <p:tags r:id="rId1"/>
    </p:custDataLst>
    <p:extLst>
      <p:ext uri="{BB962C8B-B14F-4D97-AF65-F5344CB8AC3E}">
        <p14:creationId xmlns:p14="http://schemas.microsoft.com/office/powerpoint/2010/main" val="6669508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23"/>
                                        </p:tgtEl>
                                        <p:attrNameLst>
                                          <p:attrName>style.visibility</p:attrName>
                                        </p:attrNameLst>
                                      </p:cBhvr>
                                      <p:to>
                                        <p:strVal val="visible"/>
                                      </p:to>
                                    </p:set>
                                  </p:childTnLst>
                                </p:cTn>
                              </p:par>
                            </p:childTnLst>
                          </p:cTn>
                        </p:par>
                        <p:par>
                          <p:cTn id="7" fill="hold">
                            <p:stCondLst>
                              <p:cond delay="1000"/>
                            </p:stCondLst>
                            <p:childTnLst>
                              <p:par>
                                <p:cTn id="8" presetID="1" presetClass="exit" presetSubtype="0" fill="hold" grpId="1" nodeType="afterEffect">
                                  <p:stCondLst>
                                    <p:cond delay="1000"/>
                                  </p:stCondLst>
                                  <p:childTnLst>
                                    <p:set>
                                      <p:cBhvr>
                                        <p:cTn id="9" dur="1" fill="hold">
                                          <p:stCondLst>
                                            <p:cond delay="0"/>
                                          </p:stCondLst>
                                        </p:cTn>
                                        <p:tgtEl>
                                          <p:spTgt spid="23"/>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grpId="1" nodeType="afterEffect">
                                  <p:stCondLst>
                                    <p:cond delay="1000"/>
                                  </p:stCondLst>
                                  <p:childTnLst>
                                    <p:set>
                                      <p:cBhvr>
                                        <p:cTn id="15" dur="1" fill="hold">
                                          <p:stCondLst>
                                            <p:cond delay="0"/>
                                          </p:stCondLst>
                                        </p:cTn>
                                        <p:tgtEl>
                                          <p:spTgt spid="24"/>
                                        </p:tgtEl>
                                        <p:attrNameLst>
                                          <p:attrName>style.visibility</p:attrName>
                                        </p:attrNameLst>
                                      </p:cBhvr>
                                      <p:to>
                                        <p:strVal val="hidden"/>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p:stCondLst>
                              <p:cond delay="3000"/>
                            </p:stCondLst>
                            <p:childTnLst>
                              <p:par>
                                <p:cTn id="20" presetID="1" presetClass="exit" presetSubtype="0" fill="hold" grpId="1" nodeType="afterEffect">
                                  <p:stCondLst>
                                    <p:cond delay="1000"/>
                                  </p:stCondLst>
                                  <p:childTnLst>
                                    <p:set>
                                      <p:cBhvr>
                                        <p:cTn id="21" dur="1" fill="hold">
                                          <p:stCondLst>
                                            <p:cond delay="0"/>
                                          </p:stCondLst>
                                        </p:cTn>
                                        <p:tgtEl>
                                          <p:spTgt spid="25"/>
                                        </p:tgtEl>
                                        <p:attrNameLst>
                                          <p:attrName>style.visibility</p:attrName>
                                        </p:attrNameLst>
                                      </p:cBhvr>
                                      <p:to>
                                        <p:strVal val="hidden"/>
                                      </p:to>
                                    </p:set>
                                  </p:childTnLst>
                                </p:cTn>
                              </p:par>
                            </p:childTnLst>
                          </p:cTn>
                        </p:par>
                        <p:par>
                          <p:cTn id="22" fill="hold">
                            <p:stCondLst>
                              <p:cond delay="4000"/>
                            </p:stCondLst>
                            <p:childTnLst>
                              <p:par>
                                <p:cTn id="23" presetID="1"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par>
                          <p:cTn id="25" fill="hold">
                            <p:stCondLst>
                              <p:cond delay="4000"/>
                            </p:stCondLst>
                            <p:childTnLst>
                              <p:par>
                                <p:cTn id="26" presetID="1" presetClass="exit" presetSubtype="0" fill="hold" grpId="1" nodeType="afterEffect">
                                  <p:stCondLst>
                                    <p:cond delay="1000"/>
                                  </p:stCondLst>
                                  <p:childTnLst>
                                    <p:set>
                                      <p:cBhvr>
                                        <p:cTn id="27" dur="1" fill="hold">
                                          <p:stCondLst>
                                            <p:cond delay="0"/>
                                          </p:stCondLst>
                                        </p:cTn>
                                        <p:tgtEl>
                                          <p:spTgt spid="26"/>
                                        </p:tgtEl>
                                        <p:attrNameLst>
                                          <p:attrName>style.visibility</p:attrName>
                                        </p:attrNameLst>
                                      </p:cBhvr>
                                      <p:to>
                                        <p:strVal val="hidden"/>
                                      </p:to>
                                    </p:set>
                                  </p:childTnLst>
                                </p:cTn>
                              </p:par>
                            </p:childTnLst>
                          </p:cTn>
                        </p:par>
                        <p:par>
                          <p:cTn id="28" fill="hold">
                            <p:stCondLst>
                              <p:cond delay="5000"/>
                            </p:stCondLst>
                            <p:childTnLst>
                              <p:par>
                                <p:cTn id="29" presetID="1"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par>
                          <p:cTn id="31" fill="hold">
                            <p:stCondLst>
                              <p:cond delay="5000"/>
                            </p:stCondLst>
                            <p:childTnLst>
                              <p:par>
                                <p:cTn id="32" presetID="1" presetClass="exit" presetSubtype="0" fill="hold" grpId="1" nodeType="afterEffect">
                                  <p:stCondLst>
                                    <p:cond delay="1000"/>
                                  </p:stCondLst>
                                  <p:childTnLst>
                                    <p:set>
                                      <p:cBhvr>
                                        <p:cTn id="33" dur="1" fill="hold">
                                          <p:stCondLst>
                                            <p:cond delay="0"/>
                                          </p:stCondLst>
                                        </p:cTn>
                                        <p:tgtEl>
                                          <p:spTgt spid="27"/>
                                        </p:tgtEl>
                                        <p:attrNameLst>
                                          <p:attrName>style.visibility</p:attrName>
                                        </p:attrNameLst>
                                      </p:cBhvr>
                                      <p:to>
                                        <p:strVal val="hidden"/>
                                      </p:to>
                                    </p:set>
                                  </p:child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par>
                          <p:cTn id="37" fill="hold">
                            <p:stCondLst>
                              <p:cond delay="6000"/>
                            </p:stCondLst>
                            <p:childTnLst>
                              <p:par>
                                <p:cTn id="38" presetID="6" presetClass="emph" presetSubtype="0" fill="hold" grpId="2" nodeType="afterEffect">
                                  <p:stCondLst>
                                    <p:cond delay="0"/>
                                  </p:stCondLst>
                                  <p:childTnLst>
                                    <p:animScale>
                                      <p:cBhvr>
                                        <p:cTn id="39" dur="2000" fill="hold"/>
                                        <p:tgtEl>
                                          <p:spTgt spid="28"/>
                                        </p:tgtEl>
                                      </p:cBhvr>
                                      <p:by x="150000" y="150000"/>
                                    </p:animScale>
                                  </p:childTnLst>
                                </p:cTn>
                              </p:par>
                            </p:childTnLst>
                          </p:cTn>
                        </p:par>
                        <p:par>
                          <p:cTn id="40" fill="hold">
                            <p:stCondLst>
                              <p:cond delay="8000"/>
                            </p:stCondLst>
                            <p:childTnLst>
                              <p:par>
                                <p:cTn id="41" presetID="1" presetClass="exit" presetSubtype="0" fill="hold" grpId="1" nodeType="afterEffect">
                                  <p:stCondLst>
                                    <p:cond delay="1000"/>
                                  </p:stCondLst>
                                  <p:childTnLst>
                                    <p:set>
                                      <p:cBhvr>
                                        <p:cTn id="42" dur="1" fill="hold">
                                          <p:stCondLst>
                                            <p:cond delay="0"/>
                                          </p:stCondLst>
                                        </p:cTn>
                                        <p:tgtEl>
                                          <p:spTgt spid="28"/>
                                        </p:tgtEl>
                                        <p:attrNameLst>
                                          <p:attrName>style.visibility</p:attrName>
                                        </p:attrNameLst>
                                      </p:cBhvr>
                                      <p:to>
                                        <p:strVal val="hidden"/>
                                      </p:to>
                                    </p:set>
                                  </p:child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childTnLst>
                          </p:cTn>
                        </p:par>
                        <p:par>
                          <p:cTn id="46" fill="hold">
                            <p:stCondLst>
                              <p:cond delay="9000"/>
                            </p:stCondLst>
                            <p:childTnLst>
                              <p:par>
                                <p:cTn id="47" presetID="1" presetClass="entr" presetSubtype="0" fill="hold" grpId="0" nodeType="afterEffect">
                                  <p:stCondLst>
                                    <p:cond delay="1000"/>
                                  </p:stCondLst>
                                  <p:childTnLst>
                                    <p:set>
                                      <p:cBhvr>
                                        <p:cTn id="48" dur="1" fill="hold">
                                          <p:stCondLst>
                                            <p:cond delay="0"/>
                                          </p:stCondLst>
                                        </p:cTn>
                                        <p:tgtEl>
                                          <p:spTgt spid="7">
                                            <p:bg/>
                                          </p:spTgt>
                                        </p:tgtEl>
                                        <p:attrNameLst>
                                          <p:attrName>style.visibility</p:attrName>
                                        </p:attrNameLst>
                                      </p:cBhvr>
                                      <p:to>
                                        <p:strVal val="visible"/>
                                      </p:to>
                                    </p:set>
                                  </p:childTnLst>
                                </p:cTn>
                              </p:par>
                              <p:par>
                                <p:cTn id="49" presetID="1" presetClass="entr" presetSubtype="0" fill="hold" grpId="0" nodeType="withEffect">
                                  <p:stCondLst>
                                    <p:cond delay="1000"/>
                                  </p:stCondLst>
                                  <p:childTnLst>
                                    <p:set>
                                      <p:cBhvr>
                                        <p:cTn id="50" dur="1" fill="hold">
                                          <p:stCondLst>
                                            <p:cond delay="0"/>
                                          </p:stCondLst>
                                        </p:cTn>
                                        <p:tgtEl>
                                          <p:spTgt spid="7">
                                            <p:txEl>
                                              <p:pRg st="0" end="0"/>
                                            </p:txEl>
                                          </p:spTgt>
                                        </p:tgtEl>
                                        <p:attrNameLst>
                                          <p:attrName>style.visibility</p:attrName>
                                        </p:attrNameLst>
                                      </p:cBhvr>
                                      <p:to>
                                        <p:strVal val="visible"/>
                                      </p:to>
                                    </p:set>
                                  </p:childTnLst>
                                </p:cTn>
                              </p:par>
                              <p:par>
                                <p:cTn id="51" presetID="1" presetClass="entr" presetSubtype="0" fill="hold" nodeType="withEffect">
                                  <p:stCondLst>
                                    <p:cond delay="1000"/>
                                  </p:stCondLst>
                                  <p:childTnLst>
                                    <p:set>
                                      <p:cBhvr>
                                        <p:cTn id="52" dur="1" fill="hold">
                                          <p:stCondLst>
                                            <p:cond delay="0"/>
                                          </p:stCondLst>
                                        </p:cTn>
                                        <p:tgtEl>
                                          <p:spTgt spid="7">
                                            <p:txEl>
                                              <p:pRg st="1" end="1"/>
                                            </p:txEl>
                                          </p:spTgt>
                                        </p:tgtEl>
                                        <p:attrNameLst>
                                          <p:attrName>style.visibility</p:attrName>
                                        </p:attrNameLst>
                                      </p:cBhvr>
                                      <p:to>
                                        <p:strVal val="visible"/>
                                      </p:to>
                                    </p:set>
                                  </p:childTnLst>
                                </p:cTn>
                              </p:par>
                              <p:par>
                                <p:cTn id="53" presetID="1" presetClass="entr" presetSubtype="0" fill="hold" nodeType="withEffect">
                                  <p:stCondLst>
                                    <p:cond delay="1000"/>
                                  </p:stCondLst>
                                  <p:childTnLst>
                                    <p:set>
                                      <p:cBhvr>
                                        <p:cTn id="5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15" grpId="0"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8"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8"/>
          <p:cNvSpPr txBox="1">
            <a:spLocks/>
          </p:cNvSpPr>
          <p:nvPr/>
        </p:nvSpPr>
        <p:spPr bwMode="auto">
          <a:xfrm>
            <a:off x="0" y="1175982"/>
            <a:ext cx="9144000" cy="5715000"/>
          </a:xfrm>
          <a:prstGeom prst="rect">
            <a:avLst/>
          </a:prstGeom>
          <a:solidFill>
            <a:schemeClr val="accent5">
              <a:lumMod val="75000"/>
            </a:schemeClr>
          </a:solidFill>
          <a:ln w="9525">
            <a:no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Tx/>
              <a:buNone/>
            </a:pPr>
            <a:endParaRPr lang="en-US" dirty="0">
              <a:solidFill>
                <a:schemeClr val="bg1"/>
              </a:solidFill>
            </a:endParaRPr>
          </a:p>
          <a:p>
            <a:pPr marL="0" indent="0" algn="ctr">
              <a:buNone/>
            </a:pPr>
            <a:r>
              <a:rPr lang="en-US" dirty="0">
                <a:solidFill>
                  <a:schemeClr val="bg1"/>
                </a:solidFill>
              </a:rPr>
              <a:t>Kidney Cancer has the most cases and highest death rates in these communities when compared to </a:t>
            </a:r>
            <a:r>
              <a:rPr lang="en-US">
                <a:solidFill>
                  <a:schemeClr val="bg1"/>
                </a:solidFill>
              </a:rPr>
              <a:t>other US populations </a:t>
            </a:r>
            <a:endParaRPr lang="en-US" dirty="0">
              <a:solidFill>
                <a:schemeClr val="bg1"/>
              </a:solidFill>
            </a:endParaRPr>
          </a:p>
        </p:txBody>
      </p:sp>
      <p:sp>
        <p:nvSpPr>
          <p:cNvPr id="6" name="Title 5"/>
          <p:cNvSpPr>
            <a:spLocks noGrp="1"/>
          </p:cNvSpPr>
          <p:nvPr>
            <p:ph type="title"/>
          </p:nvPr>
        </p:nvSpPr>
        <p:spPr>
          <a:xfrm>
            <a:off x="152400" y="334778"/>
            <a:ext cx="8534400" cy="722923"/>
          </a:xfrm>
        </p:spPr>
        <p:txBody>
          <a:bodyPr/>
          <a:lstStyle/>
          <a:p>
            <a:r>
              <a:rPr lang="en-US" dirty="0">
                <a:solidFill>
                  <a:schemeClr val="tx2"/>
                </a:solidFill>
              </a:rPr>
              <a:t>$400</a:t>
            </a:r>
          </a:p>
        </p:txBody>
      </p:sp>
      <p:sp>
        <p:nvSpPr>
          <p:cNvPr id="7" name="Text Placeholder 6"/>
          <p:cNvSpPr>
            <a:spLocks noGrp="1"/>
          </p:cNvSpPr>
          <p:nvPr>
            <p:ph type="body" sz="quarter" idx="10"/>
          </p:nvPr>
        </p:nvSpPr>
        <p:spPr>
          <a:xfrm>
            <a:off x="2645107" y="3352800"/>
            <a:ext cx="4381500" cy="2209800"/>
          </a:xfrm>
          <a:solidFill>
            <a:schemeClr val="accent2"/>
          </a:solidFill>
          <a:ln w="28575">
            <a:solidFill>
              <a:schemeClr val="accent2">
                <a:lumMod val="75000"/>
              </a:schemeClr>
            </a:solidFill>
          </a:ln>
        </p:spPr>
        <p:txBody>
          <a:bodyPr/>
          <a:lstStyle/>
          <a:p>
            <a:pPr marL="0" indent="0" algn="ctr">
              <a:buNone/>
            </a:pPr>
            <a:r>
              <a:rPr lang="en-US" dirty="0">
                <a:solidFill>
                  <a:schemeClr val="bg1"/>
                </a:solidFill>
              </a:rPr>
              <a:t>Correct Answer</a:t>
            </a:r>
          </a:p>
          <a:p>
            <a:pPr marL="0" indent="0" algn="ctr">
              <a:buNone/>
            </a:pPr>
            <a:r>
              <a:rPr lang="en-US" dirty="0">
                <a:solidFill>
                  <a:schemeClr val="bg1"/>
                </a:solidFill>
              </a:rPr>
              <a:t>American Indian and Alaska Native</a:t>
            </a:r>
          </a:p>
        </p:txBody>
      </p:sp>
      <p:sp>
        <p:nvSpPr>
          <p:cNvPr id="15" name="Action Button: Return 14">
            <a:hlinkClick r:id="rId4" action="ppaction://hlinksldjump" highlightClick="1"/>
          </p:cNvPr>
          <p:cNvSpPr/>
          <p:nvPr/>
        </p:nvSpPr>
        <p:spPr>
          <a:xfrm>
            <a:off x="381000" y="6096000"/>
            <a:ext cx="457200" cy="571500"/>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Flowchart: Process 22"/>
          <p:cNvSpPr/>
          <p:nvPr/>
        </p:nvSpPr>
        <p:spPr>
          <a:xfrm>
            <a:off x="4454857" y="6096000"/>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5</a:t>
            </a:r>
          </a:p>
        </p:txBody>
      </p:sp>
      <p:sp>
        <p:nvSpPr>
          <p:cNvPr id="24" name="Flowchart: Process 23"/>
          <p:cNvSpPr/>
          <p:nvPr/>
        </p:nvSpPr>
        <p:spPr>
          <a:xfrm>
            <a:off x="4419600" y="6098275"/>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4</a:t>
            </a:r>
          </a:p>
        </p:txBody>
      </p:sp>
      <p:sp>
        <p:nvSpPr>
          <p:cNvPr id="25" name="Flowchart: Process 24"/>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3</a:t>
            </a:r>
          </a:p>
        </p:txBody>
      </p:sp>
      <p:sp>
        <p:nvSpPr>
          <p:cNvPr id="26" name="Flowchart: Process 25"/>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2</a:t>
            </a:r>
          </a:p>
        </p:txBody>
      </p:sp>
      <p:sp>
        <p:nvSpPr>
          <p:cNvPr id="27" name="Flowchart: Process 26"/>
          <p:cNvSpPr/>
          <p:nvPr/>
        </p:nvSpPr>
        <p:spPr>
          <a:xfrm>
            <a:off x="4419600"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1</a:t>
            </a:r>
          </a:p>
        </p:txBody>
      </p:sp>
      <p:sp>
        <p:nvSpPr>
          <p:cNvPr id="28" name="Flowchart: Process 27"/>
          <p:cNvSpPr/>
          <p:nvPr/>
        </p:nvSpPr>
        <p:spPr>
          <a:xfrm>
            <a:off x="4441209"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0 </a:t>
            </a:r>
          </a:p>
        </p:txBody>
      </p:sp>
    </p:spTree>
    <p:custDataLst>
      <p:tags r:id="rId1"/>
    </p:custDataLst>
    <p:extLst>
      <p:ext uri="{BB962C8B-B14F-4D97-AF65-F5344CB8AC3E}">
        <p14:creationId xmlns:p14="http://schemas.microsoft.com/office/powerpoint/2010/main" val="283245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23"/>
                                        </p:tgtEl>
                                        <p:attrNameLst>
                                          <p:attrName>style.visibility</p:attrName>
                                        </p:attrNameLst>
                                      </p:cBhvr>
                                      <p:to>
                                        <p:strVal val="visible"/>
                                      </p:to>
                                    </p:set>
                                  </p:childTnLst>
                                </p:cTn>
                              </p:par>
                            </p:childTnLst>
                          </p:cTn>
                        </p:par>
                        <p:par>
                          <p:cTn id="7" fill="hold">
                            <p:stCondLst>
                              <p:cond delay="1000"/>
                            </p:stCondLst>
                            <p:childTnLst>
                              <p:par>
                                <p:cTn id="8" presetID="1" presetClass="exit" presetSubtype="0" fill="hold" grpId="1" nodeType="afterEffect">
                                  <p:stCondLst>
                                    <p:cond delay="1000"/>
                                  </p:stCondLst>
                                  <p:childTnLst>
                                    <p:set>
                                      <p:cBhvr>
                                        <p:cTn id="9" dur="1" fill="hold">
                                          <p:stCondLst>
                                            <p:cond delay="0"/>
                                          </p:stCondLst>
                                        </p:cTn>
                                        <p:tgtEl>
                                          <p:spTgt spid="23"/>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grpId="1" nodeType="afterEffect">
                                  <p:stCondLst>
                                    <p:cond delay="1000"/>
                                  </p:stCondLst>
                                  <p:childTnLst>
                                    <p:set>
                                      <p:cBhvr>
                                        <p:cTn id="15" dur="1" fill="hold">
                                          <p:stCondLst>
                                            <p:cond delay="0"/>
                                          </p:stCondLst>
                                        </p:cTn>
                                        <p:tgtEl>
                                          <p:spTgt spid="24"/>
                                        </p:tgtEl>
                                        <p:attrNameLst>
                                          <p:attrName>style.visibility</p:attrName>
                                        </p:attrNameLst>
                                      </p:cBhvr>
                                      <p:to>
                                        <p:strVal val="hidden"/>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p:stCondLst>
                              <p:cond delay="3000"/>
                            </p:stCondLst>
                            <p:childTnLst>
                              <p:par>
                                <p:cTn id="20" presetID="1" presetClass="exit" presetSubtype="0" fill="hold" grpId="1" nodeType="afterEffect">
                                  <p:stCondLst>
                                    <p:cond delay="1000"/>
                                  </p:stCondLst>
                                  <p:childTnLst>
                                    <p:set>
                                      <p:cBhvr>
                                        <p:cTn id="21" dur="1" fill="hold">
                                          <p:stCondLst>
                                            <p:cond delay="0"/>
                                          </p:stCondLst>
                                        </p:cTn>
                                        <p:tgtEl>
                                          <p:spTgt spid="25"/>
                                        </p:tgtEl>
                                        <p:attrNameLst>
                                          <p:attrName>style.visibility</p:attrName>
                                        </p:attrNameLst>
                                      </p:cBhvr>
                                      <p:to>
                                        <p:strVal val="hidden"/>
                                      </p:to>
                                    </p:set>
                                  </p:childTnLst>
                                </p:cTn>
                              </p:par>
                            </p:childTnLst>
                          </p:cTn>
                        </p:par>
                        <p:par>
                          <p:cTn id="22" fill="hold">
                            <p:stCondLst>
                              <p:cond delay="4000"/>
                            </p:stCondLst>
                            <p:childTnLst>
                              <p:par>
                                <p:cTn id="23" presetID="1"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par>
                          <p:cTn id="25" fill="hold">
                            <p:stCondLst>
                              <p:cond delay="4000"/>
                            </p:stCondLst>
                            <p:childTnLst>
                              <p:par>
                                <p:cTn id="26" presetID="1" presetClass="exit" presetSubtype="0" fill="hold" grpId="1" nodeType="afterEffect">
                                  <p:stCondLst>
                                    <p:cond delay="1000"/>
                                  </p:stCondLst>
                                  <p:childTnLst>
                                    <p:set>
                                      <p:cBhvr>
                                        <p:cTn id="27" dur="1" fill="hold">
                                          <p:stCondLst>
                                            <p:cond delay="0"/>
                                          </p:stCondLst>
                                        </p:cTn>
                                        <p:tgtEl>
                                          <p:spTgt spid="26"/>
                                        </p:tgtEl>
                                        <p:attrNameLst>
                                          <p:attrName>style.visibility</p:attrName>
                                        </p:attrNameLst>
                                      </p:cBhvr>
                                      <p:to>
                                        <p:strVal val="hidden"/>
                                      </p:to>
                                    </p:set>
                                  </p:childTnLst>
                                </p:cTn>
                              </p:par>
                            </p:childTnLst>
                          </p:cTn>
                        </p:par>
                        <p:par>
                          <p:cTn id="28" fill="hold">
                            <p:stCondLst>
                              <p:cond delay="5000"/>
                            </p:stCondLst>
                            <p:childTnLst>
                              <p:par>
                                <p:cTn id="29" presetID="1"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par>
                          <p:cTn id="31" fill="hold">
                            <p:stCondLst>
                              <p:cond delay="5000"/>
                            </p:stCondLst>
                            <p:childTnLst>
                              <p:par>
                                <p:cTn id="32" presetID="1" presetClass="exit" presetSubtype="0" fill="hold" grpId="1" nodeType="afterEffect">
                                  <p:stCondLst>
                                    <p:cond delay="1000"/>
                                  </p:stCondLst>
                                  <p:childTnLst>
                                    <p:set>
                                      <p:cBhvr>
                                        <p:cTn id="33" dur="1" fill="hold">
                                          <p:stCondLst>
                                            <p:cond delay="0"/>
                                          </p:stCondLst>
                                        </p:cTn>
                                        <p:tgtEl>
                                          <p:spTgt spid="27"/>
                                        </p:tgtEl>
                                        <p:attrNameLst>
                                          <p:attrName>style.visibility</p:attrName>
                                        </p:attrNameLst>
                                      </p:cBhvr>
                                      <p:to>
                                        <p:strVal val="hidden"/>
                                      </p:to>
                                    </p:set>
                                  </p:child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par>
                          <p:cTn id="37" fill="hold">
                            <p:stCondLst>
                              <p:cond delay="6000"/>
                            </p:stCondLst>
                            <p:childTnLst>
                              <p:par>
                                <p:cTn id="38" presetID="6" presetClass="emph" presetSubtype="0" fill="hold" grpId="2" nodeType="afterEffect">
                                  <p:stCondLst>
                                    <p:cond delay="0"/>
                                  </p:stCondLst>
                                  <p:childTnLst>
                                    <p:animScale>
                                      <p:cBhvr>
                                        <p:cTn id="39" dur="2000" fill="hold"/>
                                        <p:tgtEl>
                                          <p:spTgt spid="28"/>
                                        </p:tgtEl>
                                      </p:cBhvr>
                                      <p:by x="150000" y="150000"/>
                                    </p:animScale>
                                  </p:childTnLst>
                                </p:cTn>
                              </p:par>
                            </p:childTnLst>
                          </p:cTn>
                        </p:par>
                        <p:par>
                          <p:cTn id="40" fill="hold">
                            <p:stCondLst>
                              <p:cond delay="8000"/>
                            </p:stCondLst>
                            <p:childTnLst>
                              <p:par>
                                <p:cTn id="41" presetID="1" presetClass="exit" presetSubtype="0" fill="hold" grpId="1" nodeType="afterEffect">
                                  <p:stCondLst>
                                    <p:cond delay="1000"/>
                                  </p:stCondLst>
                                  <p:childTnLst>
                                    <p:set>
                                      <p:cBhvr>
                                        <p:cTn id="42" dur="1" fill="hold">
                                          <p:stCondLst>
                                            <p:cond delay="0"/>
                                          </p:stCondLst>
                                        </p:cTn>
                                        <p:tgtEl>
                                          <p:spTgt spid="28"/>
                                        </p:tgtEl>
                                        <p:attrNameLst>
                                          <p:attrName>style.visibility</p:attrName>
                                        </p:attrNameLst>
                                      </p:cBhvr>
                                      <p:to>
                                        <p:strVal val="hidden"/>
                                      </p:to>
                                    </p:set>
                                  </p:child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childTnLst>
                          </p:cTn>
                        </p:par>
                        <p:par>
                          <p:cTn id="46" fill="hold">
                            <p:stCondLst>
                              <p:cond delay="9000"/>
                            </p:stCondLst>
                            <p:childTnLst>
                              <p:par>
                                <p:cTn id="47" presetID="1" presetClass="entr" presetSubtype="0" fill="hold" grpId="0" nodeType="afterEffect">
                                  <p:stCondLst>
                                    <p:cond delay="3000"/>
                                  </p:stCondLst>
                                  <p:childTnLst>
                                    <p:set>
                                      <p:cBhvr>
                                        <p:cTn id="48" dur="1" fill="hold">
                                          <p:stCondLst>
                                            <p:cond delay="0"/>
                                          </p:stCondLst>
                                        </p:cTn>
                                        <p:tgtEl>
                                          <p:spTgt spid="7">
                                            <p:bg/>
                                          </p:spTgt>
                                        </p:tgtEl>
                                        <p:attrNameLst>
                                          <p:attrName>style.visibility</p:attrName>
                                        </p:attrNameLst>
                                      </p:cBhvr>
                                      <p:to>
                                        <p:strVal val="visible"/>
                                      </p:to>
                                    </p:set>
                                  </p:childTnLst>
                                </p:cTn>
                              </p:par>
                              <p:par>
                                <p:cTn id="49" presetID="1" presetClass="entr" presetSubtype="0" fill="hold" grpId="0" nodeType="withEffect">
                                  <p:stCondLst>
                                    <p:cond delay="3000"/>
                                  </p:stCondLst>
                                  <p:childTnLst>
                                    <p:set>
                                      <p:cBhvr>
                                        <p:cTn id="50" dur="1" fill="hold">
                                          <p:stCondLst>
                                            <p:cond delay="0"/>
                                          </p:stCondLst>
                                        </p:cTn>
                                        <p:tgtEl>
                                          <p:spTgt spid="7">
                                            <p:txEl>
                                              <p:pRg st="0" end="0"/>
                                            </p:txEl>
                                          </p:spTgt>
                                        </p:tgtEl>
                                        <p:attrNameLst>
                                          <p:attrName>style.visibility</p:attrName>
                                        </p:attrNameLst>
                                      </p:cBhvr>
                                      <p:to>
                                        <p:strVal val="visible"/>
                                      </p:to>
                                    </p:set>
                                  </p:childTnLst>
                                </p:cTn>
                              </p:par>
                              <p:par>
                                <p:cTn id="51" presetID="1" presetClass="entr" presetSubtype="0" fill="hold" grpId="0" nodeType="withEffect">
                                  <p:stCondLst>
                                    <p:cond delay="3000"/>
                                  </p:stCondLst>
                                  <p:childTnLst>
                                    <p:set>
                                      <p:cBhvr>
                                        <p:cTn id="5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15" grpId="0"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8"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8"/>
          <p:cNvSpPr txBox="1">
            <a:spLocks/>
          </p:cNvSpPr>
          <p:nvPr/>
        </p:nvSpPr>
        <p:spPr bwMode="auto">
          <a:xfrm>
            <a:off x="0" y="1143000"/>
            <a:ext cx="9144000" cy="5715000"/>
          </a:xfrm>
          <a:prstGeom prst="rect">
            <a:avLst/>
          </a:prstGeom>
          <a:solidFill>
            <a:schemeClr val="accent5">
              <a:lumMod val="75000"/>
            </a:schemeClr>
          </a:solidFill>
          <a:ln w="9525">
            <a:no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Tx/>
              <a:buNone/>
            </a:pPr>
            <a:endParaRPr lang="en-US" dirty="0">
              <a:solidFill>
                <a:schemeClr val="bg1"/>
              </a:solidFill>
            </a:endParaRPr>
          </a:p>
          <a:p>
            <a:pPr marL="0" lvl="0" indent="0" algn="ctr">
              <a:buNone/>
            </a:pPr>
            <a:r>
              <a:rPr lang="en-US" dirty="0">
                <a:solidFill>
                  <a:schemeClr val="bg1"/>
                </a:solidFill>
              </a:rPr>
              <a:t>One way to help detect cancer is by getting this annual exam from a healthcare provider:</a:t>
            </a:r>
          </a:p>
        </p:txBody>
      </p:sp>
      <p:sp>
        <p:nvSpPr>
          <p:cNvPr id="6" name="Title 5"/>
          <p:cNvSpPr>
            <a:spLocks noGrp="1"/>
          </p:cNvSpPr>
          <p:nvPr>
            <p:ph type="title"/>
          </p:nvPr>
        </p:nvSpPr>
        <p:spPr>
          <a:xfrm>
            <a:off x="349155" y="304800"/>
            <a:ext cx="8534400" cy="722923"/>
          </a:xfrm>
        </p:spPr>
        <p:txBody>
          <a:bodyPr/>
          <a:lstStyle/>
          <a:p>
            <a:r>
              <a:rPr lang="en-US" dirty="0">
                <a:solidFill>
                  <a:schemeClr val="tx2"/>
                </a:solidFill>
              </a:rPr>
              <a:t>$500</a:t>
            </a:r>
          </a:p>
        </p:txBody>
      </p:sp>
      <p:sp>
        <p:nvSpPr>
          <p:cNvPr id="7" name="Text Placeholder 6"/>
          <p:cNvSpPr>
            <a:spLocks noGrp="1"/>
          </p:cNvSpPr>
          <p:nvPr>
            <p:ph type="body" sz="quarter" idx="10"/>
          </p:nvPr>
        </p:nvSpPr>
        <p:spPr>
          <a:xfrm>
            <a:off x="2584450" y="3581400"/>
            <a:ext cx="3975100" cy="1371600"/>
          </a:xfrm>
          <a:solidFill>
            <a:schemeClr val="accent2"/>
          </a:solidFill>
          <a:ln w="28575">
            <a:solidFill>
              <a:schemeClr val="accent2">
                <a:lumMod val="75000"/>
              </a:schemeClr>
            </a:solidFill>
          </a:ln>
        </p:spPr>
        <p:txBody>
          <a:bodyPr/>
          <a:lstStyle/>
          <a:p>
            <a:pPr marL="0" indent="0" algn="ctr">
              <a:buNone/>
            </a:pPr>
            <a:r>
              <a:rPr lang="en-US" dirty="0">
                <a:solidFill>
                  <a:schemeClr val="bg1"/>
                </a:solidFill>
              </a:rPr>
              <a:t>Correct Answer</a:t>
            </a:r>
          </a:p>
          <a:p>
            <a:pPr marL="0" indent="0" algn="ctr">
              <a:buNone/>
            </a:pPr>
            <a:r>
              <a:rPr lang="en-US" dirty="0">
                <a:solidFill>
                  <a:schemeClr val="bg1"/>
                </a:solidFill>
              </a:rPr>
              <a:t>Physical</a:t>
            </a:r>
          </a:p>
        </p:txBody>
      </p:sp>
      <p:sp>
        <p:nvSpPr>
          <p:cNvPr id="15" name="Action Button: Return 14">
            <a:hlinkClick r:id="rId4" action="ppaction://hlinksldjump" highlightClick="1"/>
          </p:cNvPr>
          <p:cNvSpPr/>
          <p:nvPr/>
        </p:nvSpPr>
        <p:spPr>
          <a:xfrm>
            <a:off x="381000" y="6096000"/>
            <a:ext cx="457200" cy="571500"/>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Flowchart: Process 22"/>
          <p:cNvSpPr/>
          <p:nvPr/>
        </p:nvSpPr>
        <p:spPr>
          <a:xfrm>
            <a:off x="4454857" y="6096000"/>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5</a:t>
            </a:r>
          </a:p>
        </p:txBody>
      </p:sp>
      <p:sp>
        <p:nvSpPr>
          <p:cNvPr id="24" name="Flowchart: Process 23"/>
          <p:cNvSpPr/>
          <p:nvPr/>
        </p:nvSpPr>
        <p:spPr>
          <a:xfrm>
            <a:off x="4419600" y="6098275"/>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4</a:t>
            </a:r>
          </a:p>
        </p:txBody>
      </p:sp>
      <p:sp>
        <p:nvSpPr>
          <p:cNvPr id="25" name="Flowchart: Process 24"/>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3</a:t>
            </a:r>
          </a:p>
        </p:txBody>
      </p:sp>
      <p:sp>
        <p:nvSpPr>
          <p:cNvPr id="26" name="Flowchart: Process 25"/>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2</a:t>
            </a:r>
          </a:p>
        </p:txBody>
      </p:sp>
      <p:sp>
        <p:nvSpPr>
          <p:cNvPr id="27" name="Flowchart: Process 26"/>
          <p:cNvSpPr/>
          <p:nvPr/>
        </p:nvSpPr>
        <p:spPr>
          <a:xfrm>
            <a:off x="4419600"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1</a:t>
            </a:r>
          </a:p>
        </p:txBody>
      </p:sp>
      <p:sp>
        <p:nvSpPr>
          <p:cNvPr id="28" name="Flowchart: Process 27"/>
          <p:cNvSpPr/>
          <p:nvPr/>
        </p:nvSpPr>
        <p:spPr>
          <a:xfrm>
            <a:off x="4441209"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0 </a:t>
            </a:r>
          </a:p>
        </p:txBody>
      </p:sp>
    </p:spTree>
    <p:custDataLst>
      <p:tags r:id="rId1"/>
    </p:custDataLst>
    <p:extLst>
      <p:ext uri="{BB962C8B-B14F-4D97-AF65-F5344CB8AC3E}">
        <p14:creationId xmlns:p14="http://schemas.microsoft.com/office/powerpoint/2010/main" val="9973442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23"/>
                                        </p:tgtEl>
                                        <p:attrNameLst>
                                          <p:attrName>style.visibility</p:attrName>
                                        </p:attrNameLst>
                                      </p:cBhvr>
                                      <p:to>
                                        <p:strVal val="visible"/>
                                      </p:to>
                                    </p:set>
                                  </p:childTnLst>
                                </p:cTn>
                              </p:par>
                            </p:childTnLst>
                          </p:cTn>
                        </p:par>
                        <p:par>
                          <p:cTn id="7" fill="hold">
                            <p:stCondLst>
                              <p:cond delay="1000"/>
                            </p:stCondLst>
                            <p:childTnLst>
                              <p:par>
                                <p:cTn id="8" presetID="1" presetClass="exit" presetSubtype="0" fill="hold" grpId="1" nodeType="afterEffect">
                                  <p:stCondLst>
                                    <p:cond delay="1000"/>
                                  </p:stCondLst>
                                  <p:childTnLst>
                                    <p:set>
                                      <p:cBhvr>
                                        <p:cTn id="9" dur="1" fill="hold">
                                          <p:stCondLst>
                                            <p:cond delay="0"/>
                                          </p:stCondLst>
                                        </p:cTn>
                                        <p:tgtEl>
                                          <p:spTgt spid="23"/>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grpId="1" nodeType="afterEffect">
                                  <p:stCondLst>
                                    <p:cond delay="1000"/>
                                  </p:stCondLst>
                                  <p:childTnLst>
                                    <p:set>
                                      <p:cBhvr>
                                        <p:cTn id="15" dur="1" fill="hold">
                                          <p:stCondLst>
                                            <p:cond delay="0"/>
                                          </p:stCondLst>
                                        </p:cTn>
                                        <p:tgtEl>
                                          <p:spTgt spid="24"/>
                                        </p:tgtEl>
                                        <p:attrNameLst>
                                          <p:attrName>style.visibility</p:attrName>
                                        </p:attrNameLst>
                                      </p:cBhvr>
                                      <p:to>
                                        <p:strVal val="hidden"/>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p:stCondLst>
                              <p:cond delay="3000"/>
                            </p:stCondLst>
                            <p:childTnLst>
                              <p:par>
                                <p:cTn id="20" presetID="1" presetClass="exit" presetSubtype="0" fill="hold" grpId="1" nodeType="afterEffect">
                                  <p:stCondLst>
                                    <p:cond delay="1000"/>
                                  </p:stCondLst>
                                  <p:childTnLst>
                                    <p:set>
                                      <p:cBhvr>
                                        <p:cTn id="21" dur="1" fill="hold">
                                          <p:stCondLst>
                                            <p:cond delay="0"/>
                                          </p:stCondLst>
                                        </p:cTn>
                                        <p:tgtEl>
                                          <p:spTgt spid="25"/>
                                        </p:tgtEl>
                                        <p:attrNameLst>
                                          <p:attrName>style.visibility</p:attrName>
                                        </p:attrNameLst>
                                      </p:cBhvr>
                                      <p:to>
                                        <p:strVal val="hidden"/>
                                      </p:to>
                                    </p:set>
                                  </p:childTnLst>
                                </p:cTn>
                              </p:par>
                            </p:childTnLst>
                          </p:cTn>
                        </p:par>
                        <p:par>
                          <p:cTn id="22" fill="hold">
                            <p:stCondLst>
                              <p:cond delay="4000"/>
                            </p:stCondLst>
                            <p:childTnLst>
                              <p:par>
                                <p:cTn id="23" presetID="1"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par>
                          <p:cTn id="25" fill="hold">
                            <p:stCondLst>
                              <p:cond delay="4000"/>
                            </p:stCondLst>
                            <p:childTnLst>
                              <p:par>
                                <p:cTn id="26" presetID="1" presetClass="exit" presetSubtype="0" fill="hold" grpId="1" nodeType="afterEffect">
                                  <p:stCondLst>
                                    <p:cond delay="1000"/>
                                  </p:stCondLst>
                                  <p:childTnLst>
                                    <p:set>
                                      <p:cBhvr>
                                        <p:cTn id="27" dur="1" fill="hold">
                                          <p:stCondLst>
                                            <p:cond delay="0"/>
                                          </p:stCondLst>
                                        </p:cTn>
                                        <p:tgtEl>
                                          <p:spTgt spid="26"/>
                                        </p:tgtEl>
                                        <p:attrNameLst>
                                          <p:attrName>style.visibility</p:attrName>
                                        </p:attrNameLst>
                                      </p:cBhvr>
                                      <p:to>
                                        <p:strVal val="hidden"/>
                                      </p:to>
                                    </p:set>
                                  </p:childTnLst>
                                </p:cTn>
                              </p:par>
                            </p:childTnLst>
                          </p:cTn>
                        </p:par>
                        <p:par>
                          <p:cTn id="28" fill="hold">
                            <p:stCondLst>
                              <p:cond delay="5000"/>
                            </p:stCondLst>
                            <p:childTnLst>
                              <p:par>
                                <p:cTn id="29" presetID="1"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par>
                          <p:cTn id="31" fill="hold">
                            <p:stCondLst>
                              <p:cond delay="5000"/>
                            </p:stCondLst>
                            <p:childTnLst>
                              <p:par>
                                <p:cTn id="32" presetID="1" presetClass="exit" presetSubtype="0" fill="hold" grpId="1" nodeType="afterEffect">
                                  <p:stCondLst>
                                    <p:cond delay="1000"/>
                                  </p:stCondLst>
                                  <p:childTnLst>
                                    <p:set>
                                      <p:cBhvr>
                                        <p:cTn id="33" dur="1" fill="hold">
                                          <p:stCondLst>
                                            <p:cond delay="0"/>
                                          </p:stCondLst>
                                        </p:cTn>
                                        <p:tgtEl>
                                          <p:spTgt spid="27"/>
                                        </p:tgtEl>
                                        <p:attrNameLst>
                                          <p:attrName>style.visibility</p:attrName>
                                        </p:attrNameLst>
                                      </p:cBhvr>
                                      <p:to>
                                        <p:strVal val="hidden"/>
                                      </p:to>
                                    </p:set>
                                  </p:child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par>
                          <p:cTn id="37" fill="hold">
                            <p:stCondLst>
                              <p:cond delay="6000"/>
                            </p:stCondLst>
                            <p:childTnLst>
                              <p:par>
                                <p:cTn id="38" presetID="6" presetClass="emph" presetSubtype="0" fill="hold" grpId="2" nodeType="afterEffect">
                                  <p:stCondLst>
                                    <p:cond delay="0"/>
                                  </p:stCondLst>
                                  <p:childTnLst>
                                    <p:animScale>
                                      <p:cBhvr>
                                        <p:cTn id="39" dur="2000" fill="hold"/>
                                        <p:tgtEl>
                                          <p:spTgt spid="28"/>
                                        </p:tgtEl>
                                      </p:cBhvr>
                                      <p:by x="150000" y="150000"/>
                                    </p:animScale>
                                  </p:childTnLst>
                                </p:cTn>
                              </p:par>
                            </p:childTnLst>
                          </p:cTn>
                        </p:par>
                        <p:par>
                          <p:cTn id="40" fill="hold">
                            <p:stCondLst>
                              <p:cond delay="8000"/>
                            </p:stCondLst>
                            <p:childTnLst>
                              <p:par>
                                <p:cTn id="41" presetID="1" presetClass="exit" presetSubtype="0" fill="hold" grpId="1" nodeType="afterEffect">
                                  <p:stCondLst>
                                    <p:cond delay="1000"/>
                                  </p:stCondLst>
                                  <p:childTnLst>
                                    <p:set>
                                      <p:cBhvr>
                                        <p:cTn id="42" dur="1" fill="hold">
                                          <p:stCondLst>
                                            <p:cond delay="0"/>
                                          </p:stCondLst>
                                        </p:cTn>
                                        <p:tgtEl>
                                          <p:spTgt spid="28"/>
                                        </p:tgtEl>
                                        <p:attrNameLst>
                                          <p:attrName>style.visibility</p:attrName>
                                        </p:attrNameLst>
                                      </p:cBhvr>
                                      <p:to>
                                        <p:strVal val="hidden"/>
                                      </p:to>
                                    </p:set>
                                  </p:child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childTnLst>
                          </p:cTn>
                        </p:par>
                        <p:par>
                          <p:cTn id="46" fill="hold">
                            <p:stCondLst>
                              <p:cond delay="9000"/>
                            </p:stCondLst>
                            <p:childTnLst>
                              <p:par>
                                <p:cTn id="47" presetID="1" presetClass="entr" presetSubtype="0" fill="hold" grpId="0" nodeType="afterEffect">
                                  <p:stCondLst>
                                    <p:cond delay="3000"/>
                                  </p:stCondLst>
                                  <p:childTnLst>
                                    <p:set>
                                      <p:cBhvr>
                                        <p:cTn id="48" dur="1" fill="hold">
                                          <p:stCondLst>
                                            <p:cond delay="0"/>
                                          </p:stCondLst>
                                        </p:cTn>
                                        <p:tgtEl>
                                          <p:spTgt spid="7">
                                            <p:bg/>
                                          </p:spTgt>
                                        </p:tgtEl>
                                        <p:attrNameLst>
                                          <p:attrName>style.visibility</p:attrName>
                                        </p:attrNameLst>
                                      </p:cBhvr>
                                      <p:to>
                                        <p:strVal val="visible"/>
                                      </p:to>
                                    </p:set>
                                  </p:childTnLst>
                                </p:cTn>
                              </p:par>
                              <p:par>
                                <p:cTn id="49" presetID="1" presetClass="entr" presetSubtype="0" fill="hold" grpId="0" nodeType="withEffect">
                                  <p:stCondLst>
                                    <p:cond delay="3000"/>
                                  </p:stCondLst>
                                  <p:childTnLst>
                                    <p:set>
                                      <p:cBhvr>
                                        <p:cTn id="5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3000"/>
                                  </p:stCondLst>
                                  <p:childTnLst>
                                    <p:set>
                                      <p:cBhvr>
                                        <p:cTn id="5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15" grpId="0"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8" grpId="2"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0" y="1219200"/>
            <a:ext cx="9144000" cy="5638800"/>
          </a:xfrm>
          <a:solidFill>
            <a:schemeClr val="accent5">
              <a:lumMod val="75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lstStyle/>
          <a:p>
            <a:pPr marL="0" indent="0" algn="ctr">
              <a:buNone/>
            </a:pPr>
            <a:endParaRPr lang="en-US" dirty="0"/>
          </a:p>
          <a:p>
            <a:pPr marL="0" indent="0" algn="ctr">
              <a:buNone/>
            </a:pPr>
            <a:r>
              <a:rPr lang="en-US" dirty="0"/>
              <a:t>Almost 2 out of 3 prostate cancers are found in men over this age.</a:t>
            </a:r>
          </a:p>
        </p:txBody>
      </p:sp>
      <p:sp>
        <p:nvSpPr>
          <p:cNvPr id="12" name="Flowchart: Process 11"/>
          <p:cNvSpPr/>
          <p:nvPr/>
        </p:nvSpPr>
        <p:spPr>
          <a:xfrm>
            <a:off x="3048000" y="3581400"/>
            <a:ext cx="3048000" cy="121920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Correct Answer</a:t>
            </a:r>
          </a:p>
          <a:p>
            <a:pPr algn="ctr"/>
            <a:r>
              <a:rPr lang="en-US" sz="3200" dirty="0"/>
              <a:t>Age 65</a:t>
            </a:r>
          </a:p>
        </p:txBody>
      </p:sp>
      <p:sp>
        <p:nvSpPr>
          <p:cNvPr id="2" name="TextBox 1"/>
          <p:cNvSpPr txBox="1"/>
          <p:nvPr/>
        </p:nvSpPr>
        <p:spPr>
          <a:xfrm>
            <a:off x="1219200" y="306050"/>
            <a:ext cx="5715000" cy="1446550"/>
          </a:xfrm>
          <a:prstGeom prst="rect">
            <a:avLst/>
          </a:prstGeom>
          <a:noFill/>
        </p:spPr>
        <p:txBody>
          <a:bodyPr wrap="square" rtlCol="0">
            <a:spAutoFit/>
          </a:bodyPr>
          <a:lstStyle/>
          <a:p>
            <a:pPr algn="ctr"/>
            <a:r>
              <a:rPr lang="en-US" sz="4400" dirty="0">
                <a:solidFill>
                  <a:schemeClr val="tx2"/>
                </a:solidFill>
              </a:rPr>
              <a:t>$100</a:t>
            </a:r>
          </a:p>
          <a:p>
            <a:endParaRPr lang="en-US" sz="4400" dirty="0">
              <a:solidFill>
                <a:schemeClr val="tx2"/>
              </a:solidFill>
            </a:endParaRPr>
          </a:p>
        </p:txBody>
      </p:sp>
      <p:sp>
        <p:nvSpPr>
          <p:cNvPr id="20" name="Action Button: Return 19">
            <a:hlinkClick r:id="rId4" action="ppaction://hlinksldjump" highlightClick="1"/>
          </p:cNvPr>
          <p:cNvSpPr/>
          <p:nvPr/>
        </p:nvSpPr>
        <p:spPr>
          <a:xfrm>
            <a:off x="381000" y="6096000"/>
            <a:ext cx="457200" cy="571500"/>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Flowchart: Process 26"/>
          <p:cNvSpPr/>
          <p:nvPr/>
        </p:nvSpPr>
        <p:spPr>
          <a:xfrm>
            <a:off x="4454857" y="6096000"/>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5</a:t>
            </a:r>
          </a:p>
        </p:txBody>
      </p:sp>
      <p:sp>
        <p:nvSpPr>
          <p:cNvPr id="28" name="Flowchart: Process 27"/>
          <p:cNvSpPr/>
          <p:nvPr/>
        </p:nvSpPr>
        <p:spPr>
          <a:xfrm>
            <a:off x="4419600" y="6098275"/>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4</a:t>
            </a:r>
          </a:p>
        </p:txBody>
      </p:sp>
      <p:sp>
        <p:nvSpPr>
          <p:cNvPr id="29" name="Flowchart: Process 28"/>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3</a:t>
            </a:r>
          </a:p>
        </p:txBody>
      </p:sp>
      <p:sp>
        <p:nvSpPr>
          <p:cNvPr id="30" name="Flowchart: Process 29"/>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2</a:t>
            </a:r>
          </a:p>
        </p:txBody>
      </p:sp>
      <p:sp>
        <p:nvSpPr>
          <p:cNvPr id="31" name="Flowchart: Process 30"/>
          <p:cNvSpPr/>
          <p:nvPr/>
        </p:nvSpPr>
        <p:spPr>
          <a:xfrm>
            <a:off x="4419600"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1</a:t>
            </a:r>
          </a:p>
        </p:txBody>
      </p:sp>
      <p:sp>
        <p:nvSpPr>
          <p:cNvPr id="32" name="Flowchart: Process 31"/>
          <p:cNvSpPr/>
          <p:nvPr/>
        </p:nvSpPr>
        <p:spPr>
          <a:xfrm>
            <a:off x="4441209"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0 </a:t>
            </a:r>
          </a:p>
        </p:txBody>
      </p:sp>
    </p:spTree>
    <p:custDataLst>
      <p:tags r:id="rId1"/>
    </p:custDataLst>
    <p:extLst>
      <p:ext uri="{BB962C8B-B14F-4D97-AF65-F5344CB8AC3E}">
        <p14:creationId xmlns:p14="http://schemas.microsoft.com/office/powerpoint/2010/main" val="2867117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27"/>
                                        </p:tgtEl>
                                        <p:attrNameLst>
                                          <p:attrName>style.visibility</p:attrName>
                                        </p:attrNameLst>
                                      </p:cBhvr>
                                      <p:to>
                                        <p:strVal val="visible"/>
                                      </p:to>
                                    </p:set>
                                  </p:childTnLst>
                                </p:cTn>
                              </p:par>
                            </p:childTnLst>
                          </p:cTn>
                        </p:par>
                        <p:par>
                          <p:cTn id="7" fill="hold">
                            <p:stCondLst>
                              <p:cond delay="1000"/>
                            </p:stCondLst>
                            <p:childTnLst>
                              <p:par>
                                <p:cTn id="8" presetID="1" presetClass="exit" presetSubtype="0" fill="hold" grpId="1" nodeType="afterEffect">
                                  <p:stCondLst>
                                    <p:cond delay="1000"/>
                                  </p:stCondLst>
                                  <p:childTnLst>
                                    <p:set>
                                      <p:cBhvr>
                                        <p:cTn id="9" dur="1" fill="hold">
                                          <p:stCondLst>
                                            <p:cond delay="0"/>
                                          </p:stCondLst>
                                        </p:cTn>
                                        <p:tgtEl>
                                          <p:spTgt spid="27"/>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grpId="1" nodeType="afterEffect">
                                  <p:stCondLst>
                                    <p:cond delay="1000"/>
                                  </p:stCondLst>
                                  <p:childTnLst>
                                    <p:set>
                                      <p:cBhvr>
                                        <p:cTn id="15" dur="1" fill="hold">
                                          <p:stCondLst>
                                            <p:cond delay="0"/>
                                          </p:stCondLst>
                                        </p:cTn>
                                        <p:tgtEl>
                                          <p:spTgt spid="28"/>
                                        </p:tgtEl>
                                        <p:attrNameLst>
                                          <p:attrName>style.visibility</p:attrName>
                                        </p:attrNameLst>
                                      </p:cBhvr>
                                      <p:to>
                                        <p:strVal val="hidden"/>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par>
                          <p:cTn id="19" fill="hold">
                            <p:stCondLst>
                              <p:cond delay="3000"/>
                            </p:stCondLst>
                            <p:childTnLst>
                              <p:par>
                                <p:cTn id="20" presetID="1" presetClass="exit" presetSubtype="0" fill="hold" grpId="1" nodeType="afterEffect">
                                  <p:stCondLst>
                                    <p:cond delay="1000"/>
                                  </p:stCondLst>
                                  <p:childTnLst>
                                    <p:set>
                                      <p:cBhvr>
                                        <p:cTn id="21" dur="1" fill="hold">
                                          <p:stCondLst>
                                            <p:cond delay="0"/>
                                          </p:stCondLst>
                                        </p:cTn>
                                        <p:tgtEl>
                                          <p:spTgt spid="29"/>
                                        </p:tgtEl>
                                        <p:attrNameLst>
                                          <p:attrName>style.visibility</p:attrName>
                                        </p:attrNameLst>
                                      </p:cBhvr>
                                      <p:to>
                                        <p:strVal val="hidden"/>
                                      </p:to>
                                    </p:set>
                                  </p:childTnLst>
                                </p:cTn>
                              </p:par>
                            </p:childTnLst>
                          </p:cTn>
                        </p:par>
                        <p:par>
                          <p:cTn id="22" fill="hold">
                            <p:stCondLst>
                              <p:cond delay="4000"/>
                            </p:stCondLst>
                            <p:childTnLst>
                              <p:par>
                                <p:cTn id="23" presetID="1"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par>
                          <p:cTn id="25" fill="hold">
                            <p:stCondLst>
                              <p:cond delay="4000"/>
                            </p:stCondLst>
                            <p:childTnLst>
                              <p:par>
                                <p:cTn id="26" presetID="1" presetClass="exit" presetSubtype="0" fill="hold" grpId="1" nodeType="afterEffect">
                                  <p:stCondLst>
                                    <p:cond delay="1000"/>
                                  </p:stCondLst>
                                  <p:childTnLst>
                                    <p:set>
                                      <p:cBhvr>
                                        <p:cTn id="27" dur="1" fill="hold">
                                          <p:stCondLst>
                                            <p:cond delay="0"/>
                                          </p:stCondLst>
                                        </p:cTn>
                                        <p:tgtEl>
                                          <p:spTgt spid="30"/>
                                        </p:tgtEl>
                                        <p:attrNameLst>
                                          <p:attrName>style.visibility</p:attrName>
                                        </p:attrNameLst>
                                      </p:cBhvr>
                                      <p:to>
                                        <p:strVal val="hidden"/>
                                      </p:to>
                                    </p:set>
                                  </p:childTnLst>
                                </p:cTn>
                              </p:par>
                            </p:childTnLst>
                          </p:cTn>
                        </p:par>
                        <p:par>
                          <p:cTn id="28" fill="hold">
                            <p:stCondLst>
                              <p:cond delay="5000"/>
                            </p:stCondLst>
                            <p:childTnLst>
                              <p:par>
                                <p:cTn id="29" presetID="1" presetClass="entr" presetSubtype="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par>
                          <p:cTn id="31" fill="hold">
                            <p:stCondLst>
                              <p:cond delay="5000"/>
                            </p:stCondLst>
                            <p:childTnLst>
                              <p:par>
                                <p:cTn id="32" presetID="1" presetClass="exit" presetSubtype="0" fill="hold" grpId="1" nodeType="afterEffect">
                                  <p:stCondLst>
                                    <p:cond delay="1000"/>
                                  </p:stCondLst>
                                  <p:childTnLst>
                                    <p:set>
                                      <p:cBhvr>
                                        <p:cTn id="33" dur="1" fill="hold">
                                          <p:stCondLst>
                                            <p:cond delay="0"/>
                                          </p:stCondLst>
                                        </p:cTn>
                                        <p:tgtEl>
                                          <p:spTgt spid="31"/>
                                        </p:tgtEl>
                                        <p:attrNameLst>
                                          <p:attrName>style.visibility</p:attrName>
                                        </p:attrNameLst>
                                      </p:cBhvr>
                                      <p:to>
                                        <p:strVal val="hidden"/>
                                      </p:to>
                                    </p:set>
                                  </p:child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par>
                          <p:cTn id="37" fill="hold">
                            <p:stCondLst>
                              <p:cond delay="6000"/>
                            </p:stCondLst>
                            <p:childTnLst>
                              <p:par>
                                <p:cTn id="38" presetID="6" presetClass="emph" presetSubtype="0" fill="hold" grpId="2" nodeType="afterEffect">
                                  <p:stCondLst>
                                    <p:cond delay="0"/>
                                  </p:stCondLst>
                                  <p:childTnLst>
                                    <p:animScale>
                                      <p:cBhvr>
                                        <p:cTn id="39" dur="2000" fill="hold"/>
                                        <p:tgtEl>
                                          <p:spTgt spid="32"/>
                                        </p:tgtEl>
                                      </p:cBhvr>
                                      <p:by x="150000" y="150000"/>
                                    </p:animScale>
                                  </p:childTnLst>
                                </p:cTn>
                              </p:par>
                            </p:childTnLst>
                          </p:cTn>
                        </p:par>
                        <p:par>
                          <p:cTn id="40" fill="hold">
                            <p:stCondLst>
                              <p:cond delay="8000"/>
                            </p:stCondLst>
                            <p:childTnLst>
                              <p:par>
                                <p:cTn id="41" presetID="1" presetClass="exit" presetSubtype="0" fill="hold" grpId="1" nodeType="afterEffect">
                                  <p:stCondLst>
                                    <p:cond delay="1000"/>
                                  </p:stCondLst>
                                  <p:childTnLst>
                                    <p:set>
                                      <p:cBhvr>
                                        <p:cTn id="42" dur="1" fill="hold">
                                          <p:stCondLst>
                                            <p:cond delay="0"/>
                                          </p:stCondLst>
                                        </p:cTn>
                                        <p:tgtEl>
                                          <p:spTgt spid="32"/>
                                        </p:tgtEl>
                                        <p:attrNameLst>
                                          <p:attrName>style.visibility</p:attrName>
                                        </p:attrNameLst>
                                      </p:cBhvr>
                                      <p:to>
                                        <p:strVal val="hidden"/>
                                      </p:to>
                                    </p:set>
                                  </p:child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childTnLst>
                                </p:cTn>
                              </p:par>
                            </p:childTnLst>
                          </p:cTn>
                        </p:par>
                        <p:par>
                          <p:cTn id="46" fill="hold">
                            <p:stCondLst>
                              <p:cond delay="9000"/>
                            </p:stCondLst>
                            <p:childTnLst>
                              <p:par>
                                <p:cTn id="47" presetID="1" presetClass="entr" presetSubtype="0" fill="hold" grpId="0" nodeType="afterEffect">
                                  <p:stCondLst>
                                    <p:cond delay="300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2"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0" y="1143000"/>
            <a:ext cx="9144000" cy="5715000"/>
          </a:xfrm>
          <a:solidFill>
            <a:schemeClr val="accent5">
              <a:lumMod val="75000"/>
            </a:schemeClr>
          </a:solidFill>
          <a:scene3d>
            <a:camera prst="orthographicFront"/>
            <a:lightRig rig="threePt" dir="t"/>
          </a:scene3d>
          <a:sp3d>
            <a:bevelT/>
          </a:sp3d>
        </p:spPr>
        <p:txBody>
          <a:bodyPr/>
          <a:lstStyle/>
          <a:p>
            <a:pPr marL="0" indent="0" algn="ctr">
              <a:buNone/>
            </a:pPr>
            <a:endParaRPr lang="en-US" dirty="0">
              <a:solidFill>
                <a:schemeClr val="bg1"/>
              </a:solidFill>
            </a:endParaRPr>
          </a:p>
          <a:p>
            <a:pPr marL="0" indent="0" algn="ctr">
              <a:buNone/>
            </a:pPr>
            <a:r>
              <a:rPr lang="en-US" altLang="en-US" dirty="0">
                <a:solidFill>
                  <a:schemeClr val="bg1"/>
                </a:solidFill>
              </a:rPr>
              <a:t>This term is used to describe a disease that </a:t>
            </a:r>
            <a:r>
              <a:rPr lang="en-US" dirty="0">
                <a:solidFill>
                  <a:schemeClr val="bg1"/>
                </a:solidFill>
              </a:rPr>
              <a:t>is a long-lasting condition that can be controlled but not cured</a:t>
            </a:r>
            <a:r>
              <a:rPr lang="en-US" altLang="en-US" dirty="0">
                <a:solidFill>
                  <a:schemeClr val="bg1"/>
                </a:solidFill>
              </a:rPr>
              <a:t> like diabetes and now cancer.</a:t>
            </a:r>
            <a:endParaRPr lang="en-US" dirty="0">
              <a:solidFill>
                <a:schemeClr val="bg1"/>
              </a:solidFill>
            </a:endParaRPr>
          </a:p>
        </p:txBody>
      </p:sp>
      <p:sp>
        <p:nvSpPr>
          <p:cNvPr id="13" name="TextBox 12"/>
          <p:cNvSpPr txBox="1"/>
          <p:nvPr/>
        </p:nvSpPr>
        <p:spPr>
          <a:xfrm>
            <a:off x="1219200" y="306050"/>
            <a:ext cx="5715000" cy="1446550"/>
          </a:xfrm>
          <a:prstGeom prst="rect">
            <a:avLst/>
          </a:prstGeom>
          <a:noFill/>
        </p:spPr>
        <p:txBody>
          <a:bodyPr wrap="square" rtlCol="0">
            <a:spAutoFit/>
          </a:bodyPr>
          <a:lstStyle/>
          <a:p>
            <a:pPr algn="ctr"/>
            <a:r>
              <a:rPr lang="en-US" sz="4400" dirty="0">
                <a:solidFill>
                  <a:schemeClr val="tx2"/>
                </a:solidFill>
              </a:rPr>
              <a:t>$200</a:t>
            </a:r>
          </a:p>
          <a:p>
            <a:endParaRPr lang="en-US" sz="4400" dirty="0">
              <a:solidFill>
                <a:schemeClr val="tx2"/>
              </a:solidFill>
            </a:endParaRPr>
          </a:p>
        </p:txBody>
      </p:sp>
      <p:sp>
        <p:nvSpPr>
          <p:cNvPr id="14" name="Text Placeholder 6"/>
          <p:cNvSpPr txBox="1">
            <a:spLocks/>
          </p:cNvSpPr>
          <p:nvPr/>
        </p:nvSpPr>
        <p:spPr bwMode="auto">
          <a:xfrm>
            <a:off x="2743994" y="3581400"/>
            <a:ext cx="3656013" cy="1400467"/>
          </a:xfrm>
          <a:prstGeom prst="rect">
            <a:avLst/>
          </a:prstGeom>
          <a:solidFill>
            <a:schemeClr val="accent2"/>
          </a:solidFill>
          <a:ln w="28575">
            <a:solidFill>
              <a:schemeClr val="accent2">
                <a:lumMod val="75000"/>
              </a:schemeClr>
            </a:solid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Tx/>
              <a:buNone/>
            </a:pPr>
            <a:r>
              <a:rPr lang="en-US" dirty="0">
                <a:solidFill>
                  <a:schemeClr val="bg1"/>
                </a:solidFill>
              </a:rPr>
              <a:t>Correct Answer</a:t>
            </a:r>
          </a:p>
          <a:p>
            <a:pPr marL="0" indent="0" algn="ctr">
              <a:buFontTx/>
              <a:buNone/>
            </a:pPr>
            <a:r>
              <a:rPr lang="en-US" dirty="0">
                <a:solidFill>
                  <a:schemeClr val="bg1"/>
                </a:solidFill>
              </a:rPr>
              <a:t>Chronic Disease</a:t>
            </a:r>
          </a:p>
        </p:txBody>
      </p:sp>
      <p:sp>
        <p:nvSpPr>
          <p:cNvPr id="16" name="Action Button: Return 15">
            <a:hlinkClick r:id="rId4" action="ppaction://hlinksldjump" highlightClick="1"/>
          </p:cNvPr>
          <p:cNvSpPr/>
          <p:nvPr/>
        </p:nvSpPr>
        <p:spPr>
          <a:xfrm>
            <a:off x="381000" y="6096000"/>
            <a:ext cx="457200" cy="571500"/>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Flowchart: Process 23"/>
          <p:cNvSpPr/>
          <p:nvPr/>
        </p:nvSpPr>
        <p:spPr>
          <a:xfrm>
            <a:off x="4454857" y="6096000"/>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5</a:t>
            </a:r>
          </a:p>
        </p:txBody>
      </p:sp>
      <p:sp>
        <p:nvSpPr>
          <p:cNvPr id="25" name="Flowchart: Process 24"/>
          <p:cNvSpPr/>
          <p:nvPr/>
        </p:nvSpPr>
        <p:spPr>
          <a:xfrm>
            <a:off x="4419600" y="6098275"/>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4</a:t>
            </a:r>
          </a:p>
        </p:txBody>
      </p:sp>
      <p:sp>
        <p:nvSpPr>
          <p:cNvPr id="26" name="Flowchart: Process 25"/>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3</a:t>
            </a:r>
          </a:p>
        </p:txBody>
      </p:sp>
      <p:sp>
        <p:nvSpPr>
          <p:cNvPr id="27" name="Flowchart: Process 26"/>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2</a:t>
            </a:r>
          </a:p>
        </p:txBody>
      </p:sp>
      <p:sp>
        <p:nvSpPr>
          <p:cNvPr id="28" name="Flowchart: Process 27"/>
          <p:cNvSpPr/>
          <p:nvPr/>
        </p:nvSpPr>
        <p:spPr>
          <a:xfrm>
            <a:off x="4419600"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1</a:t>
            </a:r>
          </a:p>
        </p:txBody>
      </p:sp>
      <p:sp>
        <p:nvSpPr>
          <p:cNvPr id="29" name="Flowchart: Process 28"/>
          <p:cNvSpPr/>
          <p:nvPr/>
        </p:nvSpPr>
        <p:spPr>
          <a:xfrm>
            <a:off x="4441209"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0 </a:t>
            </a:r>
          </a:p>
        </p:txBody>
      </p:sp>
    </p:spTree>
    <p:custDataLst>
      <p:tags r:id="rId1"/>
    </p:custDataLst>
    <p:extLst>
      <p:ext uri="{BB962C8B-B14F-4D97-AF65-F5344CB8AC3E}">
        <p14:creationId xmlns:p14="http://schemas.microsoft.com/office/powerpoint/2010/main" val="42816737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24"/>
                                        </p:tgtEl>
                                        <p:attrNameLst>
                                          <p:attrName>style.visibility</p:attrName>
                                        </p:attrNameLst>
                                      </p:cBhvr>
                                      <p:to>
                                        <p:strVal val="visible"/>
                                      </p:to>
                                    </p:set>
                                  </p:childTnLst>
                                </p:cTn>
                              </p:par>
                            </p:childTnLst>
                          </p:cTn>
                        </p:par>
                        <p:par>
                          <p:cTn id="7" fill="hold">
                            <p:stCondLst>
                              <p:cond delay="1000"/>
                            </p:stCondLst>
                            <p:childTnLst>
                              <p:par>
                                <p:cTn id="8" presetID="1" presetClass="exit" presetSubtype="0" fill="hold" grpId="1" nodeType="afterEffect">
                                  <p:stCondLst>
                                    <p:cond delay="1000"/>
                                  </p:stCondLst>
                                  <p:childTnLst>
                                    <p:set>
                                      <p:cBhvr>
                                        <p:cTn id="9" dur="1" fill="hold">
                                          <p:stCondLst>
                                            <p:cond delay="0"/>
                                          </p:stCondLst>
                                        </p:cTn>
                                        <p:tgtEl>
                                          <p:spTgt spid="24"/>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grpId="1" nodeType="afterEffect">
                                  <p:stCondLst>
                                    <p:cond delay="1000"/>
                                  </p:stCondLst>
                                  <p:childTnLst>
                                    <p:set>
                                      <p:cBhvr>
                                        <p:cTn id="15" dur="1" fill="hold">
                                          <p:stCondLst>
                                            <p:cond delay="0"/>
                                          </p:stCondLst>
                                        </p:cTn>
                                        <p:tgtEl>
                                          <p:spTgt spid="25"/>
                                        </p:tgtEl>
                                        <p:attrNameLst>
                                          <p:attrName>style.visibility</p:attrName>
                                        </p:attrNameLst>
                                      </p:cBhvr>
                                      <p:to>
                                        <p:strVal val="hidden"/>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par>
                          <p:cTn id="19" fill="hold">
                            <p:stCondLst>
                              <p:cond delay="3000"/>
                            </p:stCondLst>
                            <p:childTnLst>
                              <p:par>
                                <p:cTn id="20" presetID="1" presetClass="exit" presetSubtype="0" fill="hold" grpId="1" nodeType="afterEffect">
                                  <p:stCondLst>
                                    <p:cond delay="1000"/>
                                  </p:stCondLst>
                                  <p:childTnLst>
                                    <p:set>
                                      <p:cBhvr>
                                        <p:cTn id="21" dur="1" fill="hold">
                                          <p:stCondLst>
                                            <p:cond delay="0"/>
                                          </p:stCondLst>
                                        </p:cTn>
                                        <p:tgtEl>
                                          <p:spTgt spid="26"/>
                                        </p:tgtEl>
                                        <p:attrNameLst>
                                          <p:attrName>style.visibility</p:attrName>
                                        </p:attrNameLst>
                                      </p:cBhvr>
                                      <p:to>
                                        <p:strVal val="hidden"/>
                                      </p:to>
                                    </p:set>
                                  </p:childTnLst>
                                </p:cTn>
                              </p:par>
                            </p:childTnLst>
                          </p:cTn>
                        </p:par>
                        <p:par>
                          <p:cTn id="22" fill="hold">
                            <p:stCondLst>
                              <p:cond delay="4000"/>
                            </p:stCondLst>
                            <p:childTnLst>
                              <p:par>
                                <p:cTn id="23" presetID="1"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par>
                          <p:cTn id="25" fill="hold">
                            <p:stCondLst>
                              <p:cond delay="4000"/>
                            </p:stCondLst>
                            <p:childTnLst>
                              <p:par>
                                <p:cTn id="26" presetID="1" presetClass="exit" presetSubtype="0" fill="hold" grpId="1" nodeType="afterEffect">
                                  <p:stCondLst>
                                    <p:cond delay="1000"/>
                                  </p:stCondLst>
                                  <p:childTnLst>
                                    <p:set>
                                      <p:cBhvr>
                                        <p:cTn id="27" dur="1" fill="hold">
                                          <p:stCondLst>
                                            <p:cond delay="0"/>
                                          </p:stCondLst>
                                        </p:cTn>
                                        <p:tgtEl>
                                          <p:spTgt spid="27"/>
                                        </p:tgtEl>
                                        <p:attrNameLst>
                                          <p:attrName>style.visibility</p:attrName>
                                        </p:attrNameLst>
                                      </p:cBhvr>
                                      <p:to>
                                        <p:strVal val="hidden"/>
                                      </p:to>
                                    </p:set>
                                  </p:childTnLst>
                                </p:cTn>
                              </p:par>
                            </p:childTnLst>
                          </p:cTn>
                        </p:par>
                        <p:par>
                          <p:cTn id="28" fill="hold">
                            <p:stCondLst>
                              <p:cond delay="5000"/>
                            </p:stCondLst>
                            <p:childTnLst>
                              <p:par>
                                <p:cTn id="29" presetID="1"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par>
                          <p:cTn id="31" fill="hold">
                            <p:stCondLst>
                              <p:cond delay="5000"/>
                            </p:stCondLst>
                            <p:childTnLst>
                              <p:par>
                                <p:cTn id="32" presetID="1" presetClass="exit" presetSubtype="0" fill="hold" grpId="1" nodeType="afterEffect">
                                  <p:stCondLst>
                                    <p:cond delay="1000"/>
                                  </p:stCondLst>
                                  <p:childTnLst>
                                    <p:set>
                                      <p:cBhvr>
                                        <p:cTn id="33" dur="1" fill="hold">
                                          <p:stCondLst>
                                            <p:cond delay="0"/>
                                          </p:stCondLst>
                                        </p:cTn>
                                        <p:tgtEl>
                                          <p:spTgt spid="28"/>
                                        </p:tgtEl>
                                        <p:attrNameLst>
                                          <p:attrName>style.visibility</p:attrName>
                                        </p:attrNameLst>
                                      </p:cBhvr>
                                      <p:to>
                                        <p:strVal val="hidden"/>
                                      </p:to>
                                    </p:set>
                                  </p:child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par>
                          <p:cTn id="37" fill="hold">
                            <p:stCondLst>
                              <p:cond delay="6000"/>
                            </p:stCondLst>
                            <p:childTnLst>
                              <p:par>
                                <p:cTn id="38" presetID="6" presetClass="emph" presetSubtype="0" fill="hold" grpId="2" nodeType="afterEffect">
                                  <p:stCondLst>
                                    <p:cond delay="0"/>
                                  </p:stCondLst>
                                  <p:childTnLst>
                                    <p:animScale>
                                      <p:cBhvr>
                                        <p:cTn id="39" dur="2000" fill="hold"/>
                                        <p:tgtEl>
                                          <p:spTgt spid="29"/>
                                        </p:tgtEl>
                                      </p:cBhvr>
                                      <p:by x="150000" y="150000"/>
                                    </p:animScale>
                                  </p:childTnLst>
                                </p:cTn>
                              </p:par>
                            </p:childTnLst>
                          </p:cTn>
                        </p:par>
                        <p:par>
                          <p:cTn id="40" fill="hold">
                            <p:stCondLst>
                              <p:cond delay="8000"/>
                            </p:stCondLst>
                            <p:childTnLst>
                              <p:par>
                                <p:cTn id="41" presetID="1" presetClass="exit" presetSubtype="0" fill="hold" grpId="1" nodeType="afterEffect">
                                  <p:stCondLst>
                                    <p:cond delay="1000"/>
                                  </p:stCondLst>
                                  <p:childTnLst>
                                    <p:set>
                                      <p:cBhvr>
                                        <p:cTn id="42" dur="1" fill="hold">
                                          <p:stCondLst>
                                            <p:cond delay="0"/>
                                          </p:stCondLst>
                                        </p:cTn>
                                        <p:tgtEl>
                                          <p:spTgt spid="29"/>
                                        </p:tgtEl>
                                        <p:attrNameLst>
                                          <p:attrName>style.visibility</p:attrName>
                                        </p:attrNameLst>
                                      </p:cBhvr>
                                      <p:to>
                                        <p:strVal val="hidden"/>
                                      </p:to>
                                    </p:set>
                                  </p:child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childTnLst>
                          </p:cTn>
                        </p:par>
                        <p:par>
                          <p:cTn id="46" fill="hold">
                            <p:stCondLst>
                              <p:cond delay="9000"/>
                            </p:stCondLst>
                            <p:childTnLst>
                              <p:par>
                                <p:cTn id="47" presetID="1" presetClass="entr" presetSubtype="0" fill="hold" grpId="0" nodeType="afterEffect">
                                  <p:stCondLst>
                                    <p:cond delay="300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29" grpId="2"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8"/>
          <p:cNvSpPr txBox="1">
            <a:spLocks/>
          </p:cNvSpPr>
          <p:nvPr/>
        </p:nvSpPr>
        <p:spPr bwMode="auto">
          <a:xfrm>
            <a:off x="-12510" y="1206690"/>
            <a:ext cx="9144000" cy="5715000"/>
          </a:xfrm>
          <a:prstGeom prst="rect">
            <a:avLst/>
          </a:prstGeom>
          <a:solidFill>
            <a:schemeClr val="accent5">
              <a:lumMod val="75000"/>
            </a:schemeClr>
          </a:solidFill>
          <a:ln w="9525">
            <a:no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Tx/>
              <a:buNone/>
            </a:pPr>
            <a:endParaRPr lang="en-US" dirty="0">
              <a:solidFill>
                <a:schemeClr val="bg1"/>
              </a:solidFill>
            </a:endParaRPr>
          </a:p>
          <a:p>
            <a:pPr marL="0" indent="0" algn="ctr">
              <a:buFontTx/>
              <a:buNone/>
            </a:pPr>
            <a:r>
              <a:rPr lang="en-US" dirty="0">
                <a:solidFill>
                  <a:schemeClr val="bg1"/>
                </a:solidFill>
              </a:rPr>
              <a:t>This blood test is often used to screen for prostate cancer</a:t>
            </a:r>
          </a:p>
        </p:txBody>
      </p:sp>
      <p:sp>
        <p:nvSpPr>
          <p:cNvPr id="6" name="Title 5"/>
          <p:cNvSpPr>
            <a:spLocks noGrp="1"/>
          </p:cNvSpPr>
          <p:nvPr>
            <p:ph type="title"/>
          </p:nvPr>
        </p:nvSpPr>
        <p:spPr>
          <a:xfrm>
            <a:off x="228600" y="304800"/>
            <a:ext cx="8534400" cy="722923"/>
          </a:xfrm>
        </p:spPr>
        <p:txBody>
          <a:bodyPr/>
          <a:lstStyle/>
          <a:p>
            <a:r>
              <a:rPr lang="en-US" dirty="0">
                <a:solidFill>
                  <a:schemeClr val="tx2"/>
                </a:solidFill>
              </a:rPr>
              <a:t>$300</a:t>
            </a:r>
          </a:p>
        </p:txBody>
      </p:sp>
      <p:sp>
        <p:nvSpPr>
          <p:cNvPr id="7" name="Text Placeholder 6"/>
          <p:cNvSpPr>
            <a:spLocks noGrp="1"/>
          </p:cNvSpPr>
          <p:nvPr>
            <p:ph type="body" sz="quarter" idx="10"/>
          </p:nvPr>
        </p:nvSpPr>
        <p:spPr>
          <a:xfrm>
            <a:off x="2743994" y="3505200"/>
            <a:ext cx="3656013" cy="1676400"/>
          </a:xfrm>
          <a:solidFill>
            <a:schemeClr val="accent2"/>
          </a:solidFill>
          <a:ln w="28575">
            <a:solidFill>
              <a:schemeClr val="accent2">
                <a:lumMod val="75000"/>
              </a:schemeClr>
            </a:solidFill>
          </a:ln>
        </p:spPr>
        <p:txBody>
          <a:bodyPr/>
          <a:lstStyle/>
          <a:p>
            <a:pPr marL="0" indent="0" algn="ctr">
              <a:buNone/>
            </a:pPr>
            <a:r>
              <a:rPr lang="en-US" dirty="0">
                <a:solidFill>
                  <a:schemeClr val="bg1"/>
                </a:solidFill>
              </a:rPr>
              <a:t>Correct Answer</a:t>
            </a:r>
          </a:p>
          <a:p>
            <a:pPr marL="0" indent="0" algn="ctr">
              <a:buNone/>
            </a:pPr>
            <a:r>
              <a:rPr lang="en-US" dirty="0">
                <a:solidFill>
                  <a:schemeClr val="bg1"/>
                </a:solidFill>
              </a:rPr>
              <a:t>Prostate Specific Antigen (PSA) Test</a:t>
            </a:r>
          </a:p>
        </p:txBody>
      </p:sp>
      <p:sp>
        <p:nvSpPr>
          <p:cNvPr id="15" name="Action Button: Return 14">
            <a:hlinkClick r:id="rId4" action="ppaction://hlinksldjump" highlightClick="1"/>
          </p:cNvPr>
          <p:cNvSpPr/>
          <p:nvPr/>
        </p:nvSpPr>
        <p:spPr>
          <a:xfrm>
            <a:off x="381000" y="6096000"/>
            <a:ext cx="457200" cy="571500"/>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Flowchart: Process 22"/>
          <p:cNvSpPr/>
          <p:nvPr/>
        </p:nvSpPr>
        <p:spPr>
          <a:xfrm>
            <a:off x="4454857" y="6096000"/>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5</a:t>
            </a:r>
          </a:p>
        </p:txBody>
      </p:sp>
      <p:sp>
        <p:nvSpPr>
          <p:cNvPr id="24" name="Flowchart: Process 23"/>
          <p:cNvSpPr/>
          <p:nvPr/>
        </p:nvSpPr>
        <p:spPr>
          <a:xfrm>
            <a:off x="4419600" y="6098275"/>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4</a:t>
            </a:r>
          </a:p>
        </p:txBody>
      </p:sp>
      <p:sp>
        <p:nvSpPr>
          <p:cNvPr id="25" name="Flowchart: Process 24"/>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3</a:t>
            </a:r>
          </a:p>
        </p:txBody>
      </p:sp>
      <p:sp>
        <p:nvSpPr>
          <p:cNvPr id="26" name="Flowchart: Process 25"/>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2</a:t>
            </a:r>
          </a:p>
        </p:txBody>
      </p:sp>
      <p:sp>
        <p:nvSpPr>
          <p:cNvPr id="27" name="Flowchart: Process 26"/>
          <p:cNvSpPr/>
          <p:nvPr/>
        </p:nvSpPr>
        <p:spPr>
          <a:xfrm>
            <a:off x="4419600"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1</a:t>
            </a:r>
          </a:p>
        </p:txBody>
      </p:sp>
      <p:sp>
        <p:nvSpPr>
          <p:cNvPr id="28" name="Flowchart: Process 27"/>
          <p:cNvSpPr/>
          <p:nvPr/>
        </p:nvSpPr>
        <p:spPr>
          <a:xfrm>
            <a:off x="4441209"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0 </a:t>
            </a:r>
          </a:p>
        </p:txBody>
      </p:sp>
    </p:spTree>
    <p:custDataLst>
      <p:tags r:id="rId1"/>
    </p:custDataLst>
    <p:extLst>
      <p:ext uri="{BB962C8B-B14F-4D97-AF65-F5344CB8AC3E}">
        <p14:creationId xmlns:p14="http://schemas.microsoft.com/office/powerpoint/2010/main" val="31431715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23"/>
                                        </p:tgtEl>
                                        <p:attrNameLst>
                                          <p:attrName>style.visibility</p:attrName>
                                        </p:attrNameLst>
                                      </p:cBhvr>
                                      <p:to>
                                        <p:strVal val="visible"/>
                                      </p:to>
                                    </p:set>
                                  </p:childTnLst>
                                </p:cTn>
                              </p:par>
                            </p:childTnLst>
                          </p:cTn>
                        </p:par>
                        <p:par>
                          <p:cTn id="7" fill="hold">
                            <p:stCondLst>
                              <p:cond delay="1000"/>
                            </p:stCondLst>
                            <p:childTnLst>
                              <p:par>
                                <p:cTn id="8" presetID="1" presetClass="exit" presetSubtype="0" fill="hold" grpId="1" nodeType="afterEffect">
                                  <p:stCondLst>
                                    <p:cond delay="1000"/>
                                  </p:stCondLst>
                                  <p:childTnLst>
                                    <p:set>
                                      <p:cBhvr>
                                        <p:cTn id="9" dur="1" fill="hold">
                                          <p:stCondLst>
                                            <p:cond delay="0"/>
                                          </p:stCondLst>
                                        </p:cTn>
                                        <p:tgtEl>
                                          <p:spTgt spid="23"/>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grpId="1" nodeType="afterEffect">
                                  <p:stCondLst>
                                    <p:cond delay="1000"/>
                                  </p:stCondLst>
                                  <p:childTnLst>
                                    <p:set>
                                      <p:cBhvr>
                                        <p:cTn id="15" dur="1" fill="hold">
                                          <p:stCondLst>
                                            <p:cond delay="0"/>
                                          </p:stCondLst>
                                        </p:cTn>
                                        <p:tgtEl>
                                          <p:spTgt spid="24"/>
                                        </p:tgtEl>
                                        <p:attrNameLst>
                                          <p:attrName>style.visibility</p:attrName>
                                        </p:attrNameLst>
                                      </p:cBhvr>
                                      <p:to>
                                        <p:strVal val="hidden"/>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p:stCondLst>
                              <p:cond delay="3000"/>
                            </p:stCondLst>
                            <p:childTnLst>
                              <p:par>
                                <p:cTn id="20" presetID="1" presetClass="exit" presetSubtype="0" fill="hold" grpId="1" nodeType="afterEffect">
                                  <p:stCondLst>
                                    <p:cond delay="1000"/>
                                  </p:stCondLst>
                                  <p:childTnLst>
                                    <p:set>
                                      <p:cBhvr>
                                        <p:cTn id="21" dur="1" fill="hold">
                                          <p:stCondLst>
                                            <p:cond delay="0"/>
                                          </p:stCondLst>
                                        </p:cTn>
                                        <p:tgtEl>
                                          <p:spTgt spid="25"/>
                                        </p:tgtEl>
                                        <p:attrNameLst>
                                          <p:attrName>style.visibility</p:attrName>
                                        </p:attrNameLst>
                                      </p:cBhvr>
                                      <p:to>
                                        <p:strVal val="hidden"/>
                                      </p:to>
                                    </p:set>
                                  </p:childTnLst>
                                </p:cTn>
                              </p:par>
                            </p:childTnLst>
                          </p:cTn>
                        </p:par>
                        <p:par>
                          <p:cTn id="22" fill="hold">
                            <p:stCondLst>
                              <p:cond delay="4000"/>
                            </p:stCondLst>
                            <p:childTnLst>
                              <p:par>
                                <p:cTn id="23" presetID="1"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par>
                          <p:cTn id="25" fill="hold">
                            <p:stCondLst>
                              <p:cond delay="4000"/>
                            </p:stCondLst>
                            <p:childTnLst>
                              <p:par>
                                <p:cTn id="26" presetID="1" presetClass="exit" presetSubtype="0" fill="hold" grpId="1" nodeType="afterEffect">
                                  <p:stCondLst>
                                    <p:cond delay="1000"/>
                                  </p:stCondLst>
                                  <p:childTnLst>
                                    <p:set>
                                      <p:cBhvr>
                                        <p:cTn id="27" dur="1" fill="hold">
                                          <p:stCondLst>
                                            <p:cond delay="0"/>
                                          </p:stCondLst>
                                        </p:cTn>
                                        <p:tgtEl>
                                          <p:spTgt spid="26"/>
                                        </p:tgtEl>
                                        <p:attrNameLst>
                                          <p:attrName>style.visibility</p:attrName>
                                        </p:attrNameLst>
                                      </p:cBhvr>
                                      <p:to>
                                        <p:strVal val="hidden"/>
                                      </p:to>
                                    </p:set>
                                  </p:childTnLst>
                                </p:cTn>
                              </p:par>
                            </p:childTnLst>
                          </p:cTn>
                        </p:par>
                        <p:par>
                          <p:cTn id="28" fill="hold">
                            <p:stCondLst>
                              <p:cond delay="5000"/>
                            </p:stCondLst>
                            <p:childTnLst>
                              <p:par>
                                <p:cTn id="29" presetID="1"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par>
                          <p:cTn id="31" fill="hold">
                            <p:stCondLst>
                              <p:cond delay="5000"/>
                            </p:stCondLst>
                            <p:childTnLst>
                              <p:par>
                                <p:cTn id="32" presetID="1" presetClass="exit" presetSubtype="0" fill="hold" grpId="1" nodeType="afterEffect">
                                  <p:stCondLst>
                                    <p:cond delay="1000"/>
                                  </p:stCondLst>
                                  <p:childTnLst>
                                    <p:set>
                                      <p:cBhvr>
                                        <p:cTn id="33" dur="1" fill="hold">
                                          <p:stCondLst>
                                            <p:cond delay="0"/>
                                          </p:stCondLst>
                                        </p:cTn>
                                        <p:tgtEl>
                                          <p:spTgt spid="27"/>
                                        </p:tgtEl>
                                        <p:attrNameLst>
                                          <p:attrName>style.visibility</p:attrName>
                                        </p:attrNameLst>
                                      </p:cBhvr>
                                      <p:to>
                                        <p:strVal val="hidden"/>
                                      </p:to>
                                    </p:set>
                                  </p:child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par>
                          <p:cTn id="37" fill="hold">
                            <p:stCondLst>
                              <p:cond delay="6000"/>
                            </p:stCondLst>
                            <p:childTnLst>
                              <p:par>
                                <p:cTn id="38" presetID="6" presetClass="emph" presetSubtype="0" fill="hold" grpId="2" nodeType="afterEffect">
                                  <p:stCondLst>
                                    <p:cond delay="0"/>
                                  </p:stCondLst>
                                  <p:childTnLst>
                                    <p:animScale>
                                      <p:cBhvr>
                                        <p:cTn id="39" dur="2000" fill="hold"/>
                                        <p:tgtEl>
                                          <p:spTgt spid="28"/>
                                        </p:tgtEl>
                                      </p:cBhvr>
                                      <p:by x="150000" y="150000"/>
                                    </p:animScale>
                                  </p:childTnLst>
                                </p:cTn>
                              </p:par>
                            </p:childTnLst>
                          </p:cTn>
                        </p:par>
                        <p:par>
                          <p:cTn id="40" fill="hold">
                            <p:stCondLst>
                              <p:cond delay="8000"/>
                            </p:stCondLst>
                            <p:childTnLst>
                              <p:par>
                                <p:cTn id="41" presetID="1" presetClass="exit" presetSubtype="0" fill="hold" grpId="1" nodeType="afterEffect">
                                  <p:stCondLst>
                                    <p:cond delay="1000"/>
                                  </p:stCondLst>
                                  <p:childTnLst>
                                    <p:set>
                                      <p:cBhvr>
                                        <p:cTn id="42" dur="1" fill="hold">
                                          <p:stCondLst>
                                            <p:cond delay="0"/>
                                          </p:stCondLst>
                                        </p:cTn>
                                        <p:tgtEl>
                                          <p:spTgt spid="28"/>
                                        </p:tgtEl>
                                        <p:attrNameLst>
                                          <p:attrName>style.visibility</p:attrName>
                                        </p:attrNameLst>
                                      </p:cBhvr>
                                      <p:to>
                                        <p:strVal val="hidden"/>
                                      </p:to>
                                    </p:set>
                                  </p:child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7">
                                            <p:bg/>
                                          </p:spTgt>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7">
                                            <p:txEl>
                                              <p:pRg st="0" end="0"/>
                                            </p:txEl>
                                          </p:spTgt>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15" grpId="0"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8" grpId="2"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8"/>
          <p:cNvSpPr txBox="1">
            <a:spLocks/>
          </p:cNvSpPr>
          <p:nvPr/>
        </p:nvSpPr>
        <p:spPr bwMode="auto">
          <a:xfrm>
            <a:off x="0" y="1162334"/>
            <a:ext cx="9144000" cy="5715000"/>
          </a:xfrm>
          <a:prstGeom prst="rect">
            <a:avLst/>
          </a:prstGeom>
          <a:solidFill>
            <a:schemeClr val="accent5">
              <a:lumMod val="75000"/>
            </a:schemeClr>
          </a:solidFill>
          <a:ln w="9525">
            <a:no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Tx/>
              <a:buNone/>
            </a:pPr>
            <a:endParaRPr lang="en-US" dirty="0">
              <a:solidFill>
                <a:schemeClr val="bg1"/>
              </a:solidFill>
            </a:endParaRPr>
          </a:p>
          <a:p>
            <a:pPr marL="0" indent="0" algn="ctr">
              <a:buNone/>
            </a:pPr>
            <a:r>
              <a:rPr lang="en-US" dirty="0">
                <a:solidFill>
                  <a:schemeClr val="bg1"/>
                </a:solidFill>
              </a:rPr>
              <a:t>This test can be done by health care provider to screen for prostate abnormalities</a:t>
            </a:r>
          </a:p>
        </p:txBody>
      </p:sp>
      <p:sp>
        <p:nvSpPr>
          <p:cNvPr id="6" name="Title 5"/>
          <p:cNvSpPr>
            <a:spLocks noGrp="1"/>
          </p:cNvSpPr>
          <p:nvPr>
            <p:ph type="title"/>
          </p:nvPr>
        </p:nvSpPr>
        <p:spPr>
          <a:xfrm>
            <a:off x="152400" y="334778"/>
            <a:ext cx="8534400" cy="722923"/>
          </a:xfrm>
        </p:spPr>
        <p:txBody>
          <a:bodyPr/>
          <a:lstStyle/>
          <a:p>
            <a:r>
              <a:rPr lang="en-US" dirty="0">
                <a:solidFill>
                  <a:schemeClr val="tx2"/>
                </a:solidFill>
              </a:rPr>
              <a:t>$400</a:t>
            </a:r>
          </a:p>
        </p:txBody>
      </p:sp>
      <p:sp>
        <p:nvSpPr>
          <p:cNvPr id="7" name="Text Placeholder 6"/>
          <p:cNvSpPr>
            <a:spLocks noGrp="1"/>
          </p:cNvSpPr>
          <p:nvPr>
            <p:ph type="body" sz="quarter" idx="10"/>
          </p:nvPr>
        </p:nvSpPr>
        <p:spPr>
          <a:xfrm>
            <a:off x="2705100" y="3352800"/>
            <a:ext cx="3733800" cy="1790700"/>
          </a:xfrm>
          <a:solidFill>
            <a:schemeClr val="accent2"/>
          </a:solidFill>
          <a:ln w="28575">
            <a:solidFill>
              <a:schemeClr val="accent2">
                <a:lumMod val="75000"/>
              </a:schemeClr>
            </a:solidFill>
          </a:ln>
        </p:spPr>
        <p:txBody>
          <a:bodyPr/>
          <a:lstStyle/>
          <a:p>
            <a:pPr marL="0" indent="0" algn="ctr">
              <a:buNone/>
            </a:pPr>
            <a:r>
              <a:rPr lang="en-US" dirty="0">
                <a:solidFill>
                  <a:schemeClr val="bg1"/>
                </a:solidFill>
              </a:rPr>
              <a:t>Correct Answer</a:t>
            </a:r>
          </a:p>
          <a:p>
            <a:pPr marL="0" indent="0" algn="ctr">
              <a:buNone/>
            </a:pPr>
            <a:r>
              <a:rPr lang="en-US" dirty="0">
                <a:solidFill>
                  <a:schemeClr val="bg1"/>
                </a:solidFill>
              </a:rPr>
              <a:t>Digital Rectal Exam (DRE)</a:t>
            </a:r>
          </a:p>
        </p:txBody>
      </p:sp>
      <p:sp>
        <p:nvSpPr>
          <p:cNvPr id="15" name="Action Button: Return 14">
            <a:hlinkClick r:id="rId4" action="ppaction://hlinksldjump" highlightClick="1"/>
          </p:cNvPr>
          <p:cNvSpPr/>
          <p:nvPr/>
        </p:nvSpPr>
        <p:spPr>
          <a:xfrm>
            <a:off x="381000" y="6096000"/>
            <a:ext cx="457200" cy="571500"/>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Flowchart: Process 22"/>
          <p:cNvSpPr/>
          <p:nvPr/>
        </p:nvSpPr>
        <p:spPr>
          <a:xfrm>
            <a:off x="4454857" y="6096000"/>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5</a:t>
            </a:r>
          </a:p>
        </p:txBody>
      </p:sp>
      <p:sp>
        <p:nvSpPr>
          <p:cNvPr id="24" name="Flowchart: Process 23"/>
          <p:cNvSpPr/>
          <p:nvPr/>
        </p:nvSpPr>
        <p:spPr>
          <a:xfrm>
            <a:off x="4419600" y="6098275"/>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4</a:t>
            </a:r>
          </a:p>
        </p:txBody>
      </p:sp>
      <p:sp>
        <p:nvSpPr>
          <p:cNvPr id="25" name="Flowchart: Process 24"/>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3</a:t>
            </a:r>
          </a:p>
        </p:txBody>
      </p:sp>
      <p:sp>
        <p:nvSpPr>
          <p:cNvPr id="26" name="Flowchart: Process 25"/>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2</a:t>
            </a:r>
          </a:p>
        </p:txBody>
      </p:sp>
      <p:sp>
        <p:nvSpPr>
          <p:cNvPr id="27" name="Flowchart: Process 26"/>
          <p:cNvSpPr/>
          <p:nvPr/>
        </p:nvSpPr>
        <p:spPr>
          <a:xfrm>
            <a:off x="4419600"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1</a:t>
            </a:r>
          </a:p>
        </p:txBody>
      </p:sp>
      <p:sp>
        <p:nvSpPr>
          <p:cNvPr id="28" name="Flowchart: Process 27"/>
          <p:cNvSpPr/>
          <p:nvPr/>
        </p:nvSpPr>
        <p:spPr>
          <a:xfrm>
            <a:off x="4441209"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0 </a:t>
            </a:r>
          </a:p>
        </p:txBody>
      </p:sp>
    </p:spTree>
    <p:custDataLst>
      <p:tags r:id="rId1"/>
    </p:custDataLst>
    <p:extLst>
      <p:ext uri="{BB962C8B-B14F-4D97-AF65-F5344CB8AC3E}">
        <p14:creationId xmlns:p14="http://schemas.microsoft.com/office/powerpoint/2010/main" val="152060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23"/>
                                        </p:tgtEl>
                                        <p:attrNameLst>
                                          <p:attrName>style.visibility</p:attrName>
                                        </p:attrNameLst>
                                      </p:cBhvr>
                                      <p:to>
                                        <p:strVal val="visible"/>
                                      </p:to>
                                    </p:set>
                                  </p:childTnLst>
                                </p:cTn>
                              </p:par>
                            </p:childTnLst>
                          </p:cTn>
                        </p:par>
                        <p:par>
                          <p:cTn id="7" fill="hold">
                            <p:stCondLst>
                              <p:cond delay="1000"/>
                            </p:stCondLst>
                            <p:childTnLst>
                              <p:par>
                                <p:cTn id="8" presetID="1" presetClass="exit" presetSubtype="0" fill="hold" grpId="1" nodeType="afterEffect">
                                  <p:stCondLst>
                                    <p:cond delay="1000"/>
                                  </p:stCondLst>
                                  <p:childTnLst>
                                    <p:set>
                                      <p:cBhvr>
                                        <p:cTn id="9" dur="1" fill="hold">
                                          <p:stCondLst>
                                            <p:cond delay="0"/>
                                          </p:stCondLst>
                                        </p:cTn>
                                        <p:tgtEl>
                                          <p:spTgt spid="23"/>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grpId="1" nodeType="afterEffect">
                                  <p:stCondLst>
                                    <p:cond delay="1000"/>
                                  </p:stCondLst>
                                  <p:childTnLst>
                                    <p:set>
                                      <p:cBhvr>
                                        <p:cTn id="15" dur="1" fill="hold">
                                          <p:stCondLst>
                                            <p:cond delay="0"/>
                                          </p:stCondLst>
                                        </p:cTn>
                                        <p:tgtEl>
                                          <p:spTgt spid="24"/>
                                        </p:tgtEl>
                                        <p:attrNameLst>
                                          <p:attrName>style.visibility</p:attrName>
                                        </p:attrNameLst>
                                      </p:cBhvr>
                                      <p:to>
                                        <p:strVal val="hidden"/>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p:stCondLst>
                              <p:cond delay="3000"/>
                            </p:stCondLst>
                            <p:childTnLst>
                              <p:par>
                                <p:cTn id="20" presetID="1" presetClass="exit" presetSubtype="0" fill="hold" grpId="1" nodeType="afterEffect">
                                  <p:stCondLst>
                                    <p:cond delay="1000"/>
                                  </p:stCondLst>
                                  <p:childTnLst>
                                    <p:set>
                                      <p:cBhvr>
                                        <p:cTn id="21" dur="1" fill="hold">
                                          <p:stCondLst>
                                            <p:cond delay="0"/>
                                          </p:stCondLst>
                                        </p:cTn>
                                        <p:tgtEl>
                                          <p:spTgt spid="25"/>
                                        </p:tgtEl>
                                        <p:attrNameLst>
                                          <p:attrName>style.visibility</p:attrName>
                                        </p:attrNameLst>
                                      </p:cBhvr>
                                      <p:to>
                                        <p:strVal val="hidden"/>
                                      </p:to>
                                    </p:set>
                                  </p:childTnLst>
                                </p:cTn>
                              </p:par>
                            </p:childTnLst>
                          </p:cTn>
                        </p:par>
                        <p:par>
                          <p:cTn id="22" fill="hold">
                            <p:stCondLst>
                              <p:cond delay="4000"/>
                            </p:stCondLst>
                            <p:childTnLst>
                              <p:par>
                                <p:cTn id="23" presetID="1"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par>
                          <p:cTn id="25" fill="hold">
                            <p:stCondLst>
                              <p:cond delay="4000"/>
                            </p:stCondLst>
                            <p:childTnLst>
                              <p:par>
                                <p:cTn id="26" presetID="1" presetClass="exit" presetSubtype="0" fill="hold" grpId="1" nodeType="afterEffect">
                                  <p:stCondLst>
                                    <p:cond delay="1000"/>
                                  </p:stCondLst>
                                  <p:childTnLst>
                                    <p:set>
                                      <p:cBhvr>
                                        <p:cTn id="27" dur="1" fill="hold">
                                          <p:stCondLst>
                                            <p:cond delay="0"/>
                                          </p:stCondLst>
                                        </p:cTn>
                                        <p:tgtEl>
                                          <p:spTgt spid="26"/>
                                        </p:tgtEl>
                                        <p:attrNameLst>
                                          <p:attrName>style.visibility</p:attrName>
                                        </p:attrNameLst>
                                      </p:cBhvr>
                                      <p:to>
                                        <p:strVal val="hidden"/>
                                      </p:to>
                                    </p:set>
                                  </p:childTnLst>
                                </p:cTn>
                              </p:par>
                            </p:childTnLst>
                          </p:cTn>
                        </p:par>
                        <p:par>
                          <p:cTn id="28" fill="hold">
                            <p:stCondLst>
                              <p:cond delay="5000"/>
                            </p:stCondLst>
                            <p:childTnLst>
                              <p:par>
                                <p:cTn id="29" presetID="1"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par>
                          <p:cTn id="31" fill="hold">
                            <p:stCondLst>
                              <p:cond delay="5000"/>
                            </p:stCondLst>
                            <p:childTnLst>
                              <p:par>
                                <p:cTn id="32" presetID="1" presetClass="exit" presetSubtype="0" fill="hold" grpId="1" nodeType="afterEffect">
                                  <p:stCondLst>
                                    <p:cond delay="1000"/>
                                  </p:stCondLst>
                                  <p:childTnLst>
                                    <p:set>
                                      <p:cBhvr>
                                        <p:cTn id="33" dur="1" fill="hold">
                                          <p:stCondLst>
                                            <p:cond delay="0"/>
                                          </p:stCondLst>
                                        </p:cTn>
                                        <p:tgtEl>
                                          <p:spTgt spid="27"/>
                                        </p:tgtEl>
                                        <p:attrNameLst>
                                          <p:attrName>style.visibility</p:attrName>
                                        </p:attrNameLst>
                                      </p:cBhvr>
                                      <p:to>
                                        <p:strVal val="hidden"/>
                                      </p:to>
                                    </p:set>
                                  </p:child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par>
                          <p:cTn id="37" fill="hold">
                            <p:stCondLst>
                              <p:cond delay="6000"/>
                            </p:stCondLst>
                            <p:childTnLst>
                              <p:par>
                                <p:cTn id="38" presetID="6" presetClass="emph" presetSubtype="0" fill="hold" grpId="2" nodeType="afterEffect">
                                  <p:stCondLst>
                                    <p:cond delay="0"/>
                                  </p:stCondLst>
                                  <p:childTnLst>
                                    <p:animScale>
                                      <p:cBhvr>
                                        <p:cTn id="39" dur="2000" fill="hold"/>
                                        <p:tgtEl>
                                          <p:spTgt spid="28"/>
                                        </p:tgtEl>
                                      </p:cBhvr>
                                      <p:by x="150000" y="150000"/>
                                    </p:animScale>
                                  </p:childTnLst>
                                </p:cTn>
                              </p:par>
                            </p:childTnLst>
                          </p:cTn>
                        </p:par>
                        <p:par>
                          <p:cTn id="40" fill="hold">
                            <p:stCondLst>
                              <p:cond delay="8000"/>
                            </p:stCondLst>
                            <p:childTnLst>
                              <p:par>
                                <p:cTn id="41" presetID="1" presetClass="exit" presetSubtype="0" fill="hold" grpId="1" nodeType="afterEffect">
                                  <p:stCondLst>
                                    <p:cond delay="1000"/>
                                  </p:stCondLst>
                                  <p:childTnLst>
                                    <p:set>
                                      <p:cBhvr>
                                        <p:cTn id="42" dur="1" fill="hold">
                                          <p:stCondLst>
                                            <p:cond delay="0"/>
                                          </p:stCondLst>
                                        </p:cTn>
                                        <p:tgtEl>
                                          <p:spTgt spid="28"/>
                                        </p:tgtEl>
                                        <p:attrNameLst>
                                          <p:attrName>style.visibility</p:attrName>
                                        </p:attrNameLst>
                                      </p:cBhvr>
                                      <p:to>
                                        <p:strVal val="hidden"/>
                                      </p:to>
                                    </p:set>
                                  </p:child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childTnLst>
                          </p:cTn>
                        </p:par>
                        <p:par>
                          <p:cTn id="46" fill="hold">
                            <p:stCondLst>
                              <p:cond delay="9000"/>
                            </p:stCondLst>
                            <p:childTnLst>
                              <p:par>
                                <p:cTn id="47" presetID="1" presetClass="entr" presetSubtype="0" fill="hold" grpId="0" nodeType="afterEffect">
                                  <p:stCondLst>
                                    <p:cond delay="3000"/>
                                  </p:stCondLst>
                                  <p:childTnLst>
                                    <p:set>
                                      <p:cBhvr>
                                        <p:cTn id="48" dur="1" fill="hold">
                                          <p:stCondLst>
                                            <p:cond delay="0"/>
                                          </p:stCondLst>
                                        </p:cTn>
                                        <p:tgtEl>
                                          <p:spTgt spid="7">
                                            <p:bg/>
                                          </p:spTgt>
                                        </p:tgtEl>
                                        <p:attrNameLst>
                                          <p:attrName>style.visibility</p:attrName>
                                        </p:attrNameLst>
                                      </p:cBhvr>
                                      <p:to>
                                        <p:strVal val="visible"/>
                                      </p:to>
                                    </p:set>
                                  </p:childTnLst>
                                </p:cTn>
                              </p:par>
                              <p:par>
                                <p:cTn id="49" presetID="1" presetClass="entr" presetSubtype="0" fill="hold" grpId="0" nodeType="withEffect">
                                  <p:stCondLst>
                                    <p:cond delay="3000"/>
                                  </p:stCondLst>
                                  <p:childTnLst>
                                    <p:set>
                                      <p:cBhvr>
                                        <p:cTn id="50" dur="1" fill="hold">
                                          <p:stCondLst>
                                            <p:cond delay="0"/>
                                          </p:stCondLst>
                                        </p:cTn>
                                        <p:tgtEl>
                                          <p:spTgt spid="7">
                                            <p:txEl>
                                              <p:pRg st="0" end="0"/>
                                            </p:txEl>
                                          </p:spTgt>
                                        </p:tgtEl>
                                        <p:attrNameLst>
                                          <p:attrName>style.visibility</p:attrName>
                                        </p:attrNameLst>
                                      </p:cBhvr>
                                      <p:to>
                                        <p:strVal val="visible"/>
                                      </p:to>
                                    </p:set>
                                  </p:childTnLst>
                                </p:cTn>
                              </p:par>
                              <p:par>
                                <p:cTn id="51" presetID="1" presetClass="entr" presetSubtype="0" fill="hold" grpId="0" nodeType="withEffect">
                                  <p:stCondLst>
                                    <p:cond delay="3000"/>
                                  </p:stCondLst>
                                  <p:childTnLst>
                                    <p:set>
                                      <p:cBhvr>
                                        <p:cTn id="5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15" grpId="0"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8"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03784356"/>
              </p:ext>
            </p:extLst>
          </p:nvPr>
        </p:nvGraphicFramePr>
        <p:xfrm>
          <a:off x="-76200" y="0"/>
          <a:ext cx="9220200" cy="6858001"/>
        </p:xfrm>
        <a:graphic>
          <a:graphicData uri="http://schemas.openxmlformats.org/drawingml/2006/table">
            <a:tbl>
              <a:tblPr firstRow="1" bandRow="1">
                <a:tableStyleId>{5940675A-B579-460E-94D1-54222C63F5DA}</a:tableStyleId>
              </a:tblPr>
              <a:tblGrid>
                <a:gridCol w="1536700">
                  <a:extLst>
                    <a:ext uri="{9D8B030D-6E8A-4147-A177-3AD203B41FA5}">
                      <a16:colId xmlns:a16="http://schemas.microsoft.com/office/drawing/2014/main" val="20000"/>
                    </a:ext>
                  </a:extLst>
                </a:gridCol>
                <a:gridCol w="1536700">
                  <a:extLst>
                    <a:ext uri="{9D8B030D-6E8A-4147-A177-3AD203B41FA5}">
                      <a16:colId xmlns:a16="http://schemas.microsoft.com/office/drawing/2014/main" val="20001"/>
                    </a:ext>
                  </a:extLst>
                </a:gridCol>
                <a:gridCol w="1536700">
                  <a:extLst>
                    <a:ext uri="{9D8B030D-6E8A-4147-A177-3AD203B41FA5}">
                      <a16:colId xmlns:a16="http://schemas.microsoft.com/office/drawing/2014/main" val="20002"/>
                    </a:ext>
                  </a:extLst>
                </a:gridCol>
                <a:gridCol w="1536700">
                  <a:extLst>
                    <a:ext uri="{9D8B030D-6E8A-4147-A177-3AD203B41FA5}">
                      <a16:colId xmlns:a16="http://schemas.microsoft.com/office/drawing/2014/main" val="20003"/>
                    </a:ext>
                  </a:extLst>
                </a:gridCol>
                <a:gridCol w="1536700">
                  <a:extLst>
                    <a:ext uri="{9D8B030D-6E8A-4147-A177-3AD203B41FA5}">
                      <a16:colId xmlns:a16="http://schemas.microsoft.com/office/drawing/2014/main" val="20004"/>
                    </a:ext>
                  </a:extLst>
                </a:gridCol>
                <a:gridCol w="1536700">
                  <a:extLst>
                    <a:ext uri="{9D8B030D-6E8A-4147-A177-3AD203B41FA5}">
                      <a16:colId xmlns:a16="http://schemas.microsoft.com/office/drawing/2014/main" val="20005"/>
                    </a:ext>
                  </a:extLst>
                </a:gridCol>
              </a:tblGrid>
              <a:tr h="1633816">
                <a:tc>
                  <a:txBody>
                    <a:bodyPr/>
                    <a:lstStyle/>
                    <a:p>
                      <a:pPr algn="ctr"/>
                      <a:r>
                        <a:rPr lang="en-US" sz="2000" b="1" dirty="0">
                          <a:solidFill>
                            <a:schemeClr val="bg1"/>
                          </a:solidFill>
                        </a:rPr>
                        <a:t>Breast</a:t>
                      </a:r>
                      <a:r>
                        <a:rPr lang="en-US" sz="2000" b="1" baseline="0" dirty="0">
                          <a:solidFill>
                            <a:schemeClr val="bg1"/>
                          </a:solidFill>
                        </a:rPr>
                        <a:t> and Cervical Cancer</a:t>
                      </a:r>
                      <a:endParaRPr lang="en-US" sz="20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0033CC"/>
                    </a:solidFill>
                  </a:tcPr>
                </a:tc>
                <a:tc>
                  <a:txBody>
                    <a:bodyPr/>
                    <a:lstStyle/>
                    <a:p>
                      <a:pPr algn="ctr"/>
                      <a:r>
                        <a:rPr lang="en-US" sz="2000" b="1" dirty="0">
                          <a:solidFill>
                            <a:schemeClr val="bg1"/>
                          </a:solidFill>
                        </a:rPr>
                        <a:t>Colorectal Cancer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0033CC"/>
                    </a:solidFill>
                  </a:tcPr>
                </a:tc>
                <a:tc>
                  <a:txBody>
                    <a:bodyPr/>
                    <a:lstStyle/>
                    <a:p>
                      <a:pPr algn="ctr"/>
                      <a:r>
                        <a:rPr lang="en-US" sz="2000" b="1" dirty="0">
                          <a:solidFill>
                            <a:schemeClr val="bg1"/>
                          </a:solidFill>
                        </a:rPr>
                        <a:t>Lung Cancer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0033CC"/>
                    </a:solidFill>
                  </a:tcPr>
                </a:tc>
                <a:tc>
                  <a:txBody>
                    <a:bodyPr/>
                    <a:lstStyle/>
                    <a:p>
                      <a:pPr algn="ctr"/>
                      <a:r>
                        <a:rPr lang="en-US" sz="2000" b="1" dirty="0">
                          <a:solidFill>
                            <a:schemeClr val="bg1"/>
                          </a:solidFill>
                        </a:rPr>
                        <a:t>Cancer</a:t>
                      </a:r>
                    </a:p>
                    <a:p>
                      <a:pPr algn="ctr"/>
                      <a:r>
                        <a:rPr lang="en-US" sz="2000" b="1" dirty="0">
                          <a:solidFill>
                            <a:schemeClr val="bg1"/>
                          </a:solidFill>
                        </a:rPr>
                        <a:t>Support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0033CC"/>
                    </a:solidFill>
                  </a:tcPr>
                </a:tc>
                <a:tc>
                  <a:txBody>
                    <a:bodyPr/>
                    <a:lstStyle/>
                    <a:p>
                      <a:pPr algn="ctr"/>
                      <a:r>
                        <a:rPr lang="en-US" sz="2000" b="1" dirty="0">
                          <a:solidFill>
                            <a:schemeClr val="bg1"/>
                          </a:solidFill>
                        </a:rPr>
                        <a:t>Prostate Cancer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0033CC"/>
                    </a:solidFill>
                  </a:tcPr>
                </a:tc>
                <a:tc>
                  <a:txBody>
                    <a:bodyPr/>
                    <a:lstStyle/>
                    <a:p>
                      <a:pPr algn="ctr"/>
                      <a:r>
                        <a:rPr lang="en-US" sz="2000" b="1" dirty="0">
                          <a:solidFill>
                            <a:schemeClr val="bg1"/>
                          </a:solidFill>
                        </a:rPr>
                        <a:t>Skin Cancer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coolSlant"/>
                      <a:lightRig rig="flood" dir="t"/>
                    </a:cell3D>
                    <a:solidFill>
                      <a:srgbClr val="0033CC"/>
                    </a:solidFill>
                  </a:tcPr>
                </a:tc>
                <a:extLst>
                  <a:ext uri="{0D108BD9-81ED-4DB2-BD59-A6C34878D82A}">
                    <a16:rowId xmlns:a16="http://schemas.microsoft.com/office/drawing/2014/main" val="10000"/>
                  </a:ext>
                </a:extLst>
              </a:tr>
              <a:tr h="1044837">
                <a:tc>
                  <a:txBody>
                    <a:bodyPr/>
                    <a:lstStyle/>
                    <a:p>
                      <a:pPr algn="ctr"/>
                      <a:r>
                        <a:rPr lang="en-US" sz="2400" b="1" dirty="0">
                          <a:solidFill>
                            <a:srgbClr val="FFFF00"/>
                          </a:solidFill>
                        </a:rPr>
                        <a:t>$</a:t>
                      </a:r>
                      <a:r>
                        <a:rPr lang="en-US" sz="2400" b="1" dirty="0">
                          <a:solidFill>
                            <a:srgbClr val="FFFF00"/>
                          </a:solidFill>
                          <a:hlinkClick r:id="rId4" action="ppaction://hlinksldjump"/>
                        </a:rPr>
                        <a:t>100</a:t>
                      </a:r>
                      <a:endParaRPr lang="en-US" sz="2400" b="1" dirty="0">
                        <a:solidFill>
                          <a:srgbClr val="FFFF00"/>
                        </a:solidFill>
                      </a:endParaRPr>
                    </a:p>
                  </a:txBody>
                  <a:tcPr anchor="ctr">
                    <a:lnT w="12700" cap="flat" cmpd="sng" algn="ctr">
                      <a:solidFill>
                        <a:schemeClr val="tx1"/>
                      </a:solidFill>
                      <a:prstDash val="solid"/>
                      <a:round/>
                      <a:headEnd type="none" w="med" len="med"/>
                      <a:tailEnd type="none" w="med" len="med"/>
                    </a:lnT>
                    <a:cell3D prstMaterial="dkEdge">
                      <a:bevel prst="relaxedInset"/>
                      <a:lightRig rig="flood" dir="t"/>
                    </a:cell3D>
                    <a:solidFill>
                      <a:srgbClr val="0033CC"/>
                    </a:solidFill>
                  </a:tcPr>
                </a:tc>
                <a:tc>
                  <a:txBody>
                    <a:bodyPr/>
                    <a:lstStyle/>
                    <a:p>
                      <a:pPr algn="ctr"/>
                      <a:r>
                        <a:rPr lang="en-US" sz="2400" b="1" dirty="0">
                          <a:solidFill>
                            <a:srgbClr val="FFFF00"/>
                          </a:solidFill>
                          <a:hlinkClick r:id="rId5" action="ppaction://hlinksldjump"/>
                        </a:rPr>
                        <a:t>$100</a:t>
                      </a:r>
                      <a:endParaRPr lang="en-US" sz="2400" b="1" dirty="0">
                        <a:solidFill>
                          <a:srgbClr val="FFFF00"/>
                        </a:solidFill>
                      </a:endParaRPr>
                    </a:p>
                  </a:txBody>
                  <a:tcPr anchor="ctr">
                    <a:lnT w="12700" cap="flat" cmpd="sng" algn="ctr">
                      <a:solidFill>
                        <a:schemeClr val="tx1"/>
                      </a:solidFill>
                      <a:prstDash val="solid"/>
                      <a:round/>
                      <a:headEnd type="none" w="med" len="med"/>
                      <a:tailEnd type="none" w="med" len="med"/>
                    </a:lnT>
                    <a:cell3D prstMaterial="dkEdge">
                      <a:bevel prst="relaxedInset"/>
                      <a:lightRig rig="flood" dir="t"/>
                    </a:cell3D>
                    <a:solidFill>
                      <a:srgbClr val="0033CC"/>
                    </a:solidFill>
                  </a:tcPr>
                </a:tc>
                <a:tc>
                  <a:txBody>
                    <a:bodyPr/>
                    <a:lstStyle/>
                    <a:p>
                      <a:pPr algn="ctr"/>
                      <a:r>
                        <a:rPr lang="en-US" sz="2400" b="1" dirty="0">
                          <a:solidFill>
                            <a:srgbClr val="FFFF00"/>
                          </a:solidFill>
                          <a:hlinkClick r:id="rId6" action="ppaction://hlinksldjump"/>
                        </a:rPr>
                        <a:t>$100</a:t>
                      </a:r>
                      <a:endParaRPr lang="en-US" sz="2400" b="1" dirty="0">
                        <a:solidFill>
                          <a:srgbClr val="FFFF00"/>
                        </a:solidFill>
                      </a:endParaRPr>
                    </a:p>
                  </a:txBody>
                  <a:tcPr anchor="ctr">
                    <a:lnT w="12700" cap="flat" cmpd="sng" algn="ctr">
                      <a:solidFill>
                        <a:schemeClr val="tx1"/>
                      </a:solidFill>
                      <a:prstDash val="solid"/>
                      <a:round/>
                      <a:headEnd type="none" w="med" len="med"/>
                      <a:tailEnd type="none" w="med" len="med"/>
                    </a:lnT>
                    <a:cell3D prstMaterial="dkEdge">
                      <a:bevel prst="relaxedInset"/>
                      <a:lightRig rig="flood" dir="t"/>
                    </a:cell3D>
                    <a:solidFill>
                      <a:srgbClr val="0033CC"/>
                    </a:solidFill>
                  </a:tcPr>
                </a:tc>
                <a:tc>
                  <a:txBody>
                    <a:bodyPr/>
                    <a:lstStyle/>
                    <a:p>
                      <a:pPr algn="ctr"/>
                      <a:r>
                        <a:rPr lang="en-US" sz="2400" b="1" dirty="0">
                          <a:solidFill>
                            <a:srgbClr val="FFFF00"/>
                          </a:solidFill>
                          <a:hlinkClick r:id="rId7" action="ppaction://hlinksldjump"/>
                        </a:rPr>
                        <a:t>$100</a:t>
                      </a:r>
                      <a:endParaRPr lang="en-US" sz="2400" b="1" dirty="0">
                        <a:solidFill>
                          <a:srgbClr val="FFFF00"/>
                        </a:solidFill>
                      </a:endParaRPr>
                    </a:p>
                  </a:txBody>
                  <a:tcPr anchor="ctr">
                    <a:lnT w="12700" cap="flat" cmpd="sng" algn="ctr">
                      <a:solidFill>
                        <a:schemeClr val="tx1"/>
                      </a:solidFill>
                      <a:prstDash val="solid"/>
                      <a:round/>
                      <a:headEnd type="none" w="med" len="med"/>
                      <a:tailEnd type="none" w="med" len="med"/>
                    </a:lnT>
                    <a:cell3D prstMaterial="dkEdge">
                      <a:bevel prst="relaxedInset"/>
                      <a:lightRig rig="flood" dir="t"/>
                    </a:cell3D>
                    <a:solidFill>
                      <a:srgbClr val="0033CC"/>
                    </a:solidFill>
                  </a:tcPr>
                </a:tc>
                <a:tc>
                  <a:txBody>
                    <a:bodyPr/>
                    <a:lstStyle/>
                    <a:p>
                      <a:pPr algn="ctr"/>
                      <a:r>
                        <a:rPr lang="en-US" sz="2400" b="1" dirty="0">
                          <a:solidFill>
                            <a:srgbClr val="FFFF00"/>
                          </a:solidFill>
                          <a:hlinkClick r:id="rId8" action="ppaction://hlinksldjump"/>
                        </a:rPr>
                        <a:t>$100</a:t>
                      </a:r>
                      <a:endParaRPr lang="en-US" sz="2400" b="1" dirty="0">
                        <a:solidFill>
                          <a:srgbClr val="FFFF00"/>
                        </a:solidFill>
                      </a:endParaRPr>
                    </a:p>
                  </a:txBody>
                  <a:tcPr anchor="ctr">
                    <a:lnT w="12700" cap="flat" cmpd="sng" algn="ctr">
                      <a:solidFill>
                        <a:schemeClr val="tx1"/>
                      </a:solidFill>
                      <a:prstDash val="solid"/>
                      <a:round/>
                      <a:headEnd type="none" w="med" len="med"/>
                      <a:tailEnd type="none" w="med" len="med"/>
                    </a:lnT>
                    <a:cell3D prstMaterial="dkEdge">
                      <a:bevel prst="relaxedInset"/>
                      <a:lightRig rig="flood" dir="t"/>
                    </a:cell3D>
                    <a:solidFill>
                      <a:srgbClr val="0033CC"/>
                    </a:solidFill>
                  </a:tcPr>
                </a:tc>
                <a:tc>
                  <a:txBody>
                    <a:bodyPr/>
                    <a:lstStyle/>
                    <a:p>
                      <a:pPr algn="ctr"/>
                      <a:r>
                        <a:rPr lang="en-US" sz="2400" b="1" dirty="0">
                          <a:solidFill>
                            <a:srgbClr val="FFFF00"/>
                          </a:solidFill>
                          <a:hlinkClick r:id="rId9" action="ppaction://hlinksldjump"/>
                        </a:rPr>
                        <a:t>$100</a:t>
                      </a:r>
                      <a:endParaRPr lang="en-US" sz="2400" b="1" dirty="0">
                        <a:solidFill>
                          <a:srgbClr val="FFFF00"/>
                        </a:solidFill>
                      </a:endParaRPr>
                    </a:p>
                  </a:txBody>
                  <a:tcPr anchor="ctr">
                    <a:lnT w="12700" cap="flat" cmpd="sng" algn="ctr">
                      <a:solidFill>
                        <a:schemeClr val="tx1"/>
                      </a:solidFill>
                      <a:prstDash val="solid"/>
                      <a:round/>
                      <a:headEnd type="none" w="med" len="med"/>
                      <a:tailEnd type="none" w="med" len="med"/>
                    </a:lnT>
                    <a:cell3D prstMaterial="dkEdge">
                      <a:bevel prst="relaxedInset"/>
                      <a:lightRig rig="flood" dir="t"/>
                    </a:cell3D>
                    <a:solidFill>
                      <a:srgbClr val="0033CC"/>
                    </a:solidFill>
                  </a:tcPr>
                </a:tc>
                <a:extLst>
                  <a:ext uri="{0D108BD9-81ED-4DB2-BD59-A6C34878D82A}">
                    <a16:rowId xmlns:a16="http://schemas.microsoft.com/office/drawing/2014/main" val="10001"/>
                  </a:ext>
                </a:extLst>
              </a:tr>
              <a:tr h="1044837">
                <a:tc>
                  <a:txBody>
                    <a:bodyPr/>
                    <a:lstStyle/>
                    <a:p>
                      <a:pPr algn="ctr"/>
                      <a:r>
                        <a:rPr lang="en-US" sz="2400" b="1" dirty="0">
                          <a:solidFill>
                            <a:srgbClr val="FFFF00"/>
                          </a:solidFill>
                        </a:rPr>
                        <a:t>$</a:t>
                      </a:r>
                      <a:r>
                        <a:rPr lang="en-US" sz="2400" b="1" dirty="0">
                          <a:solidFill>
                            <a:srgbClr val="FFFF00"/>
                          </a:solidFill>
                          <a:hlinkClick r:id="rId10" action="ppaction://hlinksldjump"/>
                        </a:rPr>
                        <a:t>200</a:t>
                      </a:r>
                      <a:endParaRPr lang="en-US" sz="2400" b="1" dirty="0">
                        <a:solidFill>
                          <a:srgbClr val="FFFF00"/>
                        </a:solidFill>
                      </a:endParaRPr>
                    </a:p>
                  </a:txBody>
                  <a:tcPr anchor="ctr">
                    <a:cell3D prstMaterial="dkEdge">
                      <a:bevel prst="relaxedInset"/>
                      <a:lightRig rig="flood" dir="t"/>
                    </a:cell3D>
                    <a:solidFill>
                      <a:srgbClr val="0033CC"/>
                    </a:solidFill>
                  </a:tcPr>
                </a:tc>
                <a:tc>
                  <a:txBody>
                    <a:bodyPr/>
                    <a:lstStyle/>
                    <a:p>
                      <a:pPr algn="ctr"/>
                      <a:r>
                        <a:rPr lang="en-US" sz="2400" b="1" dirty="0">
                          <a:solidFill>
                            <a:srgbClr val="FFFF00"/>
                          </a:solidFill>
                          <a:hlinkClick r:id="rId11" action="ppaction://hlinksldjump"/>
                        </a:rPr>
                        <a:t>$200</a:t>
                      </a:r>
                      <a:endParaRPr lang="en-US" sz="2400" b="1" dirty="0">
                        <a:solidFill>
                          <a:srgbClr val="FFFF00"/>
                        </a:solidFill>
                      </a:endParaRPr>
                    </a:p>
                  </a:txBody>
                  <a:tcPr anchor="ctr">
                    <a:cell3D prstMaterial="dkEdge">
                      <a:bevel prst="relaxedInset"/>
                      <a:lightRig rig="flood" dir="t"/>
                    </a:cell3D>
                    <a:solidFill>
                      <a:srgbClr val="0033CC"/>
                    </a:solidFill>
                  </a:tcPr>
                </a:tc>
                <a:tc>
                  <a:txBody>
                    <a:bodyPr/>
                    <a:lstStyle/>
                    <a:p>
                      <a:pPr algn="ctr"/>
                      <a:r>
                        <a:rPr lang="en-US" sz="2400" b="1" dirty="0">
                          <a:solidFill>
                            <a:srgbClr val="FFFF00"/>
                          </a:solidFill>
                          <a:hlinkClick r:id="rId12" action="ppaction://hlinksldjump"/>
                        </a:rPr>
                        <a:t>$200</a:t>
                      </a:r>
                      <a:endParaRPr lang="en-US" sz="2400" b="1" dirty="0">
                        <a:solidFill>
                          <a:srgbClr val="FFFF00"/>
                        </a:solidFill>
                      </a:endParaRPr>
                    </a:p>
                  </a:txBody>
                  <a:tcPr anchor="ctr">
                    <a:cell3D prstMaterial="dkEdge">
                      <a:bevel prst="relaxedInset"/>
                      <a:lightRig rig="flood" dir="t"/>
                    </a:cell3D>
                    <a:solidFill>
                      <a:srgbClr val="0033CC"/>
                    </a:solidFill>
                  </a:tcPr>
                </a:tc>
                <a:tc>
                  <a:txBody>
                    <a:bodyPr/>
                    <a:lstStyle/>
                    <a:p>
                      <a:pPr algn="ctr"/>
                      <a:r>
                        <a:rPr lang="en-US" sz="2400" b="1" dirty="0">
                          <a:solidFill>
                            <a:srgbClr val="FFFF00"/>
                          </a:solidFill>
                          <a:hlinkClick r:id="rId13" action="ppaction://hlinksldjump"/>
                        </a:rPr>
                        <a:t>$200</a:t>
                      </a:r>
                      <a:endParaRPr lang="en-US" sz="2400" b="1" dirty="0">
                        <a:solidFill>
                          <a:srgbClr val="FFFF00"/>
                        </a:solidFill>
                      </a:endParaRPr>
                    </a:p>
                  </a:txBody>
                  <a:tcPr anchor="ctr">
                    <a:cell3D prstMaterial="dkEdge">
                      <a:bevel prst="relaxedInset"/>
                      <a:lightRig rig="flood" dir="t"/>
                    </a:cell3D>
                    <a:solidFill>
                      <a:srgbClr val="0033CC"/>
                    </a:solidFill>
                  </a:tcPr>
                </a:tc>
                <a:tc>
                  <a:txBody>
                    <a:bodyPr/>
                    <a:lstStyle/>
                    <a:p>
                      <a:pPr algn="ctr"/>
                      <a:r>
                        <a:rPr lang="en-US" sz="2400" b="1" dirty="0">
                          <a:solidFill>
                            <a:srgbClr val="FFFF00"/>
                          </a:solidFill>
                          <a:hlinkClick r:id="rId14" action="ppaction://hlinksldjump"/>
                        </a:rPr>
                        <a:t>$200</a:t>
                      </a:r>
                      <a:endParaRPr lang="en-US" sz="2400" b="1" dirty="0">
                        <a:solidFill>
                          <a:srgbClr val="FFFF00"/>
                        </a:solidFill>
                      </a:endParaRPr>
                    </a:p>
                  </a:txBody>
                  <a:tcPr anchor="ctr">
                    <a:cell3D prstMaterial="dkEdge">
                      <a:bevel prst="relaxedInset"/>
                      <a:lightRig rig="flood" dir="t"/>
                    </a:cell3D>
                    <a:solidFill>
                      <a:srgbClr val="0033CC"/>
                    </a:solidFill>
                  </a:tcPr>
                </a:tc>
                <a:tc>
                  <a:txBody>
                    <a:bodyPr/>
                    <a:lstStyle/>
                    <a:p>
                      <a:pPr algn="ctr"/>
                      <a:r>
                        <a:rPr lang="en-US" sz="2400" b="1" dirty="0">
                          <a:solidFill>
                            <a:srgbClr val="FFFF00"/>
                          </a:solidFill>
                          <a:hlinkClick r:id="rId15" action="ppaction://hlinksldjump"/>
                        </a:rPr>
                        <a:t>$200</a:t>
                      </a:r>
                      <a:endParaRPr lang="en-US" sz="2400" b="1" dirty="0">
                        <a:solidFill>
                          <a:srgbClr val="FFFF00"/>
                        </a:solidFill>
                      </a:endParaRPr>
                    </a:p>
                  </a:txBody>
                  <a:tcPr anchor="ctr">
                    <a:cell3D prstMaterial="dkEdge">
                      <a:bevel prst="relaxedInset"/>
                      <a:lightRig rig="flood" dir="t"/>
                    </a:cell3D>
                    <a:solidFill>
                      <a:srgbClr val="0033CC"/>
                    </a:solidFill>
                  </a:tcPr>
                </a:tc>
                <a:extLst>
                  <a:ext uri="{0D108BD9-81ED-4DB2-BD59-A6C34878D82A}">
                    <a16:rowId xmlns:a16="http://schemas.microsoft.com/office/drawing/2014/main" val="10002"/>
                  </a:ext>
                </a:extLst>
              </a:tr>
              <a:tr h="1044837">
                <a:tc>
                  <a:txBody>
                    <a:bodyPr/>
                    <a:lstStyle/>
                    <a:p>
                      <a:pPr algn="ctr"/>
                      <a:r>
                        <a:rPr lang="en-US" sz="2400" b="1" dirty="0">
                          <a:solidFill>
                            <a:srgbClr val="FFFF00"/>
                          </a:solidFill>
                        </a:rPr>
                        <a:t>$</a:t>
                      </a:r>
                      <a:r>
                        <a:rPr lang="en-US" sz="2400" b="1" dirty="0">
                          <a:solidFill>
                            <a:srgbClr val="FFFF00"/>
                          </a:solidFill>
                          <a:hlinkClick r:id="rId16" action="ppaction://hlinksldjump"/>
                        </a:rPr>
                        <a:t>300</a:t>
                      </a:r>
                      <a:endParaRPr lang="en-US" sz="2400" b="1" dirty="0">
                        <a:solidFill>
                          <a:srgbClr val="FFFF00"/>
                        </a:solidFill>
                      </a:endParaRPr>
                    </a:p>
                  </a:txBody>
                  <a:tcPr anchor="ctr">
                    <a:cell3D prstMaterial="dkEdge">
                      <a:bevel prst="relaxedInset"/>
                      <a:lightRig rig="flood" dir="t"/>
                    </a:cell3D>
                    <a:solidFill>
                      <a:srgbClr val="0033CC"/>
                    </a:solidFill>
                  </a:tcPr>
                </a:tc>
                <a:tc>
                  <a:txBody>
                    <a:bodyPr/>
                    <a:lstStyle/>
                    <a:p>
                      <a:pPr algn="ctr"/>
                      <a:r>
                        <a:rPr lang="en-US" sz="2400" b="1" dirty="0">
                          <a:solidFill>
                            <a:srgbClr val="FFFF00"/>
                          </a:solidFill>
                          <a:hlinkClick r:id="rId17" action="ppaction://hlinksldjump"/>
                        </a:rPr>
                        <a:t>$300</a:t>
                      </a:r>
                      <a:endParaRPr lang="en-US" sz="2400" b="1" dirty="0">
                        <a:solidFill>
                          <a:srgbClr val="FFFF00"/>
                        </a:solidFill>
                      </a:endParaRPr>
                    </a:p>
                  </a:txBody>
                  <a:tcPr anchor="ctr">
                    <a:cell3D prstMaterial="dkEdge">
                      <a:bevel prst="relaxedInset"/>
                      <a:lightRig rig="flood" dir="t"/>
                    </a:cell3D>
                    <a:solidFill>
                      <a:srgbClr val="0033CC"/>
                    </a:solidFill>
                  </a:tcPr>
                </a:tc>
                <a:tc>
                  <a:txBody>
                    <a:bodyPr/>
                    <a:lstStyle/>
                    <a:p>
                      <a:pPr algn="ctr"/>
                      <a:r>
                        <a:rPr lang="en-US" sz="2400" b="1" dirty="0">
                          <a:solidFill>
                            <a:srgbClr val="FFFF00"/>
                          </a:solidFill>
                          <a:hlinkClick r:id="rId18" action="ppaction://hlinksldjump"/>
                        </a:rPr>
                        <a:t>$300</a:t>
                      </a:r>
                      <a:endParaRPr lang="en-US" sz="2400" b="1" dirty="0">
                        <a:solidFill>
                          <a:srgbClr val="FFFF00"/>
                        </a:solidFill>
                      </a:endParaRPr>
                    </a:p>
                  </a:txBody>
                  <a:tcPr anchor="ctr">
                    <a:cell3D prstMaterial="dkEdge">
                      <a:bevel prst="relaxedInset"/>
                      <a:lightRig rig="flood" dir="t"/>
                    </a:cell3D>
                    <a:solidFill>
                      <a:srgbClr val="0033CC"/>
                    </a:solidFill>
                  </a:tcPr>
                </a:tc>
                <a:tc>
                  <a:txBody>
                    <a:bodyPr/>
                    <a:lstStyle/>
                    <a:p>
                      <a:pPr algn="ctr"/>
                      <a:r>
                        <a:rPr lang="en-US" sz="2400" b="1" dirty="0">
                          <a:solidFill>
                            <a:srgbClr val="FFFF00"/>
                          </a:solidFill>
                          <a:hlinkClick r:id="rId19" action="ppaction://hlinksldjump"/>
                        </a:rPr>
                        <a:t>$300</a:t>
                      </a:r>
                      <a:endParaRPr lang="en-US" sz="2400" b="1" dirty="0">
                        <a:solidFill>
                          <a:srgbClr val="FFFF00"/>
                        </a:solidFill>
                      </a:endParaRPr>
                    </a:p>
                  </a:txBody>
                  <a:tcPr anchor="ctr">
                    <a:cell3D prstMaterial="dkEdge">
                      <a:bevel prst="relaxedInset"/>
                      <a:lightRig rig="flood" dir="t"/>
                    </a:cell3D>
                    <a:solidFill>
                      <a:srgbClr val="0033CC"/>
                    </a:solidFill>
                  </a:tcPr>
                </a:tc>
                <a:tc>
                  <a:txBody>
                    <a:bodyPr/>
                    <a:lstStyle/>
                    <a:p>
                      <a:pPr algn="ctr"/>
                      <a:r>
                        <a:rPr lang="en-US" sz="2400" b="1" dirty="0">
                          <a:solidFill>
                            <a:srgbClr val="FFFF00"/>
                          </a:solidFill>
                          <a:hlinkClick r:id="rId20" action="ppaction://hlinksldjump"/>
                        </a:rPr>
                        <a:t>$300</a:t>
                      </a:r>
                      <a:endParaRPr lang="en-US" sz="2400" b="1" dirty="0">
                        <a:solidFill>
                          <a:srgbClr val="FFFF00"/>
                        </a:solidFill>
                      </a:endParaRPr>
                    </a:p>
                  </a:txBody>
                  <a:tcPr anchor="ctr">
                    <a:cell3D prstMaterial="dkEdge">
                      <a:bevel prst="relaxedInset"/>
                      <a:lightRig rig="flood" dir="t"/>
                    </a:cell3D>
                    <a:solidFill>
                      <a:srgbClr val="0033CC"/>
                    </a:solidFill>
                  </a:tcPr>
                </a:tc>
                <a:tc>
                  <a:txBody>
                    <a:bodyPr/>
                    <a:lstStyle/>
                    <a:p>
                      <a:pPr algn="ctr"/>
                      <a:r>
                        <a:rPr lang="en-US" sz="2400" b="1" dirty="0">
                          <a:solidFill>
                            <a:srgbClr val="FFFF00"/>
                          </a:solidFill>
                          <a:hlinkClick r:id="rId21" action="ppaction://hlinksldjump"/>
                        </a:rPr>
                        <a:t>$300</a:t>
                      </a:r>
                      <a:endParaRPr lang="en-US" sz="2400" b="1" dirty="0">
                        <a:solidFill>
                          <a:srgbClr val="FFFF00"/>
                        </a:solidFill>
                      </a:endParaRPr>
                    </a:p>
                  </a:txBody>
                  <a:tcPr anchor="ctr">
                    <a:cell3D prstMaterial="dkEdge">
                      <a:bevel prst="relaxedInset"/>
                      <a:lightRig rig="flood" dir="t"/>
                    </a:cell3D>
                    <a:solidFill>
                      <a:srgbClr val="0033CC"/>
                    </a:solidFill>
                  </a:tcPr>
                </a:tc>
                <a:extLst>
                  <a:ext uri="{0D108BD9-81ED-4DB2-BD59-A6C34878D82A}">
                    <a16:rowId xmlns:a16="http://schemas.microsoft.com/office/drawing/2014/main" val="10003"/>
                  </a:ext>
                </a:extLst>
              </a:tr>
              <a:tr h="1044837">
                <a:tc>
                  <a:txBody>
                    <a:bodyPr/>
                    <a:lstStyle/>
                    <a:p>
                      <a:pPr algn="ctr"/>
                      <a:r>
                        <a:rPr lang="en-US" sz="2400" b="1" dirty="0">
                          <a:solidFill>
                            <a:srgbClr val="FFFF00"/>
                          </a:solidFill>
                        </a:rPr>
                        <a:t>$</a:t>
                      </a:r>
                      <a:r>
                        <a:rPr lang="en-US" sz="2400" b="1" dirty="0">
                          <a:solidFill>
                            <a:srgbClr val="FFFF00"/>
                          </a:solidFill>
                          <a:hlinkClick r:id="rId22" action="ppaction://hlinksldjump"/>
                        </a:rPr>
                        <a:t>400</a:t>
                      </a:r>
                      <a:endParaRPr lang="en-US" sz="2400" b="1" dirty="0">
                        <a:solidFill>
                          <a:srgbClr val="FFFF00"/>
                        </a:solidFill>
                      </a:endParaRPr>
                    </a:p>
                  </a:txBody>
                  <a:tcPr anchor="ctr">
                    <a:cell3D prstMaterial="dkEdge">
                      <a:bevel prst="relaxedInset"/>
                      <a:lightRig rig="flood" dir="t"/>
                    </a:cell3D>
                    <a:solidFill>
                      <a:srgbClr val="0033CC"/>
                    </a:solidFill>
                  </a:tcPr>
                </a:tc>
                <a:tc>
                  <a:txBody>
                    <a:bodyPr/>
                    <a:lstStyle/>
                    <a:p>
                      <a:pPr algn="ctr"/>
                      <a:r>
                        <a:rPr lang="en-US" sz="2400" b="1" dirty="0">
                          <a:solidFill>
                            <a:srgbClr val="FFFF00"/>
                          </a:solidFill>
                          <a:hlinkClick r:id="rId23" action="ppaction://hlinksldjump"/>
                        </a:rPr>
                        <a:t>$400</a:t>
                      </a:r>
                      <a:endParaRPr lang="en-US" sz="2400" b="1" dirty="0">
                        <a:solidFill>
                          <a:srgbClr val="FFFF00"/>
                        </a:solidFill>
                      </a:endParaRPr>
                    </a:p>
                  </a:txBody>
                  <a:tcPr anchor="ctr">
                    <a:cell3D prstMaterial="dkEdge">
                      <a:bevel prst="relaxedInset"/>
                      <a:lightRig rig="flood" dir="t"/>
                    </a:cell3D>
                    <a:solidFill>
                      <a:srgbClr val="0033CC"/>
                    </a:solidFill>
                  </a:tcPr>
                </a:tc>
                <a:tc>
                  <a:txBody>
                    <a:bodyPr/>
                    <a:lstStyle/>
                    <a:p>
                      <a:pPr algn="ctr"/>
                      <a:r>
                        <a:rPr lang="en-US" sz="2400" b="1" dirty="0">
                          <a:solidFill>
                            <a:srgbClr val="FFFF00"/>
                          </a:solidFill>
                          <a:hlinkClick r:id="rId24" action="ppaction://hlinksldjump"/>
                        </a:rPr>
                        <a:t>$400</a:t>
                      </a:r>
                      <a:endParaRPr lang="en-US" sz="2400" b="1" dirty="0">
                        <a:solidFill>
                          <a:srgbClr val="FFFF00"/>
                        </a:solidFill>
                      </a:endParaRPr>
                    </a:p>
                  </a:txBody>
                  <a:tcPr anchor="ctr">
                    <a:cell3D prstMaterial="dkEdge">
                      <a:bevel prst="relaxedInset"/>
                      <a:lightRig rig="flood" dir="t"/>
                    </a:cell3D>
                    <a:solidFill>
                      <a:srgbClr val="0033CC"/>
                    </a:solidFill>
                  </a:tcPr>
                </a:tc>
                <a:tc>
                  <a:txBody>
                    <a:bodyPr/>
                    <a:lstStyle/>
                    <a:p>
                      <a:pPr algn="ctr"/>
                      <a:r>
                        <a:rPr lang="en-US" sz="2400" b="1" dirty="0">
                          <a:solidFill>
                            <a:srgbClr val="FFFF00"/>
                          </a:solidFill>
                          <a:hlinkClick r:id="rId25" action="ppaction://hlinksldjump"/>
                        </a:rPr>
                        <a:t>$400</a:t>
                      </a:r>
                      <a:endParaRPr lang="en-US" sz="2400" b="1" dirty="0">
                        <a:solidFill>
                          <a:srgbClr val="FFFF00"/>
                        </a:solidFill>
                      </a:endParaRPr>
                    </a:p>
                  </a:txBody>
                  <a:tcPr anchor="ctr">
                    <a:cell3D prstMaterial="dkEdge">
                      <a:bevel prst="relaxedInset"/>
                      <a:lightRig rig="flood" dir="t"/>
                    </a:cell3D>
                    <a:solidFill>
                      <a:srgbClr val="0033CC"/>
                    </a:solidFill>
                  </a:tcPr>
                </a:tc>
                <a:tc>
                  <a:txBody>
                    <a:bodyPr/>
                    <a:lstStyle/>
                    <a:p>
                      <a:pPr algn="ctr"/>
                      <a:r>
                        <a:rPr lang="en-US" sz="2400" b="1" dirty="0">
                          <a:solidFill>
                            <a:srgbClr val="FFFF00"/>
                          </a:solidFill>
                          <a:hlinkClick r:id="rId26" action="ppaction://hlinksldjump"/>
                        </a:rPr>
                        <a:t>$400</a:t>
                      </a:r>
                      <a:endParaRPr lang="en-US" sz="2400" b="1" dirty="0">
                        <a:solidFill>
                          <a:srgbClr val="FFFF00"/>
                        </a:solidFill>
                      </a:endParaRPr>
                    </a:p>
                  </a:txBody>
                  <a:tcPr anchor="ctr">
                    <a:cell3D prstMaterial="dkEdge">
                      <a:bevel prst="relaxedInset"/>
                      <a:lightRig rig="flood" dir="t"/>
                    </a:cell3D>
                    <a:solidFill>
                      <a:srgbClr val="0033CC"/>
                    </a:solidFill>
                  </a:tcPr>
                </a:tc>
                <a:tc>
                  <a:txBody>
                    <a:bodyPr/>
                    <a:lstStyle/>
                    <a:p>
                      <a:pPr algn="ctr"/>
                      <a:r>
                        <a:rPr lang="en-US" sz="2400" b="1" dirty="0">
                          <a:solidFill>
                            <a:srgbClr val="FFFF00"/>
                          </a:solidFill>
                          <a:hlinkClick r:id="rId27" action="ppaction://hlinksldjump"/>
                        </a:rPr>
                        <a:t>$400</a:t>
                      </a:r>
                      <a:endParaRPr lang="en-US" sz="2400" b="1" dirty="0">
                        <a:solidFill>
                          <a:srgbClr val="FFFF00"/>
                        </a:solidFill>
                      </a:endParaRPr>
                    </a:p>
                  </a:txBody>
                  <a:tcPr anchor="ctr">
                    <a:cell3D prstMaterial="dkEdge">
                      <a:bevel prst="relaxedInset"/>
                      <a:lightRig rig="flood" dir="t"/>
                    </a:cell3D>
                    <a:solidFill>
                      <a:srgbClr val="0033CC"/>
                    </a:solidFill>
                  </a:tcPr>
                </a:tc>
                <a:extLst>
                  <a:ext uri="{0D108BD9-81ED-4DB2-BD59-A6C34878D82A}">
                    <a16:rowId xmlns:a16="http://schemas.microsoft.com/office/drawing/2014/main" val="10004"/>
                  </a:ext>
                </a:extLst>
              </a:tr>
              <a:tr h="1044837">
                <a:tc>
                  <a:txBody>
                    <a:bodyPr/>
                    <a:lstStyle/>
                    <a:p>
                      <a:pPr algn="ctr"/>
                      <a:r>
                        <a:rPr lang="en-US" sz="2400" b="1" dirty="0">
                          <a:solidFill>
                            <a:srgbClr val="FFFF00"/>
                          </a:solidFill>
                        </a:rPr>
                        <a:t>$</a:t>
                      </a:r>
                      <a:r>
                        <a:rPr lang="en-US" sz="2400" b="1" dirty="0">
                          <a:solidFill>
                            <a:srgbClr val="FFFF00"/>
                          </a:solidFill>
                          <a:hlinkClick r:id="rId28" action="ppaction://hlinksldjump"/>
                        </a:rPr>
                        <a:t>500</a:t>
                      </a:r>
                      <a:endParaRPr lang="en-US" sz="2400" b="1" dirty="0">
                        <a:solidFill>
                          <a:srgbClr val="FFFF00"/>
                        </a:solidFill>
                      </a:endParaRPr>
                    </a:p>
                  </a:txBody>
                  <a:tcPr anchor="ctr">
                    <a:cell3D prstMaterial="dkEdge">
                      <a:bevel prst="relaxedInset"/>
                      <a:lightRig rig="flood" dir="t"/>
                    </a:cell3D>
                    <a:solidFill>
                      <a:srgbClr val="0033CC"/>
                    </a:solidFill>
                  </a:tcPr>
                </a:tc>
                <a:tc>
                  <a:txBody>
                    <a:bodyPr/>
                    <a:lstStyle/>
                    <a:p>
                      <a:pPr algn="ctr"/>
                      <a:r>
                        <a:rPr lang="en-US" sz="2400" b="1" dirty="0">
                          <a:solidFill>
                            <a:srgbClr val="FFFF00"/>
                          </a:solidFill>
                          <a:hlinkClick r:id="rId29" action="ppaction://hlinksldjump"/>
                        </a:rPr>
                        <a:t>$500</a:t>
                      </a:r>
                      <a:endParaRPr lang="en-US" sz="2400" b="1" dirty="0">
                        <a:solidFill>
                          <a:srgbClr val="FFFF00"/>
                        </a:solidFill>
                      </a:endParaRPr>
                    </a:p>
                  </a:txBody>
                  <a:tcPr anchor="ctr">
                    <a:cell3D prstMaterial="dkEdge">
                      <a:bevel prst="relaxedInset"/>
                      <a:lightRig rig="flood" dir="t"/>
                    </a:cell3D>
                    <a:solidFill>
                      <a:srgbClr val="0033CC"/>
                    </a:solidFill>
                  </a:tcPr>
                </a:tc>
                <a:tc>
                  <a:txBody>
                    <a:bodyPr/>
                    <a:lstStyle/>
                    <a:p>
                      <a:pPr algn="ctr"/>
                      <a:r>
                        <a:rPr lang="en-US" sz="2400" b="1" dirty="0">
                          <a:solidFill>
                            <a:srgbClr val="FFFF00"/>
                          </a:solidFill>
                          <a:hlinkClick r:id="rId30" action="ppaction://hlinksldjump"/>
                        </a:rPr>
                        <a:t>$500</a:t>
                      </a:r>
                      <a:endParaRPr lang="en-US" sz="2400" b="1" dirty="0">
                        <a:solidFill>
                          <a:srgbClr val="FFFF00"/>
                        </a:solidFill>
                      </a:endParaRPr>
                    </a:p>
                  </a:txBody>
                  <a:tcPr anchor="ctr">
                    <a:cell3D prstMaterial="dkEdge">
                      <a:bevel prst="relaxedInset"/>
                      <a:lightRig rig="flood" dir="t"/>
                    </a:cell3D>
                    <a:solidFill>
                      <a:srgbClr val="0033CC"/>
                    </a:solidFill>
                  </a:tcPr>
                </a:tc>
                <a:tc>
                  <a:txBody>
                    <a:bodyPr/>
                    <a:lstStyle/>
                    <a:p>
                      <a:pPr algn="ctr"/>
                      <a:r>
                        <a:rPr lang="en-US" sz="2400" b="1" dirty="0">
                          <a:solidFill>
                            <a:srgbClr val="FFFF00"/>
                          </a:solidFill>
                          <a:hlinkClick r:id="rId31" action="ppaction://hlinksldjump"/>
                        </a:rPr>
                        <a:t>$500</a:t>
                      </a:r>
                      <a:endParaRPr lang="en-US" sz="2400" b="1" dirty="0">
                        <a:solidFill>
                          <a:srgbClr val="FFFF00"/>
                        </a:solidFill>
                      </a:endParaRPr>
                    </a:p>
                  </a:txBody>
                  <a:tcPr anchor="ctr">
                    <a:cell3D prstMaterial="dkEdge">
                      <a:bevel prst="relaxedInset"/>
                      <a:lightRig rig="flood" dir="t"/>
                    </a:cell3D>
                    <a:solidFill>
                      <a:srgbClr val="0033CC"/>
                    </a:solidFill>
                  </a:tcPr>
                </a:tc>
                <a:tc>
                  <a:txBody>
                    <a:bodyPr/>
                    <a:lstStyle/>
                    <a:p>
                      <a:pPr algn="ctr"/>
                      <a:r>
                        <a:rPr lang="en-US" sz="2400" b="1" dirty="0">
                          <a:solidFill>
                            <a:srgbClr val="FFFF00"/>
                          </a:solidFill>
                          <a:hlinkClick r:id="rId32" action="ppaction://hlinksldjump"/>
                        </a:rPr>
                        <a:t>$500</a:t>
                      </a:r>
                      <a:endParaRPr lang="en-US" sz="2400" b="1" dirty="0">
                        <a:solidFill>
                          <a:srgbClr val="FFFF00"/>
                        </a:solidFill>
                      </a:endParaRPr>
                    </a:p>
                  </a:txBody>
                  <a:tcPr anchor="ctr">
                    <a:cell3D prstMaterial="dkEdge">
                      <a:bevel prst="relaxedInset"/>
                      <a:lightRig rig="flood" dir="t"/>
                    </a:cell3D>
                    <a:solidFill>
                      <a:srgbClr val="0033CC"/>
                    </a:solidFill>
                  </a:tcPr>
                </a:tc>
                <a:tc>
                  <a:txBody>
                    <a:bodyPr/>
                    <a:lstStyle/>
                    <a:p>
                      <a:pPr algn="ctr"/>
                      <a:r>
                        <a:rPr lang="en-US" sz="2400" b="1" dirty="0">
                          <a:solidFill>
                            <a:srgbClr val="FFFF00"/>
                          </a:solidFill>
                          <a:hlinkClick r:id="rId33" action="ppaction://hlinksldjump"/>
                        </a:rPr>
                        <a:t>$500</a:t>
                      </a:r>
                      <a:endParaRPr lang="en-US" sz="2400" b="1" dirty="0">
                        <a:solidFill>
                          <a:srgbClr val="FFFF00"/>
                        </a:solidFill>
                      </a:endParaRPr>
                    </a:p>
                  </a:txBody>
                  <a:tcPr anchor="ctr">
                    <a:cell3D prstMaterial="dkEdge">
                      <a:bevel prst="relaxedInset"/>
                      <a:lightRig rig="flood" dir="t"/>
                    </a:cell3D>
                    <a:solidFill>
                      <a:srgbClr val="0033CC"/>
                    </a:solidFill>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18176675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8"/>
          <p:cNvSpPr txBox="1">
            <a:spLocks/>
          </p:cNvSpPr>
          <p:nvPr/>
        </p:nvSpPr>
        <p:spPr bwMode="auto">
          <a:xfrm>
            <a:off x="0" y="1143000"/>
            <a:ext cx="9144000" cy="5715000"/>
          </a:xfrm>
          <a:prstGeom prst="rect">
            <a:avLst/>
          </a:prstGeom>
          <a:solidFill>
            <a:schemeClr val="accent5">
              <a:lumMod val="75000"/>
            </a:schemeClr>
          </a:solidFill>
          <a:ln w="9525">
            <a:no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Tx/>
              <a:buNone/>
            </a:pPr>
            <a:endParaRPr lang="en-US" dirty="0">
              <a:solidFill>
                <a:schemeClr val="bg1"/>
              </a:solidFill>
            </a:endParaRPr>
          </a:p>
          <a:p>
            <a:pPr marL="0" lvl="0" indent="0" algn="ctr">
              <a:buNone/>
            </a:pPr>
            <a:r>
              <a:rPr lang="en-US" dirty="0">
                <a:solidFill>
                  <a:schemeClr val="bg1"/>
                </a:solidFill>
              </a:rPr>
              <a:t>Since most prostate cancers are found early, nearly this percentage of men will survive at least 10 years after cancer treatment</a:t>
            </a:r>
          </a:p>
        </p:txBody>
      </p:sp>
      <p:sp>
        <p:nvSpPr>
          <p:cNvPr id="6" name="Title 5"/>
          <p:cNvSpPr>
            <a:spLocks noGrp="1"/>
          </p:cNvSpPr>
          <p:nvPr>
            <p:ph type="title"/>
          </p:nvPr>
        </p:nvSpPr>
        <p:spPr>
          <a:xfrm>
            <a:off x="349155" y="304800"/>
            <a:ext cx="8534400" cy="722923"/>
          </a:xfrm>
        </p:spPr>
        <p:txBody>
          <a:bodyPr/>
          <a:lstStyle/>
          <a:p>
            <a:r>
              <a:rPr lang="en-US" dirty="0">
                <a:solidFill>
                  <a:schemeClr val="tx2"/>
                </a:solidFill>
              </a:rPr>
              <a:t>$500</a:t>
            </a:r>
          </a:p>
        </p:txBody>
      </p:sp>
      <p:sp>
        <p:nvSpPr>
          <p:cNvPr id="15" name="Action Button: Return 14">
            <a:hlinkClick r:id="rId4" action="ppaction://hlinksldjump" highlightClick="1"/>
          </p:cNvPr>
          <p:cNvSpPr/>
          <p:nvPr/>
        </p:nvSpPr>
        <p:spPr>
          <a:xfrm>
            <a:off x="381000" y="6096000"/>
            <a:ext cx="457200" cy="571500"/>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Flowchart: Process 2"/>
          <p:cNvSpPr/>
          <p:nvPr/>
        </p:nvSpPr>
        <p:spPr>
          <a:xfrm>
            <a:off x="3048000" y="4000500"/>
            <a:ext cx="3429000" cy="148590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Correct Answer</a:t>
            </a:r>
          </a:p>
          <a:p>
            <a:pPr algn="ctr"/>
            <a:r>
              <a:rPr lang="en-US" sz="3200" dirty="0"/>
              <a:t>99%</a:t>
            </a:r>
          </a:p>
        </p:txBody>
      </p:sp>
      <p:sp>
        <p:nvSpPr>
          <p:cNvPr id="23" name="Flowchart: Process 22"/>
          <p:cNvSpPr/>
          <p:nvPr/>
        </p:nvSpPr>
        <p:spPr>
          <a:xfrm>
            <a:off x="4454857" y="6096000"/>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5</a:t>
            </a:r>
          </a:p>
        </p:txBody>
      </p:sp>
      <p:sp>
        <p:nvSpPr>
          <p:cNvPr id="24" name="Flowchart: Process 23"/>
          <p:cNvSpPr/>
          <p:nvPr/>
        </p:nvSpPr>
        <p:spPr>
          <a:xfrm>
            <a:off x="4419600" y="6098275"/>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4</a:t>
            </a:r>
          </a:p>
        </p:txBody>
      </p:sp>
      <p:sp>
        <p:nvSpPr>
          <p:cNvPr id="25" name="Flowchart: Process 24"/>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3</a:t>
            </a:r>
          </a:p>
        </p:txBody>
      </p:sp>
      <p:sp>
        <p:nvSpPr>
          <p:cNvPr id="26" name="Flowchart: Process 25"/>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2</a:t>
            </a:r>
          </a:p>
        </p:txBody>
      </p:sp>
      <p:sp>
        <p:nvSpPr>
          <p:cNvPr id="27" name="Flowchart: Process 26"/>
          <p:cNvSpPr/>
          <p:nvPr/>
        </p:nvSpPr>
        <p:spPr>
          <a:xfrm>
            <a:off x="4419600"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1</a:t>
            </a:r>
          </a:p>
        </p:txBody>
      </p:sp>
      <p:sp>
        <p:nvSpPr>
          <p:cNvPr id="28" name="Flowchart: Process 27"/>
          <p:cNvSpPr/>
          <p:nvPr/>
        </p:nvSpPr>
        <p:spPr>
          <a:xfrm>
            <a:off x="4441209"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0 </a:t>
            </a:r>
          </a:p>
        </p:txBody>
      </p:sp>
    </p:spTree>
    <p:custDataLst>
      <p:tags r:id="rId1"/>
    </p:custDataLst>
    <p:extLst>
      <p:ext uri="{BB962C8B-B14F-4D97-AF65-F5344CB8AC3E}">
        <p14:creationId xmlns:p14="http://schemas.microsoft.com/office/powerpoint/2010/main" val="34331481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23"/>
                                        </p:tgtEl>
                                        <p:attrNameLst>
                                          <p:attrName>style.visibility</p:attrName>
                                        </p:attrNameLst>
                                      </p:cBhvr>
                                      <p:to>
                                        <p:strVal val="visible"/>
                                      </p:to>
                                    </p:set>
                                  </p:childTnLst>
                                </p:cTn>
                              </p:par>
                            </p:childTnLst>
                          </p:cTn>
                        </p:par>
                        <p:par>
                          <p:cTn id="7" fill="hold">
                            <p:stCondLst>
                              <p:cond delay="1000"/>
                            </p:stCondLst>
                            <p:childTnLst>
                              <p:par>
                                <p:cTn id="8" presetID="1" presetClass="exit" presetSubtype="0" fill="hold" grpId="1" nodeType="afterEffect">
                                  <p:stCondLst>
                                    <p:cond delay="1000"/>
                                  </p:stCondLst>
                                  <p:childTnLst>
                                    <p:set>
                                      <p:cBhvr>
                                        <p:cTn id="9" dur="1" fill="hold">
                                          <p:stCondLst>
                                            <p:cond delay="0"/>
                                          </p:stCondLst>
                                        </p:cTn>
                                        <p:tgtEl>
                                          <p:spTgt spid="23"/>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grpId="1" nodeType="afterEffect">
                                  <p:stCondLst>
                                    <p:cond delay="1000"/>
                                  </p:stCondLst>
                                  <p:childTnLst>
                                    <p:set>
                                      <p:cBhvr>
                                        <p:cTn id="15" dur="1" fill="hold">
                                          <p:stCondLst>
                                            <p:cond delay="0"/>
                                          </p:stCondLst>
                                        </p:cTn>
                                        <p:tgtEl>
                                          <p:spTgt spid="24"/>
                                        </p:tgtEl>
                                        <p:attrNameLst>
                                          <p:attrName>style.visibility</p:attrName>
                                        </p:attrNameLst>
                                      </p:cBhvr>
                                      <p:to>
                                        <p:strVal val="hidden"/>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p:stCondLst>
                              <p:cond delay="3000"/>
                            </p:stCondLst>
                            <p:childTnLst>
                              <p:par>
                                <p:cTn id="20" presetID="1" presetClass="exit" presetSubtype="0" fill="hold" grpId="1" nodeType="afterEffect">
                                  <p:stCondLst>
                                    <p:cond delay="1000"/>
                                  </p:stCondLst>
                                  <p:childTnLst>
                                    <p:set>
                                      <p:cBhvr>
                                        <p:cTn id="21" dur="1" fill="hold">
                                          <p:stCondLst>
                                            <p:cond delay="0"/>
                                          </p:stCondLst>
                                        </p:cTn>
                                        <p:tgtEl>
                                          <p:spTgt spid="25"/>
                                        </p:tgtEl>
                                        <p:attrNameLst>
                                          <p:attrName>style.visibility</p:attrName>
                                        </p:attrNameLst>
                                      </p:cBhvr>
                                      <p:to>
                                        <p:strVal val="hidden"/>
                                      </p:to>
                                    </p:set>
                                  </p:childTnLst>
                                </p:cTn>
                              </p:par>
                            </p:childTnLst>
                          </p:cTn>
                        </p:par>
                        <p:par>
                          <p:cTn id="22" fill="hold">
                            <p:stCondLst>
                              <p:cond delay="4000"/>
                            </p:stCondLst>
                            <p:childTnLst>
                              <p:par>
                                <p:cTn id="23" presetID="1"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par>
                          <p:cTn id="25" fill="hold">
                            <p:stCondLst>
                              <p:cond delay="4000"/>
                            </p:stCondLst>
                            <p:childTnLst>
                              <p:par>
                                <p:cTn id="26" presetID="1" presetClass="exit" presetSubtype="0" fill="hold" grpId="1" nodeType="afterEffect">
                                  <p:stCondLst>
                                    <p:cond delay="1000"/>
                                  </p:stCondLst>
                                  <p:childTnLst>
                                    <p:set>
                                      <p:cBhvr>
                                        <p:cTn id="27" dur="1" fill="hold">
                                          <p:stCondLst>
                                            <p:cond delay="0"/>
                                          </p:stCondLst>
                                        </p:cTn>
                                        <p:tgtEl>
                                          <p:spTgt spid="26"/>
                                        </p:tgtEl>
                                        <p:attrNameLst>
                                          <p:attrName>style.visibility</p:attrName>
                                        </p:attrNameLst>
                                      </p:cBhvr>
                                      <p:to>
                                        <p:strVal val="hidden"/>
                                      </p:to>
                                    </p:set>
                                  </p:childTnLst>
                                </p:cTn>
                              </p:par>
                            </p:childTnLst>
                          </p:cTn>
                        </p:par>
                        <p:par>
                          <p:cTn id="28" fill="hold">
                            <p:stCondLst>
                              <p:cond delay="5000"/>
                            </p:stCondLst>
                            <p:childTnLst>
                              <p:par>
                                <p:cTn id="29" presetID="1"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par>
                          <p:cTn id="31" fill="hold">
                            <p:stCondLst>
                              <p:cond delay="5000"/>
                            </p:stCondLst>
                            <p:childTnLst>
                              <p:par>
                                <p:cTn id="32" presetID="1" presetClass="exit" presetSubtype="0" fill="hold" grpId="1" nodeType="afterEffect">
                                  <p:stCondLst>
                                    <p:cond delay="1000"/>
                                  </p:stCondLst>
                                  <p:childTnLst>
                                    <p:set>
                                      <p:cBhvr>
                                        <p:cTn id="33" dur="1" fill="hold">
                                          <p:stCondLst>
                                            <p:cond delay="0"/>
                                          </p:stCondLst>
                                        </p:cTn>
                                        <p:tgtEl>
                                          <p:spTgt spid="27"/>
                                        </p:tgtEl>
                                        <p:attrNameLst>
                                          <p:attrName>style.visibility</p:attrName>
                                        </p:attrNameLst>
                                      </p:cBhvr>
                                      <p:to>
                                        <p:strVal val="hidden"/>
                                      </p:to>
                                    </p:set>
                                  </p:child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par>
                          <p:cTn id="37" fill="hold">
                            <p:stCondLst>
                              <p:cond delay="6000"/>
                            </p:stCondLst>
                            <p:childTnLst>
                              <p:par>
                                <p:cTn id="38" presetID="6" presetClass="emph" presetSubtype="0" fill="hold" grpId="2" nodeType="afterEffect">
                                  <p:stCondLst>
                                    <p:cond delay="0"/>
                                  </p:stCondLst>
                                  <p:childTnLst>
                                    <p:animScale>
                                      <p:cBhvr>
                                        <p:cTn id="39" dur="2000" fill="hold"/>
                                        <p:tgtEl>
                                          <p:spTgt spid="28"/>
                                        </p:tgtEl>
                                      </p:cBhvr>
                                      <p:by x="150000" y="150000"/>
                                    </p:animScale>
                                  </p:childTnLst>
                                </p:cTn>
                              </p:par>
                            </p:childTnLst>
                          </p:cTn>
                        </p:par>
                        <p:par>
                          <p:cTn id="40" fill="hold">
                            <p:stCondLst>
                              <p:cond delay="8000"/>
                            </p:stCondLst>
                            <p:childTnLst>
                              <p:par>
                                <p:cTn id="41" presetID="1" presetClass="exit" presetSubtype="0" fill="hold" grpId="1" nodeType="afterEffect">
                                  <p:stCondLst>
                                    <p:cond delay="1000"/>
                                  </p:stCondLst>
                                  <p:childTnLst>
                                    <p:set>
                                      <p:cBhvr>
                                        <p:cTn id="42" dur="1" fill="hold">
                                          <p:stCondLst>
                                            <p:cond delay="0"/>
                                          </p:stCondLst>
                                        </p:cTn>
                                        <p:tgtEl>
                                          <p:spTgt spid="28"/>
                                        </p:tgtEl>
                                        <p:attrNameLst>
                                          <p:attrName>style.visibility</p:attrName>
                                        </p:attrNameLst>
                                      </p:cBhvr>
                                      <p:to>
                                        <p:strVal val="hidden"/>
                                      </p:to>
                                    </p:set>
                                  </p:child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childTnLst>
                          </p:cTn>
                        </p:par>
                        <p:par>
                          <p:cTn id="46" fill="hold">
                            <p:stCondLst>
                              <p:cond delay="9000"/>
                            </p:stCondLst>
                            <p:childTnLst>
                              <p:par>
                                <p:cTn id="47" presetID="1" presetClass="entr" presetSubtype="0" fill="hold" grpId="0" nodeType="after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8" grpId="2"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0" y="1231710"/>
            <a:ext cx="9144000" cy="5638800"/>
          </a:xfrm>
          <a:solidFill>
            <a:schemeClr val="accent5">
              <a:lumMod val="75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lstStyle/>
          <a:p>
            <a:pPr marL="0" indent="0" algn="ctr">
              <a:buNone/>
            </a:pPr>
            <a:endParaRPr lang="en-US" dirty="0"/>
          </a:p>
          <a:p>
            <a:pPr marL="0" indent="0" algn="ctr">
              <a:buNone/>
            </a:pPr>
            <a:r>
              <a:rPr lang="en-US" altLang="en-US" dirty="0"/>
              <a:t>People with darker skin can be diagnosed with this type of cancer if exposed too much UV light .</a:t>
            </a:r>
            <a:endParaRPr lang="en-US" dirty="0"/>
          </a:p>
        </p:txBody>
      </p:sp>
      <p:sp>
        <p:nvSpPr>
          <p:cNvPr id="12" name="Flowchart: Process 11"/>
          <p:cNvSpPr/>
          <p:nvPr/>
        </p:nvSpPr>
        <p:spPr>
          <a:xfrm>
            <a:off x="2914650" y="3200400"/>
            <a:ext cx="3771900" cy="1695734"/>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t>Correct Answer</a:t>
            </a:r>
          </a:p>
          <a:p>
            <a:pPr algn="ctr"/>
            <a:r>
              <a:rPr lang="en-US" sz="3200" dirty="0"/>
              <a:t>Skin Cancer</a:t>
            </a:r>
          </a:p>
        </p:txBody>
      </p:sp>
      <p:sp>
        <p:nvSpPr>
          <p:cNvPr id="2" name="TextBox 1"/>
          <p:cNvSpPr txBox="1"/>
          <p:nvPr/>
        </p:nvSpPr>
        <p:spPr>
          <a:xfrm>
            <a:off x="1219200" y="306050"/>
            <a:ext cx="5715000" cy="1446550"/>
          </a:xfrm>
          <a:prstGeom prst="rect">
            <a:avLst/>
          </a:prstGeom>
          <a:noFill/>
        </p:spPr>
        <p:txBody>
          <a:bodyPr wrap="square" rtlCol="0">
            <a:spAutoFit/>
          </a:bodyPr>
          <a:lstStyle/>
          <a:p>
            <a:pPr algn="ctr"/>
            <a:r>
              <a:rPr lang="en-US" sz="4400" dirty="0">
                <a:solidFill>
                  <a:schemeClr val="tx2"/>
                </a:solidFill>
              </a:rPr>
              <a:t>$100</a:t>
            </a:r>
          </a:p>
          <a:p>
            <a:endParaRPr lang="en-US" sz="4400" dirty="0">
              <a:solidFill>
                <a:schemeClr val="tx2"/>
              </a:solidFill>
            </a:endParaRPr>
          </a:p>
        </p:txBody>
      </p:sp>
      <p:sp>
        <p:nvSpPr>
          <p:cNvPr id="20" name="Action Button: Return 19">
            <a:hlinkClick r:id="rId4" action="ppaction://hlinksldjump" highlightClick="1"/>
          </p:cNvPr>
          <p:cNvSpPr/>
          <p:nvPr/>
        </p:nvSpPr>
        <p:spPr>
          <a:xfrm>
            <a:off x="381000" y="6096000"/>
            <a:ext cx="457200" cy="571500"/>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Flowchart: Process 14"/>
          <p:cNvSpPr/>
          <p:nvPr/>
        </p:nvSpPr>
        <p:spPr>
          <a:xfrm>
            <a:off x="4454857" y="6096000"/>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5</a:t>
            </a:r>
          </a:p>
        </p:txBody>
      </p:sp>
      <p:sp>
        <p:nvSpPr>
          <p:cNvPr id="16" name="Flowchart: Process 15"/>
          <p:cNvSpPr/>
          <p:nvPr/>
        </p:nvSpPr>
        <p:spPr>
          <a:xfrm>
            <a:off x="4419600" y="6098275"/>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4</a:t>
            </a:r>
          </a:p>
        </p:txBody>
      </p:sp>
      <p:sp>
        <p:nvSpPr>
          <p:cNvPr id="17" name="Flowchart: Process 16"/>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3</a:t>
            </a:r>
          </a:p>
        </p:txBody>
      </p:sp>
      <p:sp>
        <p:nvSpPr>
          <p:cNvPr id="18" name="Flowchart: Process 17"/>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2</a:t>
            </a:r>
          </a:p>
        </p:txBody>
      </p:sp>
      <p:sp>
        <p:nvSpPr>
          <p:cNvPr id="19" name="Flowchart: Process 18"/>
          <p:cNvSpPr/>
          <p:nvPr/>
        </p:nvSpPr>
        <p:spPr>
          <a:xfrm>
            <a:off x="4419600"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1</a:t>
            </a:r>
          </a:p>
        </p:txBody>
      </p:sp>
      <p:sp>
        <p:nvSpPr>
          <p:cNvPr id="21" name="Flowchart: Process 20"/>
          <p:cNvSpPr/>
          <p:nvPr/>
        </p:nvSpPr>
        <p:spPr>
          <a:xfrm>
            <a:off x="4441209"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0 </a:t>
            </a:r>
          </a:p>
        </p:txBody>
      </p:sp>
    </p:spTree>
    <p:custDataLst>
      <p:tags r:id="rId1"/>
    </p:custDataLst>
    <p:extLst>
      <p:ext uri="{BB962C8B-B14F-4D97-AF65-F5344CB8AC3E}">
        <p14:creationId xmlns:p14="http://schemas.microsoft.com/office/powerpoint/2010/main" val="2392603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15"/>
                                        </p:tgtEl>
                                        <p:attrNameLst>
                                          <p:attrName>style.visibility</p:attrName>
                                        </p:attrNameLst>
                                      </p:cBhvr>
                                      <p:to>
                                        <p:strVal val="visible"/>
                                      </p:to>
                                    </p:set>
                                  </p:childTnLst>
                                </p:cTn>
                              </p:par>
                            </p:childTnLst>
                          </p:cTn>
                        </p:par>
                        <p:par>
                          <p:cTn id="7" fill="hold">
                            <p:stCondLst>
                              <p:cond delay="1000"/>
                            </p:stCondLst>
                            <p:childTnLst>
                              <p:par>
                                <p:cTn id="8" presetID="1" presetClass="exit" presetSubtype="0" fill="hold" grpId="1" nodeType="afterEffect">
                                  <p:stCondLst>
                                    <p:cond delay="1000"/>
                                  </p:stCondLst>
                                  <p:childTnLst>
                                    <p:set>
                                      <p:cBhvr>
                                        <p:cTn id="9" dur="1" fill="hold">
                                          <p:stCondLst>
                                            <p:cond delay="0"/>
                                          </p:stCondLst>
                                        </p:cTn>
                                        <p:tgtEl>
                                          <p:spTgt spid="15"/>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grpId="1" nodeType="afterEffect">
                                  <p:stCondLst>
                                    <p:cond delay="1000"/>
                                  </p:stCondLst>
                                  <p:childTnLst>
                                    <p:set>
                                      <p:cBhvr>
                                        <p:cTn id="15" dur="1" fill="hold">
                                          <p:stCondLst>
                                            <p:cond delay="0"/>
                                          </p:stCondLst>
                                        </p:cTn>
                                        <p:tgtEl>
                                          <p:spTgt spid="16"/>
                                        </p:tgtEl>
                                        <p:attrNameLst>
                                          <p:attrName>style.visibility</p:attrName>
                                        </p:attrNameLst>
                                      </p:cBhvr>
                                      <p:to>
                                        <p:strVal val="hidden"/>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par>
                          <p:cTn id="19" fill="hold">
                            <p:stCondLst>
                              <p:cond delay="3000"/>
                            </p:stCondLst>
                            <p:childTnLst>
                              <p:par>
                                <p:cTn id="20" presetID="1" presetClass="exit" presetSubtype="0" fill="hold" grpId="1" nodeType="afterEffect">
                                  <p:stCondLst>
                                    <p:cond delay="1000"/>
                                  </p:stCondLst>
                                  <p:childTnLst>
                                    <p:set>
                                      <p:cBhvr>
                                        <p:cTn id="21" dur="1" fill="hold">
                                          <p:stCondLst>
                                            <p:cond delay="0"/>
                                          </p:stCondLst>
                                        </p:cTn>
                                        <p:tgtEl>
                                          <p:spTgt spid="17"/>
                                        </p:tgtEl>
                                        <p:attrNameLst>
                                          <p:attrName>style.visibility</p:attrName>
                                        </p:attrNameLst>
                                      </p:cBhvr>
                                      <p:to>
                                        <p:strVal val="hidden"/>
                                      </p:to>
                                    </p:set>
                                  </p:childTnLst>
                                </p:cTn>
                              </p:par>
                            </p:childTnLst>
                          </p:cTn>
                        </p:par>
                        <p:par>
                          <p:cTn id="22" fill="hold">
                            <p:stCondLst>
                              <p:cond delay="4000"/>
                            </p:stCondLst>
                            <p:childTnLst>
                              <p:par>
                                <p:cTn id="23" presetID="1"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par>
                          <p:cTn id="25" fill="hold">
                            <p:stCondLst>
                              <p:cond delay="4000"/>
                            </p:stCondLst>
                            <p:childTnLst>
                              <p:par>
                                <p:cTn id="26" presetID="1" presetClass="exit" presetSubtype="0" fill="hold" grpId="1" nodeType="afterEffect">
                                  <p:stCondLst>
                                    <p:cond delay="1000"/>
                                  </p:stCondLst>
                                  <p:childTnLst>
                                    <p:set>
                                      <p:cBhvr>
                                        <p:cTn id="27" dur="1" fill="hold">
                                          <p:stCondLst>
                                            <p:cond delay="0"/>
                                          </p:stCondLst>
                                        </p:cTn>
                                        <p:tgtEl>
                                          <p:spTgt spid="18"/>
                                        </p:tgtEl>
                                        <p:attrNameLst>
                                          <p:attrName>style.visibility</p:attrName>
                                        </p:attrNameLst>
                                      </p:cBhvr>
                                      <p:to>
                                        <p:strVal val="hidden"/>
                                      </p:to>
                                    </p:set>
                                  </p:childTnLst>
                                </p:cTn>
                              </p:par>
                            </p:childTnLst>
                          </p:cTn>
                        </p:par>
                        <p:par>
                          <p:cTn id="28" fill="hold">
                            <p:stCondLst>
                              <p:cond delay="5000"/>
                            </p:stCondLst>
                            <p:childTnLst>
                              <p:par>
                                <p:cTn id="29" presetID="1"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par>
                          <p:cTn id="31" fill="hold">
                            <p:stCondLst>
                              <p:cond delay="5000"/>
                            </p:stCondLst>
                            <p:childTnLst>
                              <p:par>
                                <p:cTn id="32" presetID="1" presetClass="exit" presetSubtype="0" fill="hold" grpId="1" nodeType="afterEffect">
                                  <p:stCondLst>
                                    <p:cond delay="1000"/>
                                  </p:stCondLst>
                                  <p:childTnLst>
                                    <p:set>
                                      <p:cBhvr>
                                        <p:cTn id="33" dur="1" fill="hold">
                                          <p:stCondLst>
                                            <p:cond delay="0"/>
                                          </p:stCondLst>
                                        </p:cTn>
                                        <p:tgtEl>
                                          <p:spTgt spid="19"/>
                                        </p:tgtEl>
                                        <p:attrNameLst>
                                          <p:attrName>style.visibility</p:attrName>
                                        </p:attrNameLst>
                                      </p:cBhvr>
                                      <p:to>
                                        <p:strVal val="hidden"/>
                                      </p:to>
                                    </p:set>
                                  </p:child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par>
                          <p:cTn id="37" fill="hold">
                            <p:stCondLst>
                              <p:cond delay="6000"/>
                            </p:stCondLst>
                            <p:childTnLst>
                              <p:par>
                                <p:cTn id="38" presetID="6" presetClass="emph" presetSubtype="0" fill="hold" grpId="2" nodeType="afterEffect">
                                  <p:stCondLst>
                                    <p:cond delay="0"/>
                                  </p:stCondLst>
                                  <p:childTnLst>
                                    <p:animScale>
                                      <p:cBhvr>
                                        <p:cTn id="39" dur="2000" fill="hold"/>
                                        <p:tgtEl>
                                          <p:spTgt spid="21"/>
                                        </p:tgtEl>
                                      </p:cBhvr>
                                      <p:by x="150000" y="150000"/>
                                    </p:animScale>
                                  </p:childTnLst>
                                </p:cTn>
                              </p:par>
                            </p:childTnLst>
                          </p:cTn>
                        </p:par>
                        <p:par>
                          <p:cTn id="40" fill="hold">
                            <p:stCondLst>
                              <p:cond delay="8000"/>
                            </p:stCondLst>
                            <p:childTnLst>
                              <p:par>
                                <p:cTn id="41" presetID="1" presetClass="exit" presetSubtype="0" fill="hold" grpId="1" nodeType="afterEffect">
                                  <p:stCondLst>
                                    <p:cond delay="1000"/>
                                  </p:stCondLst>
                                  <p:childTnLst>
                                    <p:set>
                                      <p:cBhvr>
                                        <p:cTn id="42" dur="1" fill="hold">
                                          <p:stCondLst>
                                            <p:cond delay="0"/>
                                          </p:stCondLst>
                                        </p:cTn>
                                        <p:tgtEl>
                                          <p:spTgt spid="21"/>
                                        </p:tgtEl>
                                        <p:attrNameLst>
                                          <p:attrName>style.visibility</p:attrName>
                                        </p:attrNameLst>
                                      </p:cBhvr>
                                      <p:to>
                                        <p:strVal val="hidden"/>
                                      </p:to>
                                    </p:set>
                                  </p:child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childTnLst>
                                </p:cTn>
                              </p:par>
                            </p:childTnLst>
                          </p:cTn>
                        </p:par>
                        <p:par>
                          <p:cTn id="46" fill="hold">
                            <p:stCondLst>
                              <p:cond delay="9000"/>
                            </p:stCondLst>
                            <p:childTnLst>
                              <p:par>
                                <p:cTn id="47" presetID="1" presetClass="entr" presetSubtype="0"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0" grpId="0"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1" grpId="0" animBg="1"/>
      <p:bldP spid="21" grpId="1" animBg="1"/>
      <p:bldP spid="21" grpId="2"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8"/>
          <p:cNvSpPr txBox="1">
            <a:spLocks/>
          </p:cNvSpPr>
          <p:nvPr/>
        </p:nvSpPr>
        <p:spPr bwMode="auto">
          <a:xfrm>
            <a:off x="0" y="1143000"/>
            <a:ext cx="9144000" cy="5715000"/>
          </a:xfrm>
          <a:prstGeom prst="rect">
            <a:avLst/>
          </a:prstGeom>
          <a:solidFill>
            <a:schemeClr val="accent5">
              <a:lumMod val="75000"/>
            </a:schemeClr>
          </a:solidFill>
          <a:ln w="9525">
            <a:no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Tx/>
              <a:buNone/>
            </a:pPr>
            <a:endParaRPr lang="en-US" dirty="0">
              <a:solidFill>
                <a:schemeClr val="bg1"/>
              </a:solidFill>
            </a:endParaRPr>
          </a:p>
          <a:p>
            <a:pPr marL="0" lvl="0" indent="0" algn="ctr">
              <a:buNone/>
            </a:pPr>
            <a:r>
              <a:rPr lang="en-US" dirty="0">
                <a:solidFill>
                  <a:schemeClr val="bg1"/>
                </a:solidFill>
              </a:rPr>
              <a:t>This type of cancer is the more serious form of skin cancer.</a:t>
            </a:r>
          </a:p>
          <a:p>
            <a:pPr marL="0" lvl="0" indent="0" algn="ctr">
              <a:buNone/>
            </a:pPr>
            <a:endParaRPr lang="en-US" dirty="0">
              <a:solidFill>
                <a:schemeClr val="bg1"/>
              </a:solidFill>
            </a:endParaRPr>
          </a:p>
          <a:p>
            <a:pPr marL="0" lvl="0" indent="0" algn="ctr">
              <a:buNone/>
            </a:pPr>
            <a:endParaRPr lang="en-US" dirty="0">
              <a:solidFill>
                <a:schemeClr val="bg1"/>
              </a:solidFill>
            </a:endParaRPr>
          </a:p>
          <a:p>
            <a:pPr marL="0" lvl="0" indent="0" algn="ctr">
              <a:buNone/>
            </a:pPr>
            <a:endParaRPr lang="en-US" dirty="0">
              <a:solidFill>
                <a:schemeClr val="bg1"/>
              </a:solidFill>
            </a:endParaRPr>
          </a:p>
          <a:p>
            <a:pPr marL="0" lvl="0" indent="0" algn="ctr">
              <a:buNone/>
            </a:pPr>
            <a:endParaRPr lang="en-US" dirty="0">
              <a:solidFill>
                <a:schemeClr val="bg1"/>
              </a:solidFill>
            </a:endParaRPr>
          </a:p>
        </p:txBody>
      </p:sp>
      <p:sp>
        <p:nvSpPr>
          <p:cNvPr id="6" name="Title 5"/>
          <p:cNvSpPr>
            <a:spLocks noGrp="1"/>
          </p:cNvSpPr>
          <p:nvPr>
            <p:ph type="title"/>
          </p:nvPr>
        </p:nvSpPr>
        <p:spPr>
          <a:xfrm>
            <a:off x="349155" y="304800"/>
            <a:ext cx="8534400" cy="722923"/>
          </a:xfrm>
        </p:spPr>
        <p:txBody>
          <a:bodyPr/>
          <a:lstStyle/>
          <a:p>
            <a:r>
              <a:rPr lang="en-US" dirty="0">
                <a:solidFill>
                  <a:schemeClr val="tx2"/>
                </a:solidFill>
              </a:rPr>
              <a:t>$200</a:t>
            </a:r>
          </a:p>
        </p:txBody>
      </p:sp>
      <p:sp>
        <p:nvSpPr>
          <p:cNvPr id="15" name="Action Button: Return 14">
            <a:hlinkClick r:id="rId4" action="ppaction://hlinksldjump" highlightClick="1"/>
          </p:cNvPr>
          <p:cNvSpPr/>
          <p:nvPr/>
        </p:nvSpPr>
        <p:spPr>
          <a:xfrm>
            <a:off x="381000" y="6096000"/>
            <a:ext cx="457200" cy="571500"/>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Flowchart: Process 2"/>
          <p:cNvSpPr/>
          <p:nvPr/>
        </p:nvSpPr>
        <p:spPr>
          <a:xfrm>
            <a:off x="2667000" y="3505200"/>
            <a:ext cx="3733800" cy="2057400"/>
          </a:xfrm>
          <a:prstGeom prst="flowChart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dirty="0">
                <a:solidFill>
                  <a:schemeClr val="bg1"/>
                </a:solidFill>
              </a:rPr>
              <a:t>Correct Answer</a:t>
            </a:r>
          </a:p>
          <a:p>
            <a:pPr algn="ctr"/>
            <a:r>
              <a:rPr lang="en-US" sz="3200" dirty="0">
                <a:solidFill>
                  <a:schemeClr val="bg1"/>
                </a:solidFill>
              </a:rPr>
              <a:t>Melanoma</a:t>
            </a:r>
          </a:p>
        </p:txBody>
      </p:sp>
      <p:sp>
        <p:nvSpPr>
          <p:cNvPr id="14" name="Flowchart: Process 13"/>
          <p:cNvSpPr/>
          <p:nvPr/>
        </p:nvSpPr>
        <p:spPr>
          <a:xfrm>
            <a:off x="4454857" y="6096000"/>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5</a:t>
            </a:r>
          </a:p>
        </p:txBody>
      </p:sp>
      <p:sp>
        <p:nvSpPr>
          <p:cNvPr id="21" name="Flowchart: Process 20"/>
          <p:cNvSpPr/>
          <p:nvPr/>
        </p:nvSpPr>
        <p:spPr>
          <a:xfrm>
            <a:off x="4419600" y="6098275"/>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4</a:t>
            </a:r>
          </a:p>
        </p:txBody>
      </p:sp>
      <p:sp>
        <p:nvSpPr>
          <p:cNvPr id="22" name="Flowchart: Process 21"/>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3</a:t>
            </a:r>
          </a:p>
        </p:txBody>
      </p:sp>
      <p:sp>
        <p:nvSpPr>
          <p:cNvPr id="23" name="Flowchart: Process 22"/>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2</a:t>
            </a:r>
          </a:p>
        </p:txBody>
      </p:sp>
      <p:sp>
        <p:nvSpPr>
          <p:cNvPr id="24" name="Flowchart: Process 23"/>
          <p:cNvSpPr/>
          <p:nvPr/>
        </p:nvSpPr>
        <p:spPr>
          <a:xfrm>
            <a:off x="4419600"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1</a:t>
            </a:r>
          </a:p>
        </p:txBody>
      </p:sp>
      <p:sp>
        <p:nvSpPr>
          <p:cNvPr id="25" name="Flowchart: Process 24"/>
          <p:cNvSpPr/>
          <p:nvPr/>
        </p:nvSpPr>
        <p:spPr>
          <a:xfrm>
            <a:off x="4441209"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0 </a:t>
            </a:r>
          </a:p>
        </p:txBody>
      </p:sp>
    </p:spTree>
    <p:custDataLst>
      <p:tags r:id="rId1"/>
    </p:custDataLst>
    <p:extLst>
      <p:ext uri="{BB962C8B-B14F-4D97-AF65-F5344CB8AC3E}">
        <p14:creationId xmlns:p14="http://schemas.microsoft.com/office/powerpoint/2010/main" val="40694906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14"/>
                                        </p:tgtEl>
                                        <p:attrNameLst>
                                          <p:attrName>style.visibility</p:attrName>
                                        </p:attrNameLst>
                                      </p:cBhvr>
                                      <p:to>
                                        <p:strVal val="visible"/>
                                      </p:to>
                                    </p:set>
                                  </p:childTnLst>
                                </p:cTn>
                              </p:par>
                            </p:childTnLst>
                          </p:cTn>
                        </p:par>
                        <p:par>
                          <p:cTn id="7" fill="hold">
                            <p:stCondLst>
                              <p:cond delay="1000"/>
                            </p:stCondLst>
                            <p:childTnLst>
                              <p:par>
                                <p:cTn id="8" presetID="1" presetClass="exit" presetSubtype="0" fill="hold" grpId="1" nodeType="afterEffect">
                                  <p:stCondLst>
                                    <p:cond delay="1000"/>
                                  </p:stCondLst>
                                  <p:childTnLst>
                                    <p:set>
                                      <p:cBhvr>
                                        <p:cTn id="9" dur="1" fill="hold">
                                          <p:stCondLst>
                                            <p:cond delay="0"/>
                                          </p:stCondLst>
                                        </p:cTn>
                                        <p:tgtEl>
                                          <p:spTgt spid="14"/>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grpId="1" nodeType="afterEffect">
                                  <p:stCondLst>
                                    <p:cond delay="1000"/>
                                  </p:stCondLst>
                                  <p:childTnLst>
                                    <p:set>
                                      <p:cBhvr>
                                        <p:cTn id="15" dur="1" fill="hold">
                                          <p:stCondLst>
                                            <p:cond delay="0"/>
                                          </p:stCondLst>
                                        </p:cTn>
                                        <p:tgtEl>
                                          <p:spTgt spid="21"/>
                                        </p:tgtEl>
                                        <p:attrNameLst>
                                          <p:attrName>style.visibility</p:attrName>
                                        </p:attrNameLst>
                                      </p:cBhvr>
                                      <p:to>
                                        <p:strVal val="hidden"/>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par>
                          <p:cTn id="19" fill="hold">
                            <p:stCondLst>
                              <p:cond delay="3000"/>
                            </p:stCondLst>
                            <p:childTnLst>
                              <p:par>
                                <p:cTn id="20" presetID="1" presetClass="exit" presetSubtype="0" fill="hold" grpId="1" nodeType="afterEffect">
                                  <p:stCondLst>
                                    <p:cond delay="1000"/>
                                  </p:stCondLst>
                                  <p:childTnLst>
                                    <p:set>
                                      <p:cBhvr>
                                        <p:cTn id="21" dur="1" fill="hold">
                                          <p:stCondLst>
                                            <p:cond delay="0"/>
                                          </p:stCondLst>
                                        </p:cTn>
                                        <p:tgtEl>
                                          <p:spTgt spid="22"/>
                                        </p:tgtEl>
                                        <p:attrNameLst>
                                          <p:attrName>style.visibility</p:attrName>
                                        </p:attrNameLst>
                                      </p:cBhvr>
                                      <p:to>
                                        <p:strVal val="hidden"/>
                                      </p:to>
                                    </p:set>
                                  </p:childTnLst>
                                </p:cTn>
                              </p:par>
                            </p:childTnLst>
                          </p:cTn>
                        </p:par>
                        <p:par>
                          <p:cTn id="22" fill="hold">
                            <p:stCondLst>
                              <p:cond delay="4000"/>
                            </p:stCondLst>
                            <p:childTnLst>
                              <p:par>
                                <p:cTn id="23" presetID="1"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par>
                          <p:cTn id="25" fill="hold">
                            <p:stCondLst>
                              <p:cond delay="4000"/>
                            </p:stCondLst>
                            <p:childTnLst>
                              <p:par>
                                <p:cTn id="26" presetID="1" presetClass="exit" presetSubtype="0" fill="hold" grpId="1" nodeType="afterEffect">
                                  <p:stCondLst>
                                    <p:cond delay="1000"/>
                                  </p:stCondLst>
                                  <p:childTnLst>
                                    <p:set>
                                      <p:cBhvr>
                                        <p:cTn id="27" dur="1" fill="hold">
                                          <p:stCondLst>
                                            <p:cond delay="0"/>
                                          </p:stCondLst>
                                        </p:cTn>
                                        <p:tgtEl>
                                          <p:spTgt spid="23"/>
                                        </p:tgtEl>
                                        <p:attrNameLst>
                                          <p:attrName>style.visibility</p:attrName>
                                        </p:attrNameLst>
                                      </p:cBhvr>
                                      <p:to>
                                        <p:strVal val="hidden"/>
                                      </p:to>
                                    </p:set>
                                  </p:childTnLst>
                                </p:cTn>
                              </p:par>
                            </p:childTnLst>
                          </p:cTn>
                        </p:par>
                        <p:par>
                          <p:cTn id="28" fill="hold">
                            <p:stCondLst>
                              <p:cond delay="5000"/>
                            </p:stCondLst>
                            <p:childTnLst>
                              <p:par>
                                <p:cTn id="29" presetID="1"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par>
                          <p:cTn id="31" fill="hold">
                            <p:stCondLst>
                              <p:cond delay="5000"/>
                            </p:stCondLst>
                            <p:childTnLst>
                              <p:par>
                                <p:cTn id="32" presetID="1" presetClass="exit" presetSubtype="0" fill="hold" grpId="1" nodeType="afterEffect">
                                  <p:stCondLst>
                                    <p:cond delay="1000"/>
                                  </p:stCondLst>
                                  <p:childTnLst>
                                    <p:set>
                                      <p:cBhvr>
                                        <p:cTn id="33" dur="1" fill="hold">
                                          <p:stCondLst>
                                            <p:cond delay="0"/>
                                          </p:stCondLst>
                                        </p:cTn>
                                        <p:tgtEl>
                                          <p:spTgt spid="24"/>
                                        </p:tgtEl>
                                        <p:attrNameLst>
                                          <p:attrName>style.visibility</p:attrName>
                                        </p:attrNameLst>
                                      </p:cBhvr>
                                      <p:to>
                                        <p:strVal val="hidden"/>
                                      </p:to>
                                    </p:set>
                                  </p:child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par>
                          <p:cTn id="37" fill="hold">
                            <p:stCondLst>
                              <p:cond delay="6000"/>
                            </p:stCondLst>
                            <p:childTnLst>
                              <p:par>
                                <p:cTn id="38" presetID="6" presetClass="emph" presetSubtype="0" fill="hold" grpId="2" nodeType="afterEffect">
                                  <p:stCondLst>
                                    <p:cond delay="0"/>
                                  </p:stCondLst>
                                  <p:childTnLst>
                                    <p:animScale>
                                      <p:cBhvr>
                                        <p:cTn id="39" dur="2000" fill="hold"/>
                                        <p:tgtEl>
                                          <p:spTgt spid="25"/>
                                        </p:tgtEl>
                                      </p:cBhvr>
                                      <p:by x="150000" y="150000"/>
                                    </p:animScale>
                                  </p:childTnLst>
                                </p:cTn>
                              </p:par>
                            </p:childTnLst>
                          </p:cTn>
                        </p:par>
                        <p:par>
                          <p:cTn id="40" fill="hold">
                            <p:stCondLst>
                              <p:cond delay="8000"/>
                            </p:stCondLst>
                            <p:childTnLst>
                              <p:par>
                                <p:cTn id="41" presetID="1" presetClass="exit" presetSubtype="0" fill="hold" grpId="1" nodeType="afterEffect">
                                  <p:stCondLst>
                                    <p:cond delay="1000"/>
                                  </p:stCondLst>
                                  <p:childTnLst>
                                    <p:set>
                                      <p:cBhvr>
                                        <p:cTn id="42" dur="1" fill="hold">
                                          <p:stCondLst>
                                            <p:cond delay="0"/>
                                          </p:stCondLst>
                                        </p:cTn>
                                        <p:tgtEl>
                                          <p:spTgt spid="25"/>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par>
                          <p:cTn id="45" fill="hold">
                            <p:stCondLst>
                              <p:cond delay="9000"/>
                            </p:stCondLst>
                            <p:childTnLst>
                              <p:par>
                                <p:cTn id="46" presetID="1" presetClass="entr" presetSubtype="0"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 grpId="0" animBg="1"/>
      <p:bldP spid="14" grpId="0" animBg="1"/>
      <p:bldP spid="14"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5" grpId="2"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2633934"/>
            <a:ext cx="7467600" cy="1569660"/>
          </a:xfrm>
          <a:prstGeom prst="rect">
            <a:avLst/>
          </a:prstGeom>
          <a:noFill/>
        </p:spPr>
        <p:txBody>
          <a:bodyPr wrap="square" lIns="91440" tIns="45720" rIns="91440" bIns="45720">
            <a:spAutoFit/>
          </a:bodyPr>
          <a:lstStyle/>
          <a:p>
            <a:pPr algn="ctr"/>
            <a:r>
              <a:rPr lang="en-US" sz="9600" b="1" cap="all" dirty="0">
                <a:ln w="9000" cmpd="sng">
                  <a:solidFill>
                    <a:srgbClr val="FFC000"/>
                  </a:solidFill>
                  <a:prstDash val="solid"/>
                </a:ln>
                <a:solidFill>
                  <a:srgbClr val="FFC000"/>
                </a:solidFill>
                <a:effectLst>
                  <a:reflection blurRad="12700" stA="28000" endPos="45000" dist="1000" dir="5400000" sy="-100000" algn="bl" rotWithShape="0"/>
                </a:effectLst>
                <a:latin typeface="Agency FB" pitchFamily="34" charset="0"/>
              </a:rPr>
              <a:t>Daily Double</a:t>
            </a:r>
          </a:p>
        </p:txBody>
      </p:sp>
    </p:spTree>
    <p:custDataLst>
      <p:tags r:id="rId1"/>
    </p:custDataLst>
    <p:extLst>
      <p:ext uri="{BB962C8B-B14F-4D97-AF65-F5344CB8AC3E}">
        <p14:creationId xmlns:p14="http://schemas.microsoft.com/office/powerpoint/2010/main" val="5304557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8"/>
          <p:cNvSpPr txBox="1">
            <a:spLocks/>
          </p:cNvSpPr>
          <p:nvPr/>
        </p:nvSpPr>
        <p:spPr bwMode="auto">
          <a:xfrm>
            <a:off x="0" y="1162334"/>
            <a:ext cx="9144000" cy="5715000"/>
          </a:xfrm>
          <a:prstGeom prst="rect">
            <a:avLst/>
          </a:prstGeom>
          <a:solidFill>
            <a:schemeClr val="accent5">
              <a:lumMod val="75000"/>
            </a:schemeClr>
          </a:solidFill>
          <a:ln w="9525">
            <a:no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Tx/>
              <a:buNone/>
            </a:pPr>
            <a:endParaRPr lang="en-US" dirty="0">
              <a:solidFill>
                <a:schemeClr val="bg1"/>
              </a:solidFill>
            </a:endParaRPr>
          </a:p>
          <a:p>
            <a:pPr marL="0" indent="0" algn="ctr">
              <a:buFontTx/>
              <a:buNone/>
            </a:pPr>
            <a:r>
              <a:rPr lang="en-US" dirty="0">
                <a:solidFill>
                  <a:schemeClr val="bg1"/>
                </a:solidFill>
              </a:rPr>
              <a:t>This type of exposure can raise skin cancer risk even without causing sunburn</a:t>
            </a:r>
          </a:p>
        </p:txBody>
      </p:sp>
      <p:sp>
        <p:nvSpPr>
          <p:cNvPr id="6" name="Title 5"/>
          <p:cNvSpPr>
            <a:spLocks noGrp="1"/>
          </p:cNvSpPr>
          <p:nvPr>
            <p:ph type="title"/>
          </p:nvPr>
        </p:nvSpPr>
        <p:spPr>
          <a:xfrm>
            <a:off x="228600" y="304800"/>
            <a:ext cx="8534400" cy="722923"/>
          </a:xfrm>
        </p:spPr>
        <p:txBody>
          <a:bodyPr/>
          <a:lstStyle/>
          <a:p>
            <a:r>
              <a:rPr lang="en-US" dirty="0">
                <a:solidFill>
                  <a:schemeClr val="tx2"/>
                </a:solidFill>
              </a:rPr>
              <a:t>Daily Double</a:t>
            </a:r>
          </a:p>
        </p:txBody>
      </p:sp>
      <p:sp>
        <p:nvSpPr>
          <p:cNvPr id="7" name="Text Placeholder 6"/>
          <p:cNvSpPr>
            <a:spLocks noGrp="1"/>
          </p:cNvSpPr>
          <p:nvPr>
            <p:ph type="body" sz="quarter" idx="10"/>
          </p:nvPr>
        </p:nvSpPr>
        <p:spPr>
          <a:xfrm>
            <a:off x="2057400" y="3352800"/>
            <a:ext cx="5867400" cy="2209800"/>
          </a:xfrm>
          <a:solidFill>
            <a:schemeClr val="accent2"/>
          </a:solidFill>
          <a:ln w="28575">
            <a:solidFill>
              <a:schemeClr val="accent2">
                <a:lumMod val="75000"/>
              </a:schemeClr>
            </a:solidFill>
          </a:ln>
        </p:spPr>
        <p:txBody>
          <a:bodyPr/>
          <a:lstStyle/>
          <a:p>
            <a:pPr marL="0" indent="0" algn="ctr">
              <a:buNone/>
            </a:pPr>
            <a:r>
              <a:rPr lang="en-US" dirty="0">
                <a:solidFill>
                  <a:schemeClr val="bg1"/>
                </a:solidFill>
              </a:rPr>
              <a:t>Correct Answer</a:t>
            </a:r>
          </a:p>
          <a:p>
            <a:pPr marL="0" indent="0" algn="ctr">
              <a:buNone/>
            </a:pPr>
            <a:r>
              <a:rPr lang="en-US" dirty="0">
                <a:solidFill>
                  <a:schemeClr val="bg1"/>
                </a:solidFill>
              </a:rPr>
              <a:t>UV exposure </a:t>
            </a:r>
          </a:p>
          <a:p>
            <a:pPr marL="0" indent="0" algn="ctr">
              <a:buNone/>
            </a:pPr>
            <a:r>
              <a:rPr lang="en-US" dirty="0">
                <a:solidFill>
                  <a:schemeClr val="bg1"/>
                </a:solidFill>
              </a:rPr>
              <a:t>(sunlight, tanning beds, and sunlamps)</a:t>
            </a:r>
          </a:p>
        </p:txBody>
      </p:sp>
      <p:sp>
        <p:nvSpPr>
          <p:cNvPr id="15" name="Action Button: Return 14">
            <a:hlinkClick r:id="rId4" action="ppaction://hlinksldjump" highlightClick="1"/>
          </p:cNvPr>
          <p:cNvSpPr/>
          <p:nvPr/>
        </p:nvSpPr>
        <p:spPr>
          <a:xfrm>
            <a:off x="381000" y="6096000"/>
            <a:ext cx="457200" cy="571500"/>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Flowchart: Process 22"/>
          <p:cNvSpPr/>
          <p:nvPr/>
        </p:nvSpPr>
        <p:spPr>
          <a:xfrm>
            <a:off x="4454857" y="6096000"/>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5</a:t>
            </a:r>
          </a:p>
        </p:txBody>
      </p:sp>
      <p:sp>
        <p:nvSpPr>
          <p:cNvPr id="24" name="Flowchart: Process 23"/>
          <p:cNvSpPr/>
          <p:nvPr/>
        </p:nvSpPr>
        <p:spPr>
          <a:xfrm>
            <a:off x="4419600" y="6098275"/>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4</a:t>
            </a:r>
          </a:p>
        </p:txBody>
      </p:sp>
      <p:sp>
        <p:nvSpPr>
          <p:cNvPr id="25" name="Flowchart: Process 24"/>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3</a:t>
            </a:r>
          </a:p>
        </p:txBody>
      </p:sp>
      <p:sp>
        <p:nvSpPr>
          <p:cNvPr id="26" name="Flowchart: Process 25"/>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2</a:t>
            </a:r>
          </a:p>
        </p:txBody>
      </p:sp>
      <p:sp>
        <p:nvSpPr>
          <p:cNvPr id="27" name="Flowchart: Process 26"/>
          <p:cNvSpPr/>
          <p:nvPr/>
        </p:nvSpPr>
        <p:spPr>
          <a:xfrm>
            <a:off x="4419600"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1</a:t>
            </a:r>
          </a:p>
        </p:txBody>
      </p:sp>
      <p:sp>
        <p:nvSpPr>
          <p:cNvPr id="28" name="Flowchart: Process 27"/>
          <p:cNvSpPr/>
          <p:nvPr/>
        </p:nvSpPr>
        <p:spPr>
          <a:xfrm>
            <a:off x="4441209"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0 </a:t>
            </a:r>
          </a:p>
        </p:txBody>
      </p:sp>
    </p:spTree>
    <p:custDataLst>
      <p:tags r:id="rId1"/>
    </p:custDataLst>
    <p:extLst>
      <p:ext uri="{BB962C8B-B14F-4D97-AF65-F5344CB8AC3E}">
        <p14:creationId xmlns:p14="http://schemas.microsoft.com/office/powerpoint/2010/main" val="3329402124"/>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23"/>
                                        </p:tgtEl>
                                        <p:attrNameLst>
                                          <p:attrName>style.visibility</p:attrName>
                                        </p:attrNameLst>
                                      </p:cBhvr>
                                      <p:to>
                                        <p:strVal val="visible"/>
                                      </p:to>
                                    </p:set>
                                  </p:childTnLst>
                                </p:cTn>
                              </p:par>
                            </p:childTnLst>
                          </p:cTn>
                        </p:par>
                        <p:par>
                          <p:cTn id="7" fill="hold">
                            <p:stCondLst>
                              <p:cond delay="1000"/>
                            </p:stCondLst>
                            <p:childTnLst>
                              <p:par>
                                <p:cTn id="8" presetID="1" presetClass="exit" presetSubtype="0" fill="hold" grpId="1" nodeType="afterEffect">
                                  <p:stCondLst>
                                    <p:cond delay="1000"/>
                                  </p:stCondLst>
                                  <p:childTnLst>
                                    <p:set>
                                      <p:cBhvr>
                                        <p:cTn id="9" dur="1" fill="hold">
                                          <p:stCondLst>
                                            <p:cond delay="0"/>
                                          </p:stCondLst>
                                        </p:cTn>
                                        <p:tgtEl>
                                          <p:spTgt spid="23"/>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grpId="1" nodeType="afterEffect">
                                  <p:stCondLst>
                                    <p:cond delay="1000"/>
                                  </p:stCondLst>
                                  <p:childTnLst>
                                    <p:set>
                                      <p:cBhvr>
                                        <p:cTn id="15" dur="1" fill="hold">
                                          <p:stCondLst>
                                            <p:cond delay="0"/>
                                          </p:stCondLst>
                                        </p:cTn>
                                        <p:tgtEl>
                                          <p:spTgt spid="24"/>
                                        </p:tgtEl>
                                        <p:attrNameLst>
                                          <p:attrName>style.visibility</p:attrName>
                                        </p:attrNameLst>
                                      </p:cBhvr>
                                      <p:to>
                                        <p:strVal val="hidden"/>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p:stCondLst>
                              <p:cond delay="3000"/>
                            </p:stCondLst>
                            <p:childTnLst>
                              <p:par>
                                <p:cTn id="20" presetID="1" presetClass="exit" presetSubtype="0" fill="hold" grpId="1" nodeType="afterEffect">
                                  <p:stCondLst>
                                    <p:cond delay="1000"/>
                                  </p:stCondLst>
                                  <p:childTnLst>
                                    <p:set>
                                      <p:cBhvr>
                                        <p:cTn id="21" dur="1" fill="hold">
                                          <p:stCondLst>
                                            <p:cond delay="0"/>
                                          </p:stCondLst>
                                        </p:cTn>
                                        <p:tgtEl>
                                          <p:spTgt spid="25"/>
                                        </p:tgtEl>
                                        <p:attrNameLst>
                                          <p:attrName>style.visibility</p:attrName>
                                        </p:attrNameLst>
                                      </p:cBhvr>
                                      <p:to>
                                        <p:strVal val="hidden"/>
                                      </p:to>
                                    </p:set>
                                  </p:childTnLst>
                                </p:cTn>
                              </p:par>
                            </p:childTnLst>
                          </p:cTn>
                        </p:par>
                        <p:par>
                          <p:cTn id="22" fill="hold">
                            <p:stCondLst>
                              <p:cond delay="4000"/>
                            </p:stCondLst>
                            <p:childTnLst>
                              <p:par>
                                <p:cTn id="23" presetID="1"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par>
                          <p:cTn id="25" fill="hold">
                            <p:stCondLst>
                              <p:cond delay="4000"/>
                            </p:stCondLst>
                            <p:childTnLst>
                              <p:par>
                                <p:cTn id="26" presetID="1" presetClass="exit" presetSubtype="0" fill="hold" grpId="1" nodeType="afterEffect">
                                  <p:stCondLst>
                                    <p:cond delay="1000"/>
                                  </p:stCondLst>
                                  <p:childTnLst>
                                    <p:set>
                                      <p:cBhvr>
                                        <p:cTn id="27" dur="1" fill="hold">
                                          <p:stCondLst>
                                            <p:cond delay="0"/>
                                          </p:stCondLst>
                                        </p:cTn>
                                        <p:tgtEl>
                                          <p:spTgt spid="26"/>
                                        </p:tgtEl>
                                        <p:attrNameLst>
                                          <p:attrName>style.visibility</p:attrName>
                                        </p:attrNameLst>
                                      </p:cBhvr>
                                      <p:to>
                                        <p:strVal val="hidden"/>
                                      </p:to>
                                    </p:set>
                                  </p:childTnLst>
                                </p:cTn>
                              </p:par>
                            </p:childTnLst>
                          </p:cTn>
                        </p:par>
                        <p:par>
                          <p:cTn id="28" fill="hold">
                            <p:stCondLst>
                              <p:cond delay="5000"/>
                            </p:stCondLst>
                            <p:childTnLst>
                              <p:par>
                                <p:cTn id="29" presetID="1"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par>
                          <p:cTn id="31" fill="hold">
                            <p:stCondLst>
                              <p:cond delay="5000"/>
                            </p:stCondLst>
                            <p:childTnLst>
                              <p:par>
                                <p:cTn id="32" presetID="1" presetClass="exit" presetSubtype="0" fill="hold" grpId="1" nodeType="afterEffect">
                                  <p:stCondLst>
                                    <p:cond delay="1000"/>
                                  </p:stCondLst>
                                  <p:childTnLst>
                                    <p:set>
                                      <p:cBhvr>
                                        <p:cTn id="33" dur="1" fill="hold">
                                          <p:stCondLst>
                                            <p:cond delay="0"/>
                                          </p:stCondLst>
                                        </p:cTn>
                                        <p:tgtEl>
                                          <p:spTgt spid="27"/>
                                        </p:tgtEl>
                                        <p:attrNameLst>
                                          <p:attrName>style.visibility</p:attrName>
                                        </p:attrNameLst>
                                      </p:cBhvr>
                                      <p:to>
                                        <p:strVal val="hidden"/>
                                      </p:to>
                                    </p:set>
                                  </p:child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par>
                          <p:cTn id="37" fill="hold">
                            <p:stCondLst>
                              <p:cond delay="6000"/>
                            </p:stCondLst>
                            <p:childTnLst>
                              <p:par>
                                <p:cTn id="38" presetID="6" presetClass="emph" presetSubtype="0" fill="hold" grpId="2" nodeType="afterEffect">
                                  <p:stCondLst>
                                    <p:cond delay="0"/>
                                  </p:stCondLst>
                                  <p:childTnLst>
                                    <p:animScale>
                                      <p:cBhvr>
                                        <p:cTn id="39" dur="2000" fill="hold"/>
                                        <p:tgtEl>
                                          <p:spTgt spid="28"/>
                                        </p:tgtEl>
                                      </p:cBhvr>
                                      <p:by x="150000" y="150000"/>
                                    </p:animScale>
                                  </p:childTnLst>
                                </p:cTn>
                              </p:par>
                            </p:childTnLst>
                          </p:cTn>
                        </p:par>
                        <p:par>
                          <p:cTn id="40" fill="hold">
                            <p:stCondLst>
                              <p:cond delay="8000"/>
                            </p:stCondLst>
                            <p:childTnLst>
                              <p:par>
                                <p:cTn id="41" presetID="1" presetClass="exit" presetSubtype="0" fill="hold" grpId="1" nodeType="afterEffect">
                                  <p:stCondLst>
                                    <p:cond delay="1000"/>
                                  </p:stCondLst>
                                  <p:childTnLst>
                                    <p:set>
                                      <p:cBhvr>
                                        <p:cTn id="42" dur="1" fill="hold">
                                          <p:stCondLst>
                                            <p:cond delay="0"/>
                                          </p:stCondLst>
                                        </p:cTn>
                                        <p:tgtEl>
                                          <p:spTgt spid="28"/>
                                        </p:tgtEl>
                                        <p:attrNameLst>
                                          <p:attrName>style.visibility</p:attrName>
                                        </p:attrNameLst>
                                      </p:cBhvr>
                                      <p:to>
                                        <p:strVal val="hidden"/>
                                      </p:to>
                                    </p:set>
                                  </p:child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childTnLst>
                          </p:cTn>
                        </p:par>
                        <p:par>
                          <p:cTn id="46" fill="hold">
                            <p:stCondLst>
                              <p:cond delay="9000"/>
                            </p:stCondLst>
                            <p:childTnLst>
                              <p:par>
                                <p:cTn id="47" presetID="1" presetClass="entr" presetSubtype="0" fill="hold" grpId="0" nodeType="afterEffect">
                                  <p:stCondLst>
                                    <p:cond delay="3000"/>
                                  </p:stCondLst>
                                  <p:childTnLst>
                                    <p:set>
                                      <p:cBhvr>
                                        <p:cTn id="48" dur="1" fill="hold">
                                          <p:stCondLst>
                                            <p:cond delay="0"/>
                                          </p:stCondLst>
                                        </p:cTn>
                                        <p:tgtEl>
                                          <p:spTgt spid="7">
                                            <p:bg/>
                                          </p:spTgt>
                                        </p:tgtEl>
                                        <p:attrNameLst>
                                          <p:attrName>style.visibility</p:attrName>
                                        </p:attrNameLst>
                                      </p:cBhvr>
                                      <p:to>
                                        <p:strVal val="visible"/>
                                      </p:to>
                                    </p:set>
                                  </p:childTnLst>
                                </p:cTn>
                              </p:par>
                              <p:par>
                                <p:cTn id="49" presetID="1" presetClass="entr" presetSubtype="0" fill="hold" grpId="0" nodeType="withEffect">
                                  <p:stCondLst>
                                    <p:cond delay="3000"/>
                                  </p:stCondLst>
                                  <p:childTnLst>
                                    <p:set>
                                      <p:cBhvr>
                                        <p:cTn id="5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15" grpId="0"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8" grpId="2"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0" y="1143000"/>
            <a:ext cx="9144000" cy="5715000"/>
          </a:xfrm>
          <a:solidFill>
            <a:schemeClr val="accent5">
              <a:lumMod val="75000"/>
            </a:schemeClr>
          </a:solidFill>
          <a:scene3d>
            <a:camera prst="orthographicFront"/>
            <a:lightRig rig="threePt" dir="t"/>
          </a:scene3d>
          <a:sp3d>
            <a:bevelT/>
          </a:sp3d>
        </p:spPr>
        <p:txBody>
          <a:bodyPr/>
          <a:lstStyle/>
          <a:p>
            <a:pPr marL="0" indent="0" algn="ctr">
              <a:buNone/>
            </a:pPr>
            <a:endParaRPr lang="en-US" dirty="0">
              <a:solidFill>
                <a:schemeClr val="bg1"/>
              </a:solidFill>
            </a:endParaRPr>
          </a:p>
          <a:p>
            <a:pPr marL="0" indent="0" algn="ctr">
              <a:buNone/>
            </a:pPr>
            <a:r>
              <a:rPr lang="en-US" dirty="0">
                <a:solidFill>
                  <a:schemeClr val="bg1"/>
                </a:solidFill>
              </a:rPr>
              <a:t>The "ABCDE Rule“ is useful in identifying skin changes and is an acronym for:</a:t>
            </a:r>
          </a:p>
        </p:txBody>
      </p:sp>
      <p:sp>
        <p:nvSpPr>
          <p:cNvPr id="13" name="TextBox 12"/>
          <p:cNvSpPr txBox="1"/>
          <p:nvPr/>
        </p:nvSpPr>
        <p:spPr>
          <a:xfrm>
            <a:off x="1219200" y="306050"/>
            <a:ext cx="5715000" cy="1446550"/>
          </a:xfrm>
          <a:prstGeom prst="rect">
            <a:avLst/>
          </a:prstGeom>
          <a:noFill/>
        </p:spPr>
        <p:txBody>
          <a:bodyPr wrap="square" rtlCol="0">
            <a:spAutoFit/>
          </a:bodyPr>
          <a:lstStyle/>
          <a:p>
            <a:pPr algn="ctr"/>
            <a:r>
              <a:rPr lang="en-US" sz="4400" dirty="0">
                <a:solidFill>
                  <a:schemeClr val="tx2"/>
                </a:solidFill>
              </a:rPr>
              <a:t>$400</a:t>
            </a:r>
          </a:p>
          <a:p>
            <a:endParaRPr lang="en-US" sz="4400" dirty="0">
              <a:solidFill>
                <a:schemeClr val="tx2"/>
              </a:solidFill>
            </a:endParaRPr>
          </a:p>
        </p:txBody>
      </p:sp>
      <p:sp>
        <p:nvSpPr>
          <p:cNvPr id="14" name="Text Placeholder 6"/>
          <p:cNvSpPr txBox="1">
            <a:spLocks/>
          </p:cNvSpPr>
          <p:nvPr/>
        </p:nvSpPr>
        <p:spPr bwMode="auto">
          <a:xfrm>
            <a:off x="990600" y="2743200"/>
            <a:ext cx="7239000" cy="3124200"/>
          </a:xfrm>
          <a:prstGeom prst="rect">
            <a:avLst/>
          </a:prstGeom>
          <a:solidFill>
            <a:schemeClr val="accent2"/>
          </a:solidFill>
          <a:ln w="28575">
            <a:solidFill>
              <a:schemeClr val="accent2">
                <a:lumMod val="75000"/>
              </a:schemeClr>
            </a:solid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Tx/>
              <a:buNone/>
            </a:pPr>
            <a:r>
              <a:rPr lang="en-US" dirty="0">
                <a:solidFill>
                  <a:schemeClr val="bg1"/>
                </a:solidFill>
              </a:rPr>
              <a:t>Correct Answer</a:t>
            </a:r>
          </a:p>
          <a:p>
            <a:pPr marL="0" indent="0" algn="ctr">
              <a:buFontTx/>
              <a:buNone/>
            </a:pPr>
            <a:endParaRPr lang="en-US" dirty="0">
              <a:solidFill>
                <a:schemeClr val="bg1"/>
              </a:solidFill>
            </a:endParaRPr>
          </a:p>
          <a:p>
            <a:pPr marL="0" indent="0" algn="ctr" fontAlgn="auto">
              <a:spcBef>
                <a:spcPts val="0"/>
              </a:spcBef>
              <a:spcAft>
                <a:spcPts val="0"/>
              </a:spcAft>
              <a:buNone/>
              <a:defRPr/>
            </a:pPr>
            <a:r>
              <a:rPr lang="en-US" i="1" dirty="0">
                <a:solidFill>
                  <a:schemeClr val="bg1"/>
                </a:solidFill>
              </a:rPr>
              <a:t>A </a:t>
            </a:r>
            <a:r>
              <a:rPr lang="en-US" dirty="0">
                <a:solidFill>
                  <a:schemeClr val="bg1"/>
                </a:solidFill>
              </a:rPr>
              <a:t>is for </a:t>
            </a:r>
            <a:r>
              <a:rPr lang="en-US" i="1" dirty="0">
                <a:solidFill>
                  <a:schemeClr val="bg1"/>
                </a:solidFill>
              </a:rPr>
              <a:t>ASYMMETRY</a:t>
            </a:r>
            <a:r>
              <a:rPr lang="en-US" dirty="0">
                <a:solidFill>
                  <a:schemeClr val="bg1"/>
                </a:solidFill>
              </a:rPr>
              <a:t> </a:t>
            </a:r>
          </a:p>
          <a:p>
            <a:pPr marL="0" indent="0" algn="ctr" fontAlgn="auto">
              <a:spcBef>
                <a:spcPts val="0"/>
              </a:spcBef>
              <a:spcAft>
                <a:spcPts val="0"/>
              </a:spcAft>
              <a:buNone/>
              <a:defRPr/>
            </a:pPr>
            <a:r>
              <a:rPr lang="en-US" i="1" dirty="0">
                <a:solidFill>
                  <a:schemeClr val="bg1"/>
                </a:solidFill>
              </a:rPr>
              <a:t>B </a:t>
            </a:r>
            <a:r>
              <a:rPr lang="en-US" dirty="0">
                <a:solidFill>
                  <a:schemeClr val="bg1"/>
                </a:solidFill>
              </a:rPr>
              <a:t>is for </a:t>
            </a:r>
            <a:r>
              <a:rPr lang="en-US" i="1" dirty="0">
                <a:solidFill>
                  <a:schemeClr val="bg1"/>
                </a:solidFill>
              </a:rPr>
              <a:t>BORDER</a:t>
            </a:r>
            <a:endParaRPr lang="en-US" dirty="0">
              <a:solidFill>
                <a:schemeClr val="bg1"/>
              </a:solidFill>
            </a:endParaRPr>
          </a:p>
          <a:p>
            <a:pPr marL="0" indent="0" algn="ctr" fontAlgn="auto">
              <a:spcBef>
                <a:spcPts val="0"/>
              </a:spcBef>
              <a:spcAft>
                <a:spcPts val="0"/>
              </a:spcAft>
              <a:buNone/>
              <a:defRPr/>
            </a:pPr>
            <a:r>
              <a:rPr lang="en-US" i="1" dirty="0">
                <a:solidFill>
                  <a:schemeClr val="bg1"/>
                </a:solidFill>
              </a:rPr>
              <a:t>C </a:t>
            </a:r>
            <a:r>
              <a:rPr lang="en-US" dirty="0">
                <a:solidFill>
                  <a:schemeClr val="bg1"/>
                </a:solidFill>
              </a:rPr>
              <a:t>is for </a:t>
            </a:r>
            <a:r>
              <a:rPr lang="en-US" i="1" dirty="0">
                <a:solidFill>
                  <a:schemeClr val="bg1"/>
                </a:solidFill>
              </a:rPr>
              <a:t>COLOR</a:t>
            </a:r>
            <a:endParaRPr lang="en-US" dirty="0">
              <a:solidFill>
                <a:schemeClr val="bg1"/>
              </a:solidFill>
            </a:endParaRPr>
          </a:p>
          <a:p>
            <a:pPr marL="0" indent="0" algn="ctr" fontAlgn="auto">
              <a:spcBef>
                <a:spcPts val="0"/>
              </a:spcBef>
              <a:spcAft>
                <a:spcPts val="0"/>
              </a:spcAft>
              <a:buNone/>
              <a:defRPr/>
            </a:pPr>
            <a:r>
              <a:rPr lang="en-US" i="1" dirty="0">
                <a:solidFill>
                  <a:schemeClr val="bg1"/>
                </a:solidFill>
              </a:rPr>
              <a:t>D</a:t>
            </a:r>
            <a:r>
              <a:rPr lang="en-US" dirty="0">
                <a:solidFill>
                  <a:schemeClr val="bg1"/>
                </a:solidFill>
              </a:rPr>
              <a:t> is for </a:t>
            </a:r>
            <a:r>
              <a:rPr lang="en-US" i="1" dirty="0">
                <a:solidFill>
                  <a:schemeClr val="bg1"/>
                </a:solidFill>
              </a:rPr>
              <a:t>DIAMETER</a:t>
            </a:r>
            <a:endParaRPr lang="en-US" dirty="0">
              <a:solidFill>
                <a:schemeClr val="bg1"/>
              </a:solidFill>
            </a:endParaRPr>
          </a:p>
        </p:txBody>
      </p:sp>
      <p:sp>
        <p:nvSpPr>
          <p:cNvPr id="16" name="Action Button: Return 15">
            <a:hlinkClick r:id="rId4" action="ppaction://hlinksldjump" highlightClick="1"/>
          </p:cNvPr>
          <p:cNvSpPr/>
          <p:nvPr/>
        </p:nvSpPr>
        <p:spPr>
          <a:xfrm>
            <a:off x="381000" y="6096000"/>
            <a:ext cx="457200" cy="571500"/>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Flowchart: Process 23"/>
          <p:cNvSpPr/>
          <p:nvPr/>
        </p:nvSpPr>
        <p:spPr>
          <a:xfrm>
            <a:off x="4454857" y="6096000"/>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5</a:t>
            </a:r>
          </a:p>
        </p:txBody>
      </p:sp>
      <p:sp>
        <p:nvSpPr>
          <p:cNvPr id="25" name="Flowchart: Process 24"/>
          <p:cNvSpPr/>
          <p:nvPr/>
        </p:nvSpPr>
        <p:spPr>
          <a:xfrm>
            <a:off x="4419600" y="6098275"/>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4</a:t>
            </a:r>
          </a:p>
        </p:txBody>
      </p:sp>
      <p:sp>
        <p:nvSpPr>
          <p:cNvPr id="26" name="Flowchart: Process 25"/>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3</a:t>
            </a:r>
          </a:p>
        </p:txBody>
      </p:sp>
      <p:sp>
        <p:nvSpPr>
          <p:cNvPr id="27" name="Flowchart: Process 26"/>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2</a:t>
            </a:r>
          </a:p>
        </p:txBody>
      </p:sp>
      <p:sp>
        <p:nvSpPr>
          <p:cNvPr id="28" name="Flowchart: Process 27"/>
          <p:cNvSpPr/>
          <p:nvPr/>
        </p:nvSpPr>
        <p:spPr>
          <a:xfrm>
            <a:off x="4419600"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1</a:t>
            </a:r>
          </a:p>
        </p:txBody>
      </p:sp>
      <p:sp>
        <p:nvSpPr>
          <p:cNvPr id="29" name="Flowchart: Process 28"/>
          <p:cNvSpPr/>
          <p:nvPr/>
        </p:nvSpPr>
        <p:spPr>
          <a:xfrm>
            <a:off x="4441209"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0 </a:t>
            </a:r>
          </a:p>
        </p:txBody>
      </p:sp>
    </p:spTree>
    <p:custDataLst>
      <p:tags r:id="rId1"/>
    </p:custDataLst>
    <p:extLst>
      <p:ext uri="{BB962C8B-B14F-4D97-AF65-F5344CB8AC3E}">
        <p14:creationId xmlns:p14="http://schemas.microsoft.com/office/powerpoint/2010/main" val="31521064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24"/>
                                        </p:tgtEl>
                                        <p:attrNameLst>
                                          <p:attrName>style.visibility</p:attrName>
                                        </p:attrNameLst>
                                      </p:cBhvr>
                                      <p:to>
                                        <p:strVal val="visible"/>
                                      </p:to>
                                    </p:set>
                                  </p:childTnLst>
                                </p:cTn>
                              </p:par>
                            </p:childTnLst>
                          </p:cTn>
                        </p:par>
                        <p:par>
                          <p:cTn id="7" fill="hold">
                            <p:stCondLst>
                              <p:cond delay="1000"/>
                            </p:stCondLst>
                            <p:childTnLst>
                              <p:par>
                                <p:cTn id="8" presetID="1" presetClass="exit" presetSubtype="0" fill="hold" grpId="1" nodeType="afterEffect">
                                  <p:stCondLst>
                                    <p:cond delay="1000"/>
                                  </p:stCondLst>
                                  <p:childTnLst>
                                    <p:set>
                                      <p:cBhvr>
                                        <p:cTn id="9" dur="1" fill="hold">
                                          <p:stCondLst>
                                            <p:cond delay="0"/>
                                          </p:stCondLst>
                                        </p:cTn>
                                        <p:tgtEl>
                                          <p:spTgt spid="24"/>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grpId="1" nodeType="afterEffect">
                                  <p:stCondLst>
                                    <p:cond delay="1000"/>
                                  </p:stCondLst>
                                  <p:childTnLst>
                                    <p:set>
                                      <p:cBhvr>
                                        <p:cTn id="15" dur="1" fill="hold">
                                          <p:stCondLst>
                                            <p:cond delay="0"/>
                                          </p:stCondLst>
                                        </p:cTn>
                                        <p:tgtEl>
                                          <p:spTgt spid="25"/>
                                        </p:tgtEl>
                                        <p:attrNameLst>
                                          <p:attrName>style.visibility</p:attrName>
                                        </p:attrNameLst>
                                      </p:cBhvr>
                                      <p:to>
                                        <p:strVal val="hidden"/>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par>
                          <p:cTn id="19" fill="hold">
                            <p:stCondLst>
                              <p:cond delay="3000"/>
                            </p:stCondLst>
                            <p:childTnLst>
                              <p:par>
                                <p:cTn id="20" presetID="1" presetClass="exit" presetSubtype="0" fill="hold" grpId="1" nodeType="afterEffect">
                                  <p:stCondLst>
                                    <p:cond delay="1000"/>
                                  </p:stCondLst>
                                  <p:childTnLst>
                                    <p:set>
                                      <p:cBhvr>
                                        <p:cTn id="21" dur="1" fill="hold">
                                          <p:stCondLst>
                                            <p:cond delay="0"/>
                                          </p:stCondLst>
                                        </p:cTn>
                                        <p:tgtEl>
                                          <p:spTgt spid="26"/>
                                        </p:tgtEl>
                                        <p:attrNameLst>
                                          <p:attrName>style.visibility</p:attrName>
                                        </p:attrNameLst>
                                      </p:cBhvr>
                                      <p:to>
                                        <p:strVal val="hidden"/>
                                      </p:to>
                                    </p:set>
                                  </p:childTnLst>
                                </p:cTn>
                              </p:par>
                            </p:childTnLst>
                          </p:cTn>
                        </p:par>
                        <p:par>
                          <p:cTn id="22" fill="hold">
                            <p:stCondLst>
                              <p:cond delay="4000"/>
                            </p:stCondLst>
                            <p:childTnLst>
                              <p:par>
                                <p:cTn id="23" presetID="1"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par>
                          <p:cTn id="25" fill="hold">
                            <p:stCondLst>
                              <p:cond delay="4000"/>
                            </p:stCondLst>
                            <p:childTnLst>
                              <p:par>
                                <p:cTn id="26" presetID="1" presetClass="exit" presetSubtype="0" fill="hold" grpId="1" nodeType="afterEffect">
                                  <p:stCondLst>
                                    <p:cond delay="1000"/>
                                  </p:stCondLst>
                                  <p:childTnLst>
                                    <p:set>
                                      <p:cBhvr>
                                        <p:cTn id="27" dur="1" fill="hold">
                                          <p:stCondLst>
                                            <p:cond delay="0"/>
                                          </p:stCondLst>
                                        </p:cTn>
                                        <p:tgtEl>
                                          <p:spTgt spid="27"/>
                                        </p:tgtEl>
                                        <p:attrNameLst>
                                          <p:attrName>style.visibility</p:attrName>
                                        </p:attrNameLst>
                                      </p:cBhvr>
                                      <p:to>
                                        <p:strVal val="hidden"/>
                                      </p:to>
                                    </p:set>
                                  </p:childTnLst>
                                </p:cTn>
                              </p:par>
                            </p:childTnLst>
                          </p:cTn>
                        </p:par>
                        <p:par>
                          <p:cTn id="28" fill="hold">
                            <p:stCondLst>
                              <p:cond delay="5000"/>
                            </p:stCondLst>
                            <p:childTnLst>
                              <p:par>
                                <p:cTn id="29" presetID="1"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par>
                          <p:cTn id="31" fill="hold">
                            <p:stCondLst>
                              <p:cond delay="5000"/>
                            </p:stCondLst>
                            <p:childTnLst>
                              <p:par>
                                <p:cTn id="32" presetID="1" presetClass="exit" presetSubtype="0" fill="hold" grpId="1" nodeType="afterEffect">
                                  <p:stCondLst>
                                    <p:cond delay="1000"/>
                                  </p:stCondLst>
                                  <p:childTnLst>
                                    <p:set>
                                      <p:cBhvr>
                                        <p:cTn id="33" dur="1" fill="hold">
                                          <p:stCondLst>
                                            <p:cond delay="0"/>
                                          </p:stCondLst>
                                        </p:cTn>
                                        <p:tgtEl>
                                          <p:spTgt spid="28"/>
                                        </p:tgtEl>
                                        <p:attrNameLst>
                                          <p:attrName>style.visibility</p:attrName>
                                        </p:attrNameLst>
                                      </p:cBhvr>
                                      <p:to>
                                        <p:strVal val="hidden"/>
                                      </p:to>
                                    </p:set>
                                  </p:child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par>
                          <p:cTn id="37" fill="hold">
                            <p:stCondLst>
                              <p:cond delay="6000"/>
                            </p:stCondLst>
                            <p:childTnLst>
                              <p:par>
                                <p:cTn id="38" presetID="6" presetClass="emph" presetSubtype="0" fill="hold" grpId="2" nodeType="afterEffect">
                                  <p:stCondLst>
                                    <p:cond delay="0"/>
                                  </p:stCondLst>
                                  <p:childTnLst>
                                    <p:animScale>
                                      <p:cBhvr>
                                        <p:cTn id="39" dur="2000" fill="hold"/>
                                        <p:tgtEl>
                                          <p:spTgt spid="29"/>
                                        </p:tgtEl>
                                      </p:cBhvr>
                                      <p:by x="150000" y="150000"/>
                                    </p:animScale>
                                  </p:childTnLst>
                                </p:cTn>
                              </p:par>
                            </p:childTnLst>
                          </p:cTn>
                        </p:par>
                        <p:par>
                          <p:cTn id="40" fill="hold">
                            <p:stCondLst>
                              <p:cond delay="8000"/>
                            </p:stCondLst>
                            <p:childTnLst>
                              <p:par>
                                <p:cTn id="41" presetID="1" presetClass="exit" presetSubtype="0" fill="hold" grpId="1" nodeType="afterEffect">
                                  <p:stCondLst>
                                    <p:cond delay="1000"/>
                                  </p:stCondLst>
                                  <p:childTnLst>
                                    <p:set>
                                      <p:cBhvr>
                                        <p:cTn id="42" dur="1" fill="hold">
                                          <p:stCondLst>
                                            <p:cond delay="0"/>
                                          </p:stCondLst>
                                        </p:cTn>
                                        <p:tgtEl>
                                          <p:spTgt spid="29"/>
                                        </p:tgtEl>
                                        <p:attrNameLst>
                                          <p:attrName>style.visibility</p:attrName>
                                        </p:attrNameLst>
                                      </p:cBhvr>
                                      <p:to>
                                        <p:strVal val="hidden"/>
                                      </p:to>
                                    </p:set>
                                  </p:child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childTnLst>
                          </p:cTn>
                        </p:par>
                        <p:par>
                          <p:cTn id="46" fill="hold">
                            <p:stCondLst>
                              <p:cond delay="9000"/>
                            </p:stCondLst>
                            <p:childTnLst>
                              <p:par>
                                <p:cTn id="47" presetID="1" presetClass="entr" presetSubtype="0"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29" grpId="2"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8"/>
          <p:cNvSpPr txBox="1">
            <a:spLocks/>
          </p:cNvSpPr>
          <p:nvPr/>
        </p:nvSpPr>
        <p:spPr bwMode="auto">
          <a:xfrm>
            <a:off x="0" y="1143000"/>
            <a:ext cx="9144000" cy="5715000"/>
          </a:xfrm>
          <a:prstGeom prst="rect">
            <a:avLst/>
          </a:prstGeom>
          <a:solidFill>
            <a:schemeClr val="accent5">
              <a:lumMod val="75000"/>
            </a:schemeClr>
          </a:solidFill>
          <a:ln w="9525">
            <a:no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Tx/>
              <a:buNone/>
            </a:pPr>
            <a:endParaRPr lang="en-US" dirty="0">
              <a:solidFill>
                <a:schemeClr val="bg1"/>
              </a:solidFill>
            </a:endParaRPr>
          </a:p>
          <a:p>
            <a:pPr marL="0" indent="0" algn="ctr">
              <a:buNone/>
            </a:pPr>
            <a:r>
              <a:rPr lang="en-US" dirty="0">
                <a:solidFill>
                  <a:schemeClr val="bg1"/>
                </a:solidFill>
              </a:rPr>
              <a:t>A sign of possible melanoma is a change in the ____of a mole or the appearance of a new spot.</a:t>
            </a:r>
          </a:p>
        </p:txBody>
      </p:sp>
      <p:sp>
        <p:nvSpPr>
          <p:cNvPr id="6" name="Title 5"/>
          <p:cNvSpPr>
            <a:spLocks noGrp="1"/>
          </p:cNvSpPr>
          <p:nvPr>
            <p:ph type="title"/>
          </p:nvPr>
        </p:nvSpPr>
        <p:spPr>
          <a:xfrm>
            <a:off x="152400" y="334778"/>
            <a:ext cx="8534400" cy="722923"/>
          </a:xfrm>
        </p:spPr>
        <p:txBody>
          <a:bodyPr/>
          <a:lstStyle/>
          <a:p>
            <a:r>
              <a:rPr lang="en-US" dirty="0">
                <a:solidFill>
                  <a:schemeClr val="tx2"/>
                </a:solidFill>
              </a:rPr>
              <a:t>$500</a:t>
            </a:r>
          </a:p>
        </p:txBody>
      </p:sp>
      <p:sp>
        <p:nvSpPr>
          <p:cNvPr id="7" name="Text Placeholder 6"/>
          <p:cNvSpPr>
            <a:spLocks noGrp="1"/>
          </p:cNvSpPr>
          <p:nvPr>
            <p:ph type="body" sz="quarter" idx="10"/>
          </p:nvPr>
        </p:nvSpPr>
        <p:spPr>
          <a:xfrm>
            <a:off x="2857500" y="3657600"/>
            <a:ext cx="3848100" cy="1295400"/>
          </a:xfrm>
          <a:solidFill>
            <a:schemeClr val="accent2"/>
          </a:solidFill>
          <a:ln w="28575">
            <a:solidFill>
              <a:schemeClr val="accent2">
                <a:lumMod val="75000"/>
              </a:schemeClr>
            </a:solidFill>
          </a:ln>
        </p:spPr>
        <p:txBody>
          <a:bodyPr/>
          <a:lstStyle/>
          <a:p>
            <a:pPr marL="0" indent="0" algn="ctr">
              <a:buNone/>
            </a:pPr>
            <a:r>
              <a:rPr lang="en-US" dirty="0">
                <a:solidFill>
                  <a:schemeClr val="bg1"/>
                </a:solidFill>
              </a:rPr>
              <a:t>Correct Answer</a:t>
            </a:r>
          </a:p>
          <a:p>
            <a:pPr marL="0" indent="0" algn="ctr">
              <a:buNone/>
            </a:pPr>
            <a:r>
              <a:rPr lang="en-US" dirty="0">
                <a:solidFill>
                  <a:schemeClr val="bg1"/>
                </a:solidFill>
              </a:rPr>
              <a:t>size, shape, or color</a:t>
            </a:r>
          </a:p>
        </p:txBody>
      </p:sp>
      <p:sp>
        <p:nvSpPr>
          <p:cNvPr id="15" name="Action Button: Return 14">
            <a:hlinkClick r:id="rId4" action="ppaction://hlinksldjump" highlightClick="1"/>
          </p:cNvPr>
          <p:cNvSpPr/>
          <p:nvPr/>
        </p:nvSpPr>
        <p:spPr>
          <a:xfrm>
            <a:off x="381000" y="6096000"/>
            <a:ext cx="457200" cy="571500"/>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Flowchart: Process 22"/>
          <p:cNvSpPr/>
          <p:nvPr/>
        </p:nvSpPr>
        <p:spPr>
          <a:xfrm>
            <a:off x="4454857" y="6096000"/>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5</a:t>
            </a:r>
          </a:p>
        </p:txBody>
      </p:sp>
      <p:sp>
        <p:nvSpPr>
          <p:cNvPr id="24" name="Flowchart: Process 23"/>
          <p:cNvSpPr/>
          <p:nvPr/>
        </p:nvSpPr>
        <p:spPr>
          <a:xfrm>
            <a:off x="4419600" y="6098275"/>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4</a:t>
            </a:r>
          </a:p>
        </p:txBody>
      </p:sp>
      <p:sp>
        <p:nvSpPr>
          <p:cNvPr id="25" name="Flowchart: Process 24"/>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3</a:t>
            </a:r>
          </a:p>
        </p:txBody>
      </p:sp>
      <p:sp>
        <p:nvSpPr>
          <p:cNvPr id="26" name="Flowchart: Process 25"/>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2</a:t>
            </a:r>
          </a:p>
        </p:txBody>
      </p:sp>
      <p:sp>
        <p:nvSpPr>
          <p:cNvPr id="27" name="Flowchart: Process 26"/>
          <p:cNvSpPr/>
          <p:nvPr/>
        </p:nvSpPr>
        <p:spPr>
          <a:xfrm>
            <a:off x="4419600"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1</a:t>
            </a:r>
          </a:p>
        </p:txBody>
      </p:sp>
      <p:sp>
        <p:nvSpPr>
          <p:cNvPr id="28" name="Flowchart: Process 27"/>
          <p:cNvSpPr/>
          <p:nvPr/>
        </p:nvSpPr>
        <p:spPr>
          <a:xfrm>
            <a:off x="4441209"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0 </a:t>
            </a:r>
          </a:p>
        </p:txBody>
      </p:sp>
    </p:spTree>
    <p:custDataLst>
      <p:tags r:id="rId1"/>
    </p:custDataLst>
    <p:extLst>
      <p:ext uri="{BB962C8B-B14F-4D97-AF65-F5344CB8AC3E}">
        <p14:creationId xmlns:p14="http://schemas.microsoft.com/office/powerpoint/2010/main" val="34655325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23"/>
                                        </p:tgtEl>
                                        <p:attrNameLst>
                                          <p:attrName>style.visibility</p:attrName>
                                        </p:attrNameLst>
                                      </p:cBhvr>
                                      <p:to>
                                        <p:strVal val="visible"/>
                                      </p:to>
                                    </p:set>
                                  </p:childTnLst>
                                </p:cTn>
                              </p:par>
                            </p:childTnLst>
                          </p:cTn>
                        </p:par>
                        <p:par>
                          <p:cTn id="7" fill="hold">
                            <p:stCondLst>
                              <p:cond delay="1000"/>
                            </p:stCondLst>
                            <p:childTnLst>
                              <p:par>
                                <p:cTn id="8" presetID="1" presetClass="exit" presetSubtype="0" fill="hold" grpId="1" nodeType="afterEffect">
                                  <p:stCondLst>
                                    <p:cond delay="1000"/>
                                  </p:stCondLst>
                                  <p:childTnLst>
                                    <p:set>
                                      <p:cBhvr>
                                        <p:cTn id="9" dur="1" fill="hold">
                                          <p:stCondLst>
                                            <p:cond delay="0"/>
                                          </p:stCondLst>
                                        </p:cTn>
                                        <p:tgtEl>
                                          <p:spTgt spid="23"/>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grpId="1" nodeType="afterEffect">
                                  <p:stCondLst>
                                    <p:cond delay="1000"/>
                                  </p:stCondLst>
                                  <p:childTnLst>
                                    <p:set>
                                      <p:cBhvr>
                                        <p:cTn id="15" dur="1" fill="hold">
                                          <p:stCondLst>
                                            <p:cond delay="0"/>
                                          </p:stCondLst>
                                        </p:cTn>
                                        <p:tgtEl>
                                          <p:spTgt spid="24"/>
                                        </p:tgtEl>
                                        <p:attrNameLst>
                                          <p:attrName>style.visibility</p:attrName>
                                        </p:attrNameLst>
                                      </p:cBhvr>
                                      <p:to>
                                        <p:strVal val="hidden"/>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p:stCondLst>
                              <p:cond delay="3000"/>
                            </p:stCondLst>
                            <p:childTnLst>
                              <p:par>
                                <p:cTn id="20" presetID="1" presetClass="exit" presetSubtype="0" fill="hold" grpId="1" nodeType="afterEffect">
                                  <p:stCondLst>
                                    <p:cond delay="1000"/>
                                  </p:stCondLst>
                                  <p:childTnLst>
                                    <p:set>
                                      <p:cBhvr>
                                        <p:cTn id="21" dur="1" fill="hold">
                                          <p:stCondLst>
                                            <p:cond delay="0"/>
                                          </p:stCondLst>
                                        </p:cTn>
                                        <p:tgtEl>
                                          <p:spTgt spid="25"/>
                                        </p:tgtEl>
                                        <p:attrNameLst>
                                          <p:attrName>style.visibility</p:attrName>
                                        </p:attrNameLst>
                                      </p:cBhvr>
                                      <p:to>
                                        <p:strVal val="hidden"/>
                                      </p:to>
                                    </p:set>
                                  </p:childTnLst>
                                </p:cTn>
                              </p:par>
                            </p:childTnLst>
                          </p:cTn>
                        </p:par>
                        <p:par>
                          <p:cTn id="22" fill="hold">
                            <p:stCondLst>
                              <p:cond delay="4000"/>
                            </p:stCondLst>
                            <p:childTnLst>
                              <p:par>
                                <p:cTn id="23" presetID="1"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par>
                          <p:cTn id="25" fill="hold">
                            <p:stCondLst>
                              <p:cond delay="4000"/>
                            </p:stCondLst>
                            <p:childTnLst>
                              <p:par>
                                <p:cTn id="26" presetID="1" presetClass="exit" presetSubtype="0" fill="hold" grpId="1" nodeType="afterEffect">
                                  <p:stCondLst>
                                    <p:cond delay="1000"/>
                                  </p:stCondLst>
                                  <p:childTnLst>
                                    <p:set>
                                      <p:cBhvr>
                                        <p:cTn id="27" dur="1" fill="hold">
                                          <p:stCondLst>
                                            <p:cond delay="0"/>
                                          </p:stCondLst>
                                        </p:cTn>
                                        <p:tgtEl>
                                          <p:spTgt spid="26"/>
                                        </p:tgtEl>
                                        <p:attrNameLst>
                                          <p:attrName>style.visibility</p:attrName>
                                        </p:attrNameLst>
                                      </p:cBhvr>
                                      <p:to>
                                        <p:strVal val="hidden"/>
                                      </p:to>
                                    </p:set>
                                  </p:childTnLst>
                                </p:cTn>
                              </p:par>
                            </p:childTnLst>
                          </p:cTn>
                        </p:par>
                        <p:par>
                          <p:cTn id="28" fill="hold">
                            <p:stCondLst>
                              <p:cond delay="5000"/>
                            </p:stCondLst>
                            <p:childTnLst>
                              <p:par>
                                <p:cTn id="29" presetID="1"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par>
                          <p:cTn id="31" fill="hold">
                            <p:stCondLst>
                              <p:cond delay="5000"/>
                            </p:stCondLst>
                            <p:childTnLst>
                              <p:par>
                                <p:cTn id="32" presetID="1" presetClass="exit" presetSubtype="0" fill="hold" grpId="1" nodeType="afterEffect">
                                  <p:stCondLst>
                                    <p:cond delay="1000"/>
                                  </p:stCondLst>
                                  <p:childTnLst>
                                    <p:set>
                                      <p:cBhvr>
                                        <p:cTn id="33" dur="1" fill="hold">
                                          <p:stCondLst>
                                            <p:cond delay="0"/>
                                          </p:stCondLst>
                                        </p:cTn>
                                        <p:tgtEl>
                                          <p:spTgt spid="27"/>
                                        </p:tgtEl>
                                        <p:attrNameLst>
                                          <p:attrName>style.visibility</p:attrName>
                                        </p:attrNameLst>
                                      </p:cBhvr>
                                      <p:to>
                                        <p:strVal val="hidden"/>
                                      </p:to>
                                    </p:set>
                                  </p:child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par>
                          <p:cTn id="37" fill="hold">
                            <p:stCondLst>
                              <p:cond delay="6000"/>
                            </p:stCondLst>
                            <p:childTnLst>
                              <p:par>
                                <p:cTn id="38" presetID="6" presetClass="emph" presetSubtype="0" fill="hold" grpId="2" nodeType="afterEffect">
                                  <p:stCondLst>
                                    <p:cond delay="0"/>
                                  </p:stCondLst>
                                  <p:childTnLst>
                                    <p:animScale>
                                      <p:cBhvr>
                                        <p:cTn id="39" dur="2000" fill="hold"/>
                                        <p:tgtEl>
                                          <p:spTgt spid="28"/>
                                        </p:tgtEl>
                                      </p:cBhvr>
                                      <p:by x="150000" y="150000"/>
                                    </p:animScale>
                                  </p:childTnLst>
                                </p:cTn>
                              </p:par>
                            </p:childTnLst>
                          </p:cTn>
                        </p:par>
                        <p:par>
                          <p:cTn id="40" fill="hold">
                            <p:stCondLst>
                              <p:cond delay="8000"/>
                            </p:stCondLst>
                            <p:childTnLst>
                              <p:par>
                                <p:cTn id="41" presetID="1" presetClass="exit" presetSubtype="0" fill="hold" grpId="1" nodeType="afterEffect">
                                  <p:stCondLst>
                                    <p:cond delay="1000"/>
                                  </p:stCondLst>
                                  <p:childTnLst>
                                    <p:set>
                                      <p:cBhvr>
                                        <p:cTn id="42" dur="1" fill="hold">
                                          <p:stCondLst>
                                            <p:cond delay="0"/>
                                          </p:stCondLst>
                                        </p:cTn>
                                        <p:tgtEl>
                                          <p:spTgt spid="28"/>
                                        </p:tgtEl>
                                        <p:attrNameLst>
                                          <p:attrName>style.visibility</p:attrName>
                                        </p:attrNameLst>
                                      </p:cBhvr>
                                      <p:to>
                                        <p:strVal val="hidden"/>
                                      </p:to>
                                    </p:set>
                                  </p:child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childTnLst>
                          </p:cTn>
                        </p:par>
                        <p:par>
                          <p:cTn id="46" fill="hold">
                            <p:stCondLst>
                              <p:cond delay="9000"/>
                            </p:stCondLst>
                            <p:childTnLst>
                              <p:par>
                                <p:cTn id="47" presetID="1" presetClass="entr" presetSubtype="0" fill="hold" grpId="0" nodeType="afterEffect">
                                  <p:stCondLst>
                                    <p:cond delay="0"/>
                                  </p:stCondLst>
                                  <p:childTnLst>
                                    <p:set>
                                      <p:cBhvr>
                                        <p:cTn id="48" dur="1" fill="hold">
                                          <p:stCondLst>
                                            <p:cond delay="0"/>
                                          </p:stCondLst>
                                        </p:cTn>
                                        <p:tgtEl>
                                          <p:spTgt spid="7">
                                            <p:bg/>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15" grpId="0"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8" grpId="2"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895600"/>
            <a:ext cx="8686800" cy="1143000"/>
          </a:xfrm>
        </p:spPr>
        <p:txBody>
          <a:bodyPr/>
          <a:lstStyle/>
          <a:p>
            <a:r>
              <a:rPr lang="en-US" sz="9600" b="1" cap="all" dirty="0">
                <a:ln w="9000" cmpd="sng">
                  <a:solidFill>
                    <a:srgbClr val="FFC000"/>
                  </a:solidFill>
                  <a:prstDash val="solid"/>
                </a:ln>
                <a:solidFill>
                  <a:srgbClr val="FFC000"/>
                </a:solidFill>
                <a:effectLst>
                  <a:reflection blurRad="12700" stA="28000" endPos="45000" dist="1000" dir="5400000" sy="-100000" algn="bl" rotWithShape="0"/>
                </a:effectLst>
              </a:rPr>
              <a:t>Final Jeopardy</a:t>
            </a:r>
          </a:p>
        </p:txBody>
      </p:sp>
      <p:sp>
        <p:nvSpPr>
          <p:cNvPr id="4" name="TextBox 3"/>
          <p:cNvSpPr txBox="1"/>
          <p:nvPr/>
        </p:nvSpPr>
        <p:spPr>
          <a:xfrm>
            <a:off x="2057400" y="4724400"/>
            <a:ext cx="5105400" cy="646331"/>
          </a:xfrm>
          <a:prstGeom prst="rect">
            <a:avLst/>
          </a:prstGeom>
          <a:noFill/>
        </p:spPr>
        <p:txBody>
          <a:bodyPr wrap="square" rtlCol="0">
            <a:spAutoFit/>
          </a:bodyPr>
          <a:lstStyle/>
          <a:p>
            <a:pPr algn="ctr"/>
            <a:r>
              <a:rPr lang="en-US" sz="3600" dirty="0">
                <a:solidFill>
                  <a:srgbClr val="FFC000"/>
                </a:solidFill>
                <a:effectLst>
                  <a:glow rad="63500">
                    <a:schemeClr val="accent6">
                      <a:satMod val="175000"/>
                      <a:alpha val="40000"/>
                    </a:schemeClr>
                  </a:glow>
                </a:effectLst>
              </a:rPr>
              <a:t>Make Your Wager</a:t>
            </a:r>
          </a:p>
        </p:txBody>
      </p:sp>
    </p:spTree>
    <p:custDataLst>
      <p:tags r:id="rId1"/>
    </p:custDataLst>
    <p:extLst>
      <p:ext uri="{BB962C8B-B14F-4D97-AF65-F5344CB8AC3E}">
        <p14:creationId xmlns:p14="http://schemas.microsoft.com/office/powerpoint/2010/main" val="39636653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1000" tmFilter="0, 0; .2, .5; .8, .5; 1, 0"/>
                                        <p:tgtEl>
                                          <p:spTgt spid="4"/>
                                        </p:tgtEl>
                                      </p:cBhvr>
                                    </p:animEffect>
                                    <p:animScale>
                                      <p:cBhvr>
                                        <p:cTn id="7" dur="50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0" y="1143000"/>
            <a:ext cx="9144000" cy="5715000"/>
          </a:xfrm>
          <a:solidFill>
            <a:schemeClr val="accent5">
              <a:lumMod val="75000"/>
            </a:schemeClr>
          </a:solidFill>
          <a:scene3d>
            <a:camera prst="orthographicFront"/>
            <a:lightRig rig="threePt" dir="t"/>
          </a:scene3d>
          <a:sp3d>
            <a:bevelT/>
          </a:sp3d>
        </p:spPr>
        <p:txBody>
          <a:bodyPr/>
          <a:lstStyle/>
          <a:p>
            <a:pPr marL="0" indent="0" algn="ctr">
              <a:buNone/>
            </a:pPr>
            <a:endParaRPr lang="en-US" dirty="0">
              <a:solidFill>
                <a:schemeClr val="bg1"/>
              </a:solidFill>
            </a:endParaRPr>
          </a:p>
          <a:p>
            <a:pPr marL="0" indent="0" algn="ctr">
              <a:buFontTx/>
              <a:buNone/>
            </a:pPr>
            <a:r>
              <a:rPr lang="en-US" dirty="0">
                <a:solidFill>
                  <a:schemeClr val="bg1"/>
                </a:solidFill>
              </a:rPr>
              <a:t>This disease is the second leading cause of death in American Indian and Alaska Native Communities</a:t>
            </a:r>
          </a:p>
        </p:txBody>
      </p:sp>
      <p:sp>
        <p:nvSpPr>
          <p:cNvPr id="2" name="Flowchart: Process 1"/>
          <p:cNvSpPr/>
          <p:nvPr/>
        </p:nvSpPr>
        <p:spPr>
          <a:xfrm>
            <a:off x="2731827" y="3962400"/>
            <a:ext cx="3530221" cy="1447800"/>
          </a:xfrm>
          <a:prstGeom prst="flowChartProcess">
            <a:avLst/>
          </a:prstGeom>
          <a:solidFill>
            <a:schemeClr val="accent2"/>
          </a:solidFill>
          <a:ln w="28575">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Correct Answer</a:t>
            </a:r>
          </a:p>
          <a:p>
            <a:pPr algn="ctr"/>
            <a:r>
              <a:rPr lang="en-US" sz="3200" dirty="0">
                <a:solidFill>
                  <a:schemeClr val="bg1"/>
                </a:solidFill>
              </a:rPr>
              <a:t>Cancer</a:t>
            </a:r>
          </a:p>
        </p:txBody>
      </p:sp>
      <p:sp>
        <p:nvSpPr>
          <p:cNvPr id="12" name="Action Button: Return 11">
            <a:hlinkClick r:id="rId4" action="ppaction://hlinksldjump" highlightClick="1"/>
          </p:cNvPr>
          <p:cNvSpPr/>
          <p:nvPr/>
        </p:nvSpPr>
        <p:spPr>
          <a:xfrm>
            <a:off x="381000" y="6096000"/>
            <a:ext cx="457200" cy="571500"/>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Flowchart: Process 13"/>
          <p:cNvSpPr/>
          <p:nvPr/>
        </p:nvSpPr>
        <p:spPr>
          <a:xfrm>
            <a:off x="4454857" y="6096000"/>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5</a:t>
            </a:r>
          </a:p>
        </p:txBody>
      </p:sp>
      <p:sp>
        <p:nvSpPr>
          <p:cNvPr id="15" name="Flowchart: Process 14"/>
          <p:cNvSpPr/>
          <p:nvPr/>
        </p:nvSpPr>
        <p:spPr>
          <a:xfrm>
            <a:off x="4419600" y="6098275"/>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4</a:t>
            </a:r>
          </a:p>
        </p:txBody>
      </p:sp>
      <p:sp>
        <p:nvSpPr>
          <p:cNvPr id="16" name="Flowchart: Process 15"/>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3</a:t>
            </a:r>
          </a:p>
        </p:txBody>
      </p:sp>
      <p:sp>
        <p:nvSpPr>
          <p:cNvPr id="17" name="Flowchart: Process 16"/>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2</a:t>
            </a:r>
          </a:p>
        </p:txBody>
      </p:sp>
      <p:sp>
        <p:nvSpPr>
          <p:cNvPr id="18" name="Flowchart: Process 17"/>
          <p:cNvSpPr/>
          <p:nvPr/>
        </p:nvSpPr>
        <p:spPr>
          <a:xfrm>
            <a:off x="4419600"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1</a:t>
            </a:r>
          </a:p>
        </p:txBody>
      </p:sp>
      <p:sp>
        <p:nvSpPr>
          <p:cNvPr id="19" name="Flowchart: Process 18"/>
          <p:cNvSpPr/>
          <p:nvPr/>
        </p:nvSpPr>
        <p:spPr>
          <a:xfrm>
            <a:off x="4441209"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0 </a:t>
            </a:r>
          </a:p>
        </p:txBody>
      </p:sp>
    </p:spTree>
    <p:custDataLst>
      <p:tags r:id="rId1"/>
    </p:custDataLst>
    <p:extLst>
      <p:ext uri="{BB962C8B-B14F-4D97-AF65-F5344CB8AC3E}">
        <p14:creationId xmlns:p14="http://schemas.microsoft.com/office/powerpoint/2010/main" val="292327506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14"/>
                                        </p:tgtEl>
                                        <p:attrNameLst>
                                          <p:attrName>style.visibility</p:attrName>
                                        </p:attrNameLst>
                                      </p:cBhvr>
                                      <p:to>
                                        <p:strVal val="visible"/>
                                      </p:to>
                                    </p:set>
                                  </p:childTnLst>
                                </p:cTn>
                              </p:par>
                            </p:childTnLst>
                          </p:cTn>
                        </p:par>
                        <p:par>
                          <p:cTn id="7" fill="hold">
                            <p:stCondLst>
                              <p:cond delay="1000"/>
                            </p:stCondLst>
                            <p:childTnLst>
                              <p:par>
                                <p:cTn id="8" presetID="1" presetClass="exit" presetSubtype="0" fill="hold" grpId="1" nodeType="afterEffect">
                                  <p:stCondLst>
                                    <p:cond delay="1000"/>
                                  </p:stCondLst>
                                  <p:childTnLst>
                                    <p:set>
                                      <p:cBhvr>
                                        <p:cTn id="9" dur="1" fill="hold">
                                          <p:stCondLst>
                                            <p:cond delay="0"/>
                                          </p:stCondLst>
                                        </p:cTn>
                                        <p:tgtEl>
                                          <p:spTgt spid="14"/>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grpId="1" nodeType="afterEffect">
                                  <p:stCondLst>
                                    <p:cond delay="1000"/>
                                  </p:stCondLst>
                                  <p:childTnLst>
                                    <p:set>
                                      <p:cBhvr>
                                        <p:cTn id="15" dur="1" fill="hold">
                                          <p:stCondLst>
                                            <p:cond delay="0"/>
                                          </p:stCondLst>
                                        </p:cTn>
                                        <p:tgtEl>
                                          <p:spTgt spid="15"/>
                                        </p:tgtEl>
                                        <p:attrNameLst>
                                          <p:attrName>style.visibility</p:attrName>
                                        </p:attrNameLst>
                                      </p:cBhvr>
                                      <p:to>
                                        <p:strVal val="hidden"/>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par>
                          <p:cTn id="19" fill="hold">
                            <p:stCondLst>
                              <p:cond delay="3000"/>
                            </p:stCondLst>
                            <p:childTnLst>
                              <p:par>
                                <p:cTn id="20" presetID="1" presetClass="exit" presetSubtype="0" fill="hold" grpId="1" nodeType="afterEffect">
                                  <p:stCondLst>
                                    <p:cond delay="1000"/>
                                  </p:stCondLst>
                                  <p:childTnLst>
                                    <p:set>
                                      <p:cBhvr>
                                        <p:cTn id="21" dur="1" fill="hold">
                                          <p:stCondLst>
                                            <p:cond delay="0"/>
                                          </p:stCondLst>
                                        </p:cTn>
                                        <p:tgtEl>
                                          <p:spTgt spid="16"/>
                                        </p:tgtEl>
                                        <p:attrNameLst>
                                          <p:attrName>style.visibility</p:attrName>
                                        </p:attrNameLst>
                                      </p:cBhvr>
                                      <p:to>
                                        <p:strVal val="hidden"/>
                                      </p:to>
                                    </p:set>
                                  </p:childTnLst>
                                </p:cTn>
                              </p:par>
                            </p:childTnLst>
                          </p:cTn>
                        </p:par>
                        <p:par>
                          <p:cTn id="22" fill="hold">
                            <p:stCondLst>
                              <p:cond delay="4000"/>
                            </p:stCondLst>
                            <p:childTnLst>
                              <p:par>
                                <p:cTn id="23" presetID="1"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par>
                          <p:cTn id="25" fill="hold">
                            <p:stCondLst>
                              <p:cond delay="4000"/>
                            </p:stCondLst>
                            <p:childTnLst>
                              <p:par>
                                <p:cTn id="26" presetID="1" presetClass="exit" presetSubtype="0" fill="hold" grpId="1" nodeType="afterEffect">
                                  <p:stCondLst>
                                    <p:cond delay="1000"/>
                                  </p:stCondLst>
                                  <p:childTnLst>
                                    <p:set>
                                      <p:cBhvr>
                                        <p:cTn id="27" dur="1" fill="hold">
                                          <p:stCondLst>
                                            <p:cond delay="0"/>
                                          </p:stCondLst>
                                        </p:cTn>
                                        <p:tgtEl>
                                          <p:spTgt spid="17"/>
                                        </p:tgtEl>
                                        <p:attrNameLst>
                                          <p:attrName>style.visibility</p:attrName>
                                        </p:attrNameLst>
                                      </p:cBhvr>
                                      <p:to>
                                        <p:strVal val="hidden"/>
                                      </p:to>
                                    </p:set>
                                  </p:childTnLst>
                                </p:cTn>
                              </p:par>
                            </p:childTnLst>
                          </p:cTn>
                        </p:par>
                        <p:par>
                          <p:cTn id="28" fill="hold">
                            <p:stCondLst>
                              <p:cond delay="5000"/>
                            </p:stCondLst>
                            <p:childTnLst>
                              <p:par>
                                <p:cTn id="29" presetID="1"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par>
                          <p:cTn id="31" fill="hold">
                            <p:stCondLst>
                              <p:cond delay="5000"/>
                            </p:stCondLst>
                            <p:childTnLst>
                              <p:par>
                                <p:cTn id="32" presetID="1" presetClass="exit" presetSubtype="0" fill="hold" grpId="1" nodeType="afterEffect">
                                  <p:stCondLst>
                                    <p:cond delay="1000"/>
                                  </p:stCondLst>
                                  <p:childTnLst>
                                    <p:set>
                                      <p:cBhvr>
                                        <p:cTn id="33" dur="1" fill="hold">
                                          <p:stCondLst>
                                            <p:cond delay="0"/>
                                          </p:stCondLst>
                                        </p:cTn>
                                        <p:tgtEl>
                                          <p:spTgt spid="18"/>
                                        </p:tgtEl>
                                        <p:attrNameLst>
                                          <p:attrName>style.visibility</p:attrName>
                                        </p:attrNameLst>
                                      </p:cBhvr>
                                      <p:to>
                                        <p:strVal val="hidden"/>
                                      </p:to>
                                    </p:set>
                                  </p:child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par>
                          <p:cTn id="37" fill="hold">
                            <p:stCondLst>
                              <p:cond delay="6000"/>
                            </p:stCondLst>
                            <p:childTnLst>
                              <p:par>
                                <p:cTn id="38" presetID="6" presetClass="emph" presetSubtype="0" fill="hold" grpId="2" nodeType="afterEffect">
                                  <p:stCondLst>
                                    <p:cond delay="0"/>
                                  </p:stCondLst>
                                  <p:childTnLst>
                                    <p:animScale>
                                      <p:cBhvr>
                                        <p:cTn id="39" dur="2000" fill="hold"/>
                                        <p:tgtEl>
                                          <p:spTgt spid="19"/>
                                        </p:tgtEl>
                                      </p:cBhvr>
                                      <p:by x="150000" y="150000"/>
                                    </p:animScale>
                                  </p:childTnLst>
                                </p:cTn>
                              </p:par>
                            </p:childTnLst>
                          </p:cTn>
                        </p:par>
                        <p:par>
                          <p:cTn id="40" fill="hold">
                            <p:stCondLst>
                              <p:cond delay="8000"/>
                            </p:stCondLst>
                            <p:childTnLst>
                              <p:par>
                                <p:cTn id="41" presetID="1" presetClass="exit" presetSubtype="0" fill="hold" grpId="1" nodeType="afterEffect">
                                  <p:stCondLst>
                                    <p:cond delay="1000"/>
                                  </p:stCondLst>
                                  <p:childTnLst>
                                    <p:set>
                                      <p:cBhvr>
                                        <p:cTn id="42" dur="1" fill="hold">
                                          <p:stCondLst>
                                            <p:cond delay="0"/>
                                          </p:stCondLst>
                                        </p:cTn>
                                        <p:tgtEl>
                                          <p:spTgt spid="19"/>
                                        </p:tgtEl>
                                        <p:attrNameLst>
                                          <p:attrName>style.visibility</p:attrName>
                                        </p:attrNameLst>
                                      </p:cBhvr>
                                      <p:to>
                                        <p:strVal val="hidden"/>
                                      </p:to>
                                    </p:set>
                                  </p:childTnLst>
                                </p:cTn>
                              </p:par>
                              <p:par>
                                <p:cTn id="43" presetID="1" presetClass="entr" presetSubtype="0" fill="hold" grpId="0" nodeType="withEffect">
                                  <p:stCondLst>
                                    <p:cond delay="1000"/>
                                  </p:stCondLst>
                                  <p:childTnLst>
                                    <p:set>
                                      <p:cBhvr>
                                        <p:cTn id="44" dur="1" fill="hold">
                                          <p:stCondLst>
                                            <p:cond delay="0"/>
                                          </p:stCondLst>
                                        </p:cTn>
                                        <p:tgtEl>
                                          <p:spTgt spid="12"/>
                                        </p:tgtEl>
                                        <p:attrNameLst>
                                          <p:attrName>style.visibility</p:attrName>
                                        </p:attrNameLst>
                                      </p:cBhvr>
                                      <p:to>
                                        <p:strVal val="visible"/>
                                      </p:to>
                                    </p:set>
                                  </p:childTnLst>
                                </p:cTn>
                              </p:par>
                            </p:childTnLst>
                          </p:cTn>
                        </p:par>
                        <p:par>
                          <p:cTn id="45" fill="hold">
                            <p:stCondLst>
                              <p:cond delay="9000"/>
                            </p:stCondLst>
                            <p:childTnLst>
                              <p:par>
                                <p:cTn id="46" presetID="1" presetClass="entr" presetSubtype="0" fill="hold" grpId="0" nodeType="afterEffect">
                                  <p:stCondLst>
                                    <p:cond delay="2000"/>
                                  </p:stCondLst>
                                  <p:childTnLst>
                                    <p:set>
                                      <p:cBhvr>
                                        <p:cTn id="4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19"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9144000" cy="5486400"/>
          </a:xfrm>
          <a:solidFill>
            <a:schemeClr val="accent5">
              <a:lumMod val="75000"/>
            </a:schemeClr>
          </a:solidFill>
          <a:scene3d>
            <a:camera prst="orthographicFront"/>
            <a:lightRig rig="threePt" dir="t"/>
          </a:scene3d>
          <a:sp3d>
            <a:bevelT/>
          </a:sp3d>
        </p:spPr>
        <p:txBody>
          <a:bodyPr/>
          <a:lstStyle/>
          <a:p>
            <a:r>
              <a:rPr lang="en-US" dirty="0">
                <a:hlinkClick r:id="rId3" action="ppaction://hlinksldjump"/>
              </a:rPr>
              <a:t>Click Here for Final Jeopardy Question</a:t>
            </a:r>
            <a:endParaRPr lang="en-US" dirty="0"/>
          </a:p>
        </p:txBody>
      </p:sp>
    </p:spTree>
    <p:custDataLst>
      <p:tags r:id="rId1"/>
    </p:custDataLst>
    <p:extLst>
      <p:ext uri="{BB962C8B-B14F-4D97-AF65-F5344CB8AC3E}">
        <p14:creationId xmlns:p14="http://schemas.microsoft.com/office/powerpoint/2010/main" val="3243401500"/>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0" y="1228299"/>
            <a:ext cx="9144000" cy="5638800"/>
          </a:xfrm>
          <a:solidFill>
            <a:schemeClr val="accent5">
              <a:lumMod val="75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lstStyle/>
          <a:p>
            <a:pPr marL="0" indent="0" algn="ctr">
              <a:buNone/>
            </a:pPr>
            <a:endParaRPr lang="en-US" dirty="0"/>
          </a:p>
          <a:p>
            <a:pPr marL="0" indent="0" algn="ctr">
              <a:buNone/>
            </a:pPr>
            <a:r>
              <a:rPr lang="en-US" dirty="0"/>
              <a:t>Women at average risk for breast cancer should get regular mammograms by this age</a:t>
            </a:r>
          </a:p>
        </p:txBody>
      </p:sp>
      <p:sp>
        <p:nvSpPr>
          <p:cNvPr id="13" name="Action Button: Return 12">
            <a:hlinkClick r:id="rId4" action="ppaction://hlinksldjump" highlightClick="1"/>
          </p:cNvPr>
          <p:cNvSpPr/>
          <p:nvPr/>
        </p:nvSpPr>
        <p:spPr>
          <a:xfrm>
            <a:off x="381000" y="6096000"/>
            <a:ext cx="457200" cy="571500"/>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p:cNvSpPr txBox="1"/>
          <p:nvPr/>
        </p:nvSpPr>
        <p:spPr>
          <a:xfrm>
            <a:off x="1219200" y="306050"/>
            <a:ext cx="5715000" cy="1446550"/>
          </a:xfrm>
          <a:prstGeom prst="rect">
            <a:avLst/>
          </a:prstGeom>
          <a:noFill/>
        </p:spPr>
        <p:txBody>
          <a:bodyPr wrap="square" rtlCol="0">
            <a:spAutoFit/>
          </a:bodyPr>
          <a:lstStyle/>
          <a:p>
            <a:pPr algn="ctr"/>
            <a:r>
              <a:rPr lang="en-US" sz="4400" dirty="0">
                <a:solidFill>
                  <a:schemeClr val="tx2"/>
                </a:solidFill>
              </a:rPr>
              <a:t>$100</a:t>
            </a:r>
          </a:p>
          <a:p>
            <a:endParaRPr lang="en-US" sz="4400" dirty="0">
              <a:solidFill>
                <a:schemeClr val="tx2"/>
              </a:solidFill>
            </a:endParaRPr>
          </a:p>
        </p:txBody>
      </p:sp>
      <p:sp>
        <p:nvSpPr>
          <p:cNvPr id="12" name="Text Placeholder 6"/>
          <p:cNvSpPr txBox="1">
            <a:spLocks/>
          </p:cNvSpPr>
          <p:nvPr/>
        </p:nvSpPr>
        <p:spPr bwMode="auto">
          <a:xfrm>
            <a:off x="2743994" y="3552533"/>
            <a:ext cx="3656013" cy="1400467"/>
          </a:xfrm>
          <a:prstGeom prst="rect">
            <a:avLst/>
          </a:prstGeom>
          <a:solidFill>
            <a:schemeClr val="accent2"/>
          </a:solidFill>
          <a:ln w="28575">
            <a:solidFill>
              <a:schemeClr val="accent2">
                <a:lumMod val="75000"/>
              </a:schemeClr>
            </a:solid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Tx/>
              <a:buNone/>
            </a:pPr>
            <a:r>
              <a:rPr lang="en-US" dirty="0">
                <a:solidFill>
                  <a:schemeClr val="bg1"/>
                </a:solidFill>
              </a:rPr>
              <a:t>Correct Answer</a:t>
            </a:r>
          </a:p>
          <a:p>
            <a:pPr marL="0" indent="0" algn="ctr">
              <a:buFontTx/>
              <a:buNone/>
            </a:pPr>
            <a:r>
              <a:rPr lang="en-US" dirty="0">
                <a:solidFill>
                  <a:schemeClr val="bg1"/>
                </a:solidFill>
              </a:rPr>
              <a:t>Age 45</a:t>
            </a:r>
          </a:p>
        </p:txBody>
      </p:sp>
      <p:sp>
        <p:nvSpPr>
          <p:cNvPr id="27" name="Flowchart: Process 26"/>
          <p:cNvSpPr/>
          <p:nvPr/>
        </p:nvSpPr>
        <p:spPr>
          <a:xfrm>
            <a:off x="4454857" y="6096000"/>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5</a:t>
            </a:r>
          </a:p>
        </p:txBody>
      </p:sp>
      <p:sp>
        <p:nvSpPr>
          <p:cNvPr id="28" name="Flowchart: Process 27"/>
          <p:cNvSpPr/>
          <p:nvPr/>
        </p:nvSpPr>
        <p:spPr>
          <a:xfrm>
            <a:off x="4419600" y="6098275"/>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4</a:t>
            </a:r>
          </a:p>
        </p:txBody>
      </p:sp>
      <p:sp>
        <p:nvSpPr>
          <p:cNvPr id="29" name="Flowchart: Process 28"/>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3</a:t>
            </a:r>
          </a:p>
        </p:txBody>
      </p:sp>
      <p:sp>
        <p:nvSpPr>
          <p:cNvPr id="30" name="Flowchart: Process 29"/>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2</a:t>
            </a:r>
          </a:p>
        </p:txBody>
      </p:sp>
      <p:sp>
        <p:nvSpPr>
          <p:cNvPr id="31" name="Flowchart: Process 30"/>
          <p:cNvSpPr/>
          <p:nvPr/>
        </p:nvSpPr>
        <p:spPr>
          <a:xfrm>
            <a:off x="4419600"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1</a:t>
            </a:r>
          </a:p>
        </p:txBody>
      </p:sp>
      <p:sp>
        <p:nvSpPr>
          <p:cNvPr id="32" name="Flowchart: Process 31"/>
          <p:cNvSpPr/>
          <p:nvPr/>
        </p:nvSpPr>
        <p:spPr>
          <a:xfrm>
            <a:off x="4441209"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0 </a:t>
            </a:r>
          </a:p>
        </p:txBody>
      </p:sp>
    </p:spTree>
    <p:custDataLst>
      <p:tags r:id="rId1"/>
    </p:custDataLst>
    <p:extLst>
      <p:ext uri="{BB962C8B-B14F-4D97-AF65-F5344CB8AC3E}">
        <p14:creationId xmlns:p14="http://schemas.microsoft.com/office/powerpoint/2010/main" val="30871972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27"/>
                                        </p:tgtEl>
                                        <p:attrNameLst>
                                          <p:attrName>style.visibility</p:attrName>
                                        </p:attrNameLst>
                                      </p:cBhvr>
                                      <p:to>
                                        <p:strVal val="visible"/>
                                      </p:to>
                                    </p:set>
                                  </p:childTnLst>
                                </p:cTn>
                              </p:par>
                            </p:childTnLst>
                          </p:cTn>
                        </p:par>
                        <p:par>
                          <p:cTn id="7" fill="hold">
                            <p:stCondLst>
                              <p:cond delay="1000"/>
                            </p:stCondLst>
                            <p:childTnLst>
                              <p:par>
                                <p:cTn id="8" presetID="1" presetClass="exit" presetSubtype="0" fill="hold" grpId="1" nodeType="afterEffect">
                                  <p:stCondLst>
                                    <p:cond delay="1000"/>
                                  </p:stCondLst>
                                  <p:childTnLst>
                                    <p:set>
                                      <p:cBhvr>
                                        <p:cTn id="9" dur="1" fill="hold">
                                          <p:stCondLst>
                                            <p:cond delay="0"/>
                                          </p:stCondLst>
                                        </p:cTn>
                                        <p:tgtEl>
                                          <p:spTgt spid="27"/>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grpId="1" nodeType="afterEffect">
                                  <p:stCondLst>
                                    <p:cond delay="1000"/>
                                  </p:stCondLst>
                                  <p:childTnLst>
                                    <p:set>
                                      <p:cBhvr>
                                        <p:cTn id="15" dur="1" fill="hold">
                                          <p:stCondLst>
                                            <p:cond delay="0"/>
                                          </p:stCondLst>
                                        </p:cTn>
                                        <p:tgtEl>
                                          <p:spTgt spid="28"/>
                                        </p:tgtEl>
                                        <p:attrNameLst>
                                          <p:attrName>style.visibility</p:attrName>
                                        </p:attrNameLst>
                                      </p:cBhvr>
                                      <p:to>
                                        <p:strVal val="hidden"/>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par>
                          <p:cTn id="19" fill="hold">
                            <p:stCondLst>
                              <p:cond delay="3000"/>
                            </p:stCondLst>
                            <p:childTnLst>
                              <p:par>
                                <p:cTn id="20" presetID="1" presetClass="exit" presetSubtype="0" fill="hold" grpId="1" nodeType="afterEffect">
                                  <p:stCondLst>
                                    <p:cond delay="1000"/>
                                  </p:stCondLst>
                                  <p:childTnLst>
                                    <p:set>
                                      <p:cBhvr>
                                        <p:cTn id="21" dur="1" fill="hold">
                                          <p:stCondLst>
                                            <p:cond delay="0"/>
                                          </p:stCondLst>
                                        </p:cTn>
                                        <p:tgtEl>
                                          <p:spTgt spid="29"/>
                                        </p:tgtEl>
                                        <p:attrNameLst>
                                          <p:attrName>style.visibility</p:attrName>
                                        </p:attrNameLst>
                                      </p:cBhvr>
                                      <p:to>
                                        <p:strVal val="hidden"/>
                                      </p:to>
                                    </p:set>
                                  </p:childTnLst>
                                </p:cTn>
                              </p:par>
                            </p:childTnLst>
                          </p:cTn>
                        </p:par>
                        <p:par>
                          <p:cTn id="22" fill="hold">
                            <p:stCondLst>
                              <p:cond delay="4000"/>
                            </p:stCondLst>
                            <p:childTnLst>
                              <p:par>
                                <p:cTn id="23" presetID="1"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par>
                          <p:cTn id="25" fill="hold">
                            <p:stCondLst>
                              <p:cond delay="4000"/>
                            </p:stCondLst>
                            <p:childTnLst>
                              <p:par>
                                <p:cTn id="26" presetID="1" presetClass="exit" presetSubtype="0" fill="hold" grpId="1" nodeType="afterEffect">
                                  <p:stCondLst>
                                    <p:cond delay="1000"/>
                                  </p:stCondLst>
                                  <p:childTnLst>
                                    <p:set>
                                      <p:cBhvr>
                                        <p:cTn id="27" dur="1" fill="hold">
                                          <p:stCondLst>
                                            <p:cond delay="0"/>
                                          </p:stCondLst>
                                        </p:cTn>
                                        <p:tgtEl>
                                          <p:spTgt spid="30"/>
                                        </p:tgtEl>
                                        <p:attrNameLst>
                                          <p:attrName>style.visibility</p:attrName>
                                        </p:attrNameLst>
                                      </p:cBhvr>
                                      <p:to>
                                        <p:strVal val="hidden"/>
                                      </p:to>
                                    </p:set>
                                  </p:childTnLst>
                                </p:cTn>
                              </p:par>
                            </p:childTnLst>
                          </p:cTn>
                        </p:par>
                        <p:par>
                          <p:cTn id="28" fill="hold">
                            <p:stCondLst>
                              <p:cond delay="5000"/>
                            </p:stCondLst>
                            <p:childTnLst>
                              <p:par>
                                <p:cTn id="29" presetID="1" presetClass="entr" presetSubtype="0"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par>
                          <p:cTn id="31" fill="hold">
                            <p:stCondLst>
                              <p:cond delay="5000"/>
                            </p:stCondLst>
                            <p:childTnLst>
                              <p:par>
                                <p:cTn id="32" presetID="1" presetClass="exit" presetSubtype="0" fill="hold" grpId="1" nodeType="afterEffect">
                                  <p:stCondLst>
                                    <p:cond delay="1000"/>
                                  </p:stCondLst>
                                  <p:childTnLst>
                                    <p:set>
                                      <p:cBhvr>
                                        <p:cTn id="33" dur="1" fill="hold">
                                          <p:stCondLst>
                                            <p:cond delay="0"/>
                                          </p:stCondLst>
                                        </p:cTn>
                                        <p:tgtEl>
                                          <p:spTgt spid="31"/>
                                        </p:tgtEl>
                                        <p:attrNameLst>
                                          <p:attrName>style.visibility</p:attrName>
                                        </p:attrNameLst>
                                      </p:cBhvr>
                                      <p:to>
                                        <p:strVal val="hidden"/>
                                      </p:to>
                                    </p:set>
                                  </p:child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par>
                          <p:cTn id="37" fill="hold">
                            <p:stCondLst>
                              <p:cond delay="6000"/>
                            </p:stCondLst>
                            <p:childTnLst>
                              <p:par>
                                <p:cTn id="38" presetID="6" presetClass="emph" presetSubtype="0" fill="hold" grpId="2" nodeType="afterEffect">
                                  <p:stCondLst>
                                    <p:cond delay="0"/>
                                  </p:stCondLst>
                                  <p:childTnLst>
                                    <p:animScale>
                                      <p:cBhvr>
                                        <p:cTn id="39" dur="2000" fill="hold"/>
                                        <p:tgtEl>
                                          <p:spTgt spid="32"/>
                                        </p:tgtEl>
                                      </p:cBhvr>
                                      <p:by x="150000" y="150000"/>
                                    </p:animScale>
                                  </p:childTnLst>
                                </p:cTn>
                              </p:par>
                            </p:childTnLst>
                          </p:cTn>
                        </p:par>
                        <p:par>
                          <p:cTn id="40" fill="hold">
                            <p:stCondLst>
                              <p:cond delay="8000"/>
                            </p:stCondLst>
                            <p:childTnLst>
                              <p:par>
                                <p:cTn id="41" presetID="1" presetClass="exit" presetSubtype="0" fill="hold" grpId="1" nodeType="afterEffect">
                                  <p:stCondLst>
                                    <p:cond delay="1000"/>
                                  </p:stCondLst>
                                  <p:childTnLst>
                                    <p:set>
                                      <p:cBhvr>
                                        <p:cTn id="42" dur="1" fill="hold">
                                          <p:stCondLst>
                                            <p:cond delay="0"/>
                                          </p:stCondLst>
                                        </p:cTn>
                                        <p:tgtEl>
                                          <p:spTgt spid="32"/>
                                        </p:tgtEl>
                                        <p:attrNameLst>
                                          <p:attrName>style.visibility</p:attrName>
                                        </p:attrNameLst>
                                      </p:cBhvr>
                                      <p:to>
                                        <p:strVal val="hidden"/>
                                      </p:to>
                                    </p:set>
                                  </p:child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childTnLst>
                                </p:cTn>
                              </p:par>
                            </p:childTnLst>
                          </p:cTn>
                        </p:par>
                        <p:par>
                          <p:cTn id="46" fill="hold">
                            <p:stCondLst>
                              <p:cond delay="9000"/>
                            </p:stCondLst>
                            <p:childTnLst>
                              <p:par>
                                <p:cTn id="47" presetID="1" presetClass="entr" presetSubtype="0" fill="hold" grpId="0" nodeType="afterEffect">
                                  <p:stCondLst>
                                    <p:cond delay="0"/>
                                  </p:stCondLst>
                                  <p:childTnLst>
                                    <p:set>
                                      <p:cBhvr>
                                        <p:cTn id="48" dur="1" fill="hold">
                                          <p:stCondLst>
                                            <p:cond delay="0"/>
                                          </p:stCondLst>
                                        </p:cTn>
                                        <p:tgtEl>
                                          <p:spTgt spid="12">
                                            <p:bg/>
                                          </p:spTgt>
                                        </p:tgtEl>
                                        <p:attrNameLst>
                                          <p:attrName>style.visibility</p:attrName>
                                        </p:attrNameLst>
                                      </p:cBhvr>
                                      <p:to>
                                        <p:strVal val="visible"/>
                                      </p:to>
                                    </p:set>
                                  </p:childTnLst>
                                </p:cTn>
                              </p:par>
                            </p:childTnLst>
                          </p:cTn>
                        </p:par>
                        <p:par>
                          <p:cTn id="49" fill="hold">
                            <p:stCondLst>
                              <p:cond delay="9000"/>
                            </p:stCondLst>
                            <p:childTnLst>
                              <p:par>
                                <p:cTn id="50" presetID="1" presetClass="entr" presetSubtype="0" fill="hold" grpId="0" nodeType="afterEffect">
                                  <p:stCondLst>
                                    <p:cond delay="0"/>
                                  </p:stCondLst>
                                  <p:childTnLst>
                                    <p:set>
                                      <p:cBhvr>
                                        <p:cTn id="51" dur="1" fill="hold">
                                          <p:stCondLst>
                                            <p:cond delay="0"/>
                                          </p:stCondLst>
                                        </p:cTn>
                                        <p:tgtEl>
                                          <p:spTgt spid="12">
                                            <p:txEl>
                                              <p:pRg st="0" end="0"/>
                                            </p:txEl>
                                          </p:spTgt>
                                        </p:tgtEl>
                                        <p:attrNameLst>
                                          <p:attrName>style.visibility</p:attrName>
                                        </p:attrNameLst>
                                      </p:cBhvr>
                                      <p:to>
                                        <p:strVal val="visible"/>
                                      </p:to>
                                    </p:set>
                                  </p:childTnLst>
                                </p:cTn>
                              </p:par>
                            </p:childTnLst>
                          </p:cTn>
                        </p:par>
                        <p:par>
                          <p:cTn id="52" fill="hold">
                            <p:stCondLst>
                              <p:cond delay="9000"/>
                            </p:stCondLst>
                            <p:childTnLst>
                              <p:par>
                                <p:cTn id="53" presetID="1" presetClass="entr" presetSubtype="0" fill="hold" grpId="0" nodeType="afterEffect">
                                  <p:stCondLst>
                                    <p:cond delay="0"/>
                                  </p:stCondLst>
                                  <p:childTnLst>
                                    <p:set>
                                      <p:cBhvr>
                                        <p:cTn id="5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build="p"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2"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0" y="1143000"/>
            <a:ext cx="9144000" cy="5715000"/>
          </a:xfrm>
          <a:solidFill>
            <a:schemeClr val="accent5">
              <a:lumMod val="75000"/>
            </a:schemeClr>
          </a:solidFill>
          <a:scene3d>
            <a:camera prst="orthographicFront"/>
            <a:lightRig rig="threePt" dir="t"/>
          </a:scene3d>
          <a:sp3d>
            <a:bevelT/>
          </a:sp3d>
        </p:spPr>
        <p:txBody>
          <a:bodyPr/>
          <a:lstStyle/>
          <a:p>
            <a:pPr marL="0" indent="0" algn="ctr">
              <a:buNone/>
            </a:pPr>
            <a:endParaRPr lang="en-US" dirty="0">
              <a:solidFill>
                <a:schemeClr val="bg1"/>
              </a:solidFill>
            </a:endParaRPr>
          </a:p>
          <a:p>
            <a:pPr marL="0" indent="0" algn="ctr">
              <a:buNone/>
            </a:pPr>
            <a:r>
              <a:rPr lang="en-US" dirty="0">
                <a:solidFill>
                  <a:schemeClr val="bg1"/>
                </a:solidFill>
              </a:rPr>
              <a:t>This type of cancer is common in American Indian and Alaska Native Women.</a:t>
            </a:r>
          </a:p>
        </p:txBody>
      </p:sp>
      <p:sp>
        <p:nvSpPr>
          <p:cNvPr id="13" name="TextBox 12"/>
          <p:cNvSpPr txBox="1"/>
          <p:nvPr/>
        </p:nvSpPr>
        <p:spPr>
          <a:xfrm>
            <a:off x="1219200" y="306050"/>
            <a:ext cx="5715000" cy="1446550"/>
          </a:xfrm>
          <a:prstGeom prst="rect">
            <a:avLst/>
          </a:prstGeom>
          <a:noFill/>
        </p:spPr>
        <p:txBody>
          <a:bodyPr wrap="square" rtlCol="0">
            <a:spAutoFit/>
          </a:bodyPr>
          <a:lstStyle/>
          <a:p>
            <a:pPr algn="ctr"/>
            <a:r>
              <a:rPr lang="en-US" sz="4400" dirty="0">
                <a:solidFill>
                  <a:schemeClr val="tx2"/>
                </a:solidFill>
              </a:rPr>
              <a:t>$200</a:t>
            </a:r>
          </a:p>
          <a:p>
            <a:endParaRPr lang="en-US" sz="4400" dirty="0">
              <a:solidFill>
                <a:schemeClr val="tx2"/>
              </a:solidFill>
            </a:endParaRPr>
          </a:p>
        </p:txBody>
      </p:sp>
      <p:sp>
        <p:nvSpPr>
          <p:cNvPr id="14" name="Text Placeholder 6"/>
          <p:cNvSpPr txBox="1">
            <a:spLocks/>
          </p:cNvSpPr>
          <p:nvPr/>
        </p:nvSpPr>
        <p:spPr bwMode="auto">
          <a:xfrm>
            <a:off x="2743994" y="3581400"/>
            <a:ext cx="3656013" cy="1400467"/>
          </a:xfrm>
          <a:prstGeom prst="rect">
            <a:avLst/>
          </a:prstGeom>
          <a:solidFill>
            <a:schemeClr val="accent2"/>
          </a:solidFill>
          <a:ln w="28575">
            <a:solidFill>
              <a:schemeClr val="accent2">
                <a:lumMod val="75000"/>
              </a:schemeClr>
            </a:solid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Tx/>
              <a:buNone/>
            </a:pPr>
            <a:r>
              <a:rPr lang="en-US" dirty="0">
                <a:solidFill>
                  <a:schemeClr val="bg1"/>
                </a:solidFill>
              </a:rPr>
              <a:t>Correct Answer</a:t>
            </a:r>
          </a:p>
          <a:p>
            <a:pPr marL="0" indent="0" algn="ctr">
              <a:buFontTx/>
              <a:buNone/>
            </a:pPr>
            <a:r>
              <a:rPr lang="en-US" dirty="0">
                <a:solidFill>
                  <a:schemeClr val="bg1"/>
                </a:solidFill>
              </a:rPr>
              <a:t>Breast Cancer</a:t>
            </a:r>
          </a:p>
        </p:txBody>
      </p:sp>
      <p:sp>
        <p:nvSpPr>
          <p:cNvPr id="16" name="Action Button: Return 15">
            <a:hlinkClick r:id="rId4" action="ppaction://hlinksldjump" highlightClick="1"/>
          </p:cNvPr>
          <p:cNvSpPr/>
          <p:nvPr/>
        </p:nvSpPr>
        <p:spPr>
          <a:xfrm>
            <a:off x="381000" y="6096000"/>
            <a:ext cx="457200" cy="571500"/>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Flowchart: Process 23"/>
          <p:cNvSpPr/>
          <p:nvPr/>
        </p:nvSpPr>
        <p:spPr>
          <a:xfrm>
            <a:off x="4454857" y="6096000"/>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5</a:t>
            </a:r>
          </a:p>
        </p:txBody>
      </p:sp>
      <p:sp>
        <p:nvSpPr>
          <p:cNvPr id="25" name="Flowchart: Process 24"/>
          <p:cNvSpPr/>
          <p:nvPr/>
        </p:nvSpPr>
        <p:spPr>
          <a:xfrm>
            <a:off x="4419600" y="6098275"/>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4</a:t>
            </a:r>
          </a:p>
        </p:txBody>
      </p:sp>
      <p:sp>
        <p:nvSpPr>
          <p:cNvPr id="26" name="Flowchart: Process 25"/>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3</a:t>
            </a:r>
          </a:p>
        </p:txBody>
      </p:sp>
      <p:sp>
        <p:nvSpPr>
          <p:cNvPr id="27" name="Flowchart: Process 26"/>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2</a:t>
            </a:r>
          </a:p>
        </p:txBody>
      </p:sp>
      <p:sp>
        <p:nvSpPr>
          <p:cNvPr id="28" name="Flowchart: Process 27"/>
          <p:cNvSpPr/>
          <p:nvPr/>
        </p:nvSpPr>
        <p:spPr>
          <a:xfrm>
            <a:off x="4419600"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1</a:t>
            </a:r>
          </a:p>
        </p:txBody>
      </p:sp>
      <p:sp>
        <p:nvSpPr>
          <p:cNvPr id="29" name="Flowchart: Process 28"/>
          <p:cNvSpPr/>
          <p:nvPr/>
        </p:nvSpPr>
        <p:spPr>
          <a:xfrm>
            <a:off x="4441209"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0 </a:t>
            </a:r>
          </a:p>
        </p:txBody>
      </p:sp>
    </p:spTree>
    <p:custDataLst>
      <p:tags r:id="rId1"/>
    </p:custDataLst>
    <p:extLst>
      <p:ext uri="{BB962C8B-B14F-4D97-AF65-F5344CB8AC3E}">
        <p14:creationId xmlns:p14="http://schemas.microsoft.com/office/powerpoint/2010/main" val="41612159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24"/>
                                        </p:tgtEl>
                                        <p:attrNameLst>
                                          <p:attrName>style.visibility</p:attrName>
                                        </p:attrNameLst>
                                      </p:cBhvr>
                                      <p:to>
                                        <p:strVal val="visible"/>
                                      </p:to>
                                    </p:set>
                                  </p:childTnLst>
                                </p:cTn>
                              </p:par>
                            </p:childTnLst>
                          </p:cTn>
                        </p:par>
                        <p:par>
                          <p:cTn id="7" fill="hold">
                            <p:stCondLst>
                              <p:cond delay="1000"/>
                            </p:stCondLst>
                            <p:childTnLst>
                              <p:par>
                                <p:cTn id="8" presetID="1" presetClass="exit" presetSubtype="0" fill="hold" grpId="1" nodeType="afterEffect">
                                  <p:stCondLst>
                                    <p:cond delay="1000"/>
                                  </p:stCondLst>
                                  <p:childTnLst>
                                    <p:set>
                                      <p:cBhvr>
                                        <p:cTn id="9" dur="1" fill="hold">
                                          <p:stCondLst>
                                            <p:cond delay="0"/>
                                          </p:stCondLst>
                                        </p:cTn>
                                        <p:tgtEl>
                                          <p:spTgt spid="24"/>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grpId="1" nodeType="afterEffect">
                                  <p:stCondLst>
                                    <p:cond delay="1000"/>
                                  </p:stCondLst>
                                  <p:childTnLst>
                                    <p:set>
                                      <p:cBhvr>
                                        <p:cTn id="15" dur="1" fill="hold">
                                          <p:stCondLst>
                                            <p:cond delay="0"/>
                                          </p:stCondLst>
                                        </p:cTn>
                                        <p:tgtEl>
                                          <p:spTgt spid="25"/>
                                        </p:tgtEl>
                                        <p:attrNameLst>
                                          <p:attrName>style.visibility</p:attrName>
                                        </p:attrNameLst>
                                      </p:cBhvr>
                                      <p:to>
                                        <p:strVal val="hidden"/>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par>
                          <p:cTn id="19" fill="hold">
                            <p:stCondLst>
                              <p:cond delay="3000"/>
                            </p:stCondLst>
                            <p:childTnLst>
                              <p:par>
                                <p:cTn id="20" presetID="1" presetClass="exit" presetSubtype="0" fill="hold" grpId="1" nodeType="afterEffect">
                                  <p:stCondLst>
                                    <p:cond delay="1000"/>
                                  </p:stCondLst>
                                  <p:childTnLst>
                                    <p:set>
                                      <p:cBhvr>
                                        <p:cTn id="21" dur="1" fill="hold">
                                          <p:stCondLst>
                                            <p:cond delay="0"/>
                                          </p:stCondLst>
                                        </p:cTn>
                                        <p:tgtEl>
                                          <p:spTgt spid="26"/>
                                        </p:tgtEl>
                                        <p:attrNameLst>
                                          <p:attrName>style.visibility</p:attrName>
                                        </p:attrNameLst>
                                      </p:cBhvr>
                                      <p:to>
                                        <p:strVal val="hidden"/>
                                      </p:to>
                                    </p:set>
                                  </p:childTnLst>
                                </p:cTn>
                              </p:par>
                            </p:childTnLst>
                          </p:cTn>
                        </p:par>
                        <p:par>
                          <p:cTn id="22" fill="hold">
                            <p:stCondLst>
                              <p:cond delay="4000"/>
                            </p:stCondLst>
                            <p:childTnLst>
                              <p:par>
                                <p:cTn id="23" presetID="1" presetClass="entr" presetSubtype="0"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par>
                          <p:cTn id="25" fill="hold">
                            <p:stCondLst>
                              <p:cond delay="4000"/>
                            </p:stCondLst>
                            <p:childTnLst>
                              <p:par>
                                <p:cTn id="26" presetID="1" presetClass="exit" presetSubtype="0" fill="hold" grpId="1" nodeType="afterEffect">
                                  <p:stCondLst>
                                    <p:cond delay="1000"/>
                                  </p:stCondLst>
                                  <p:childTnLst>
                                    <p:set>
                                      <p:cBhvr>
                                        <p:cTn id="27" dur="1" fill="hold">
                                          <p:stCondLst>
                                            <p:cond delay="0"/>
                                          </p:stCondLst>
                                        </p:cTn>
                                        <p:tgtEl>
                                          <p:spTgt spid="27"/>
                                        </p:tgtEl>
                                        <p:attrNameLst>
                                          <p:attrName>style.visibility</p:attrName>
                                        </p:attrNameLst>
                                      </p:cBhvr>
                                      <p:to>
                                        <p:strVal val="hidden"/>
                                      </p:to>
                                    </p:set>
                                  </p:childTnLst>
                                </p:cTn>
                              </p:par>
                            </p:childTnLst>
                          </p:cTn>
                        </p:par>
                        <p:par>
                          <p:cTn id="28" fill="hold">
                            <p:stCondLst>
                              <p:cond delay="5000"/>
                            </p:stCondLst>
                            <p:childTnLst>
                              <p:par>
                                <p:cTn id="29" presetID="1"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par>
                          <p:cTn id="31" fill="hold">
                            <p:stCondLst>
                              <p:cond delay="5000"/>
                            </p:stCondLst>
                            <p:childTnLst>
                              <p:par>
                                <p:cTn id="32" presetID="1" presetClass="exit" presetSubtype="0" fill="hold" grpId="1" nodeType="afterEffect">
                                  <p:stCondLst>
                                    <p:cond delay="1000"/>
                                  </p:stCondLst>
                                  <p:childTnLst>
                                    <p:set>
                                      <p:cBhvr>
                                        <p:cTn id="33" dur="1" fill="hold">
                                          <p:stCondLst>
                                            <p:cond delay="0"/>
                                          </p:stCondLst>
                                        </p:cTn>
                                        <p:tgtEl>
                                          <p:spTgt spid="28"/>
                                        </p:tgtEl>
                                        <p:attrNameLst>
                                          <p:attrName>style.visibility</p:attrName>
                                        </p:attrNameLst>
                                      </p:cBhvr>
                                      <p:to>
                                        <p:strVal val="hidden"/>
                                      </p:to>
                                    </p:set>
                                  </p:child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par>
                          <p:cTn id="37" fill="hold">
                            <p:stCondLst>
                              <p:cond delay="6000"/>
                            </p:stCondLst>
                            <p:childTnLst>
                              <p:par>
                                <p:cTn id="38" presetID="6" presetClass="emph" presetSubtype="0" fill="hold" grpId="2" nodeType="afterEffect">
                                  <p:stCondLst>
                                    <p:cond delay="0"/>
                                  </p:stCondLst>
                                  <p:childTnLst>
                                    <p:animScale>
                                      <p:cBhvr>
                                        <p:cTn id="39" dur="2000" fill="hold"/>
                                        <p:tgtEl>
                                          <p:spTgt spid="29"/>
                                        </p:tgtEl>
                                      </p:cBhvr>
                                      <p:by x="150000" y="150000"/>
                                    </p:animScale>
                                  </p:childTnLst>
                                </p:cTn>
                              </p:par>
                            </p:childTnLst>
                          </p:cTn>
                        </p:par>
                        <p:par>
                          <p:cTn id="40" fill="hold">
                            <p:stCondLst>
                              <p:cond delay="8000"/>
                            </p:stCondLst>
                            <p:childTnLst>
                              <p:par>
                                <p:cTn id="41" presetID="1" presetClass="exit" presetSubtype="0" fill="hold" grpId="1" nodeType="afterEffect">
                                  <p:stCondLst>
                                    <p:cond delay="1000"/>
                                  </p:stCondLst>
                                  <p:childTnLst>
                                    <p:set>
                                      <p:cBhvr>
                                        <p:cTn id="42" dur="1" fill="hold">
                                          <p:stCondLst>
                                            <p:cond delay="0"/>
                                          </p:stCondLst>
                                        </p:cTn>
                                        <p:tgtEl>
                                          <p:spTgt spid="29"/>
                                        </p:tgtEl>
                                        <p:attrNameLst>
                                          <p:attrName>style.visibility</p:attrName>
                                        </p:attrNameLst>
                                      </p:cBhvr>
                                      <p:to>
                                        <p:strVal val="hidden"/>
                                      </p:to>
                                    </p:set>
                                  </p:child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childTnLst>
                                </p:cTn>
                              </p:par>
                            </p:childTnLst>
                          </p:cTn>
                        </p:par>
                        <p:par>
                          <p:cTn id="46" fill="hold">
                            <p:stCondLst>
                              <p:cond delay="9000"/>
                            </p:stCondLst>
                            <p:childTnLst>
                              <p:par>
                                <p:cTn id="47" presetID="1" presetClass="entr" presetSubtype="0" fill="hold" grpId="0" nodeType="afterEffect">
                                  <p:stCondLst>
                                    <p:cond delay="0"/>
                                  </p:stCondLst>
                                  <p:childTnLst>
                                    <p:set>
                                      <p:cBhvr>
                                        <p:cTn id="48" dur="1" fill="hold">
                                          <p:stCondLst>
                                            <p:cond delay="0"/>
                                          </p:stCondLst>
                                        </p:cTn>
                                        <p:tgtEl>
                                          <p:spTgt spid="14">
                                            <p:bg/>
                                          </p:spTgt>
                                        </p:tgtEl>
                                        <p:attrNameLst>
                                          <p:attrName>style.visibility</p:attrName>
                                        </p:attrNameLst>
                                      </p:cBhvr>
                                      <p:to>
                                        <p:strVal val="visible"/>
                                      </p:to>
                                    </p:set>
                                  </p:childTnLst>
                                </p:cTn>
                              </p:par>
                            </p:childTnLst>
                          </p:cTn>
                        </p:par>
                        <p:par>
                          <p:cTn id="49" fill="hold">
                            <p:stCondLst>
                              <p:cond delay="9000"/>
                            </p:stCondLst>
                            <p:childTnLst>
                              <p:par>
                                <p:cTn id="50" presetID="1" presetClass="entr" presetSubtype="0" fill="hold" grpId="0" nodeType="afterEffect">
                                  <p:stCondLst>
                                    <p:cond delay="0"/>
                                  </p:stCondLst>
                                  <p:childTnLst>
                                    <p:set>
                                      <p:cBhvr>
                                        <p:cTn id="51" dur="1" fill="hold">
                                          <p:stCondLst>
                                            <p:cond delay="0"/>
                                          </p:stCondLst>
                                        </p:cTn>
                                        <p:tgtEl>
                                          <p:spTgt spid="14">
                                            <p:txEl>
                                              <p:pRg st="0" end="0"/>
                                            </p:txEl>
                                          </p:spTgt>
                                        </p:tgtEl>
                                        <p:attrNameLst>
                                          <p:attrName>style.visibility</p:attrName>
                                        </p:attrNameLst>
                                      </p:cBhvr>
                                      <p:to>
                                        <p:strVal val="visible"/>
                                      </p:to>
                                    </p:set>
                                  </p:childTnLst>
                                </p:cTn>
                              </p:par>
                            </p:childTnLst>
                          </p:cTn>
                        </p:par>
                        <p:par>
                          <p:cTn id="52" fill="hold">
                            <p:stCondLst>
                              <p:cond delay="9000"/>
                            </p:stCondLst>
                            <p:childTnLst>
                              <p:par>
                                <p:cTn id="53" presetID="1" presetClass="entr" presetSubtype="0" fill="hold" grpId="0" nodeType="afterEffect">
                                  <p:stCondLst>
                                    <p:cond delay="0"/>
                                  </p:stCondLst>
                                  <p:childTnLst>
                                    <p:set>
                                      <p:cBhvr>
                                        <p:cTn id="5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bldP spid="16" grpId="0"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29"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8"/>
          <p:cNvSpPr txBox="1">
            <a:spLocks/>
          </p:cNvSpPr>
          <p:nvPr/>
        </p:nvSpPr>
        <p:spPr bwMode="auto">
          <a:xfrm>
            <a:off x="0" y="1143000"/>
            <a:ext cx="9144000" cy="5715000"/>
          </a:xfrm>
          <a:prstGeom prst="rect">
            <a:avLst/>
          </a:prstGeom>
          <a:solidFill>
            <a:schemeClr val="accent5">
              <a:lumMod val="75000"/>
            </a:schemeClr>
          </a:solidFill>
          <a:ln w="9525">
            <a:no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Tx/>
              <a:buNone/>
            </a:pPr>
            <a:endParaRPr lang="en-US" dirty="0">
              <a:solidFill>
                <a:schemeClr val="bg1"/>
              </a:solidFill>
            </a:endParaRPr>
          </a:p>
          <a:p>
            <a:pPr marL="0" indent="0" algn="ctr">
              <a:buFontTx/>
              <a:buNone/>
            </a:pPr>
            <a:r>
              <a:rPr lang="en-US" dirty="0">
                <a:solidFill>
                  <a:schemeClr val="bg1"/>
                </a:solidFill>
              </a:rPr>
              <a:t>Smoking is a risk factor for this type of cancer that is only found in women.</a:t>
            </a:r>
          </a:p>
        </p:txBody>
      </p:sp>
      <p:sp>
        <p:nvSpPr>
          <p:cNvPr id="6" name="Title 5"/>
          <p:cNvSpPr>
            <a:spLocks noGrp="1"/>
          </p:cNvSpPr>
          <p:nvPr>
            <p:ph type="title"/>
          </p:nvPr>
        </p:nvSpPr>
        <p:spPr>
          <a:xfrm>
            <a:off x="228600" y="304800"/>
            <a:ext cx="8534400" cy="722923"/>
          </a:xfrm>
        </p:spPr>
        <p:txBody>
          <a:bodyPr/>
          <a:lstStyle/>
          <a:p>
            <a:r>
              <a:rPr lang="en-US" dirty="0">
                <a:solidFill>
                  <a:schemeClr val="tx2"/>
                </a:solidFill>
              </a:rPr>
              <a:t>$300</a:t>
            </a:r>
          </a:p>
        </p:txBody>
      </p:sp>
      <p:sp>
        <p:nvSpPr>
          <p:cNvPr id="7" name="Text Placeholder 6"/>
          <p:cNvSpPr>
            <a:spLocks noGrp="1"/>
          </p:cNvSpPr>
          <p:nvPr>
            <p:ph type="body" sz="quarter" idx="10"/>
          </p:nvPr>
        </p:nvSpPr>
        <p:spPr>
          <a:xfrm>
            <a:off x="2743994" y="3505200"/>
            <a:ext cx="3656013" cy="1400467"/>
          </a:xfrm>
          <a:solidFill>
            <a:schemeClr val="accent2"/>
          </a:solidFill>
          <a:ln w="28575">
            <a:solidFill>
              <a:schemeClr val="accent2">
                <a:lumMod val="75000"/>
              </a:schemeClr>
            </a:solidFill>
          </a:ln>
        </p:spPr>
        <p:txBody>
          <a:bodyPr/>
          <a:lstStyle/>
          <a:p>
            <a:pPr marL="0" indent="0" algn="ctr">
              <a:buNone/>
            </a:pPr>
            <a:r>
              <a:rPr lang="en-US" dirty="0">
                <a:solidFill>
                  <a:schemeClr val="bg1"/>
                </a:solidFill>
              </a:rPr>
              <a:t>Correct Answer</a:t>
            </a:r>
          </a:p>
          <a:p>
            <a:pPr marL="0" indent="0" algn="ctr">
              <a:buNone/>
            </a:pPr>
            <a:r>
              <a:rPr lang="en-US" dirty="0">
                <a:solidFill>
                  <a:schemeClr val="bg1"/>
                </a:solidFill>
              </a:rPr>
              <a:t>Cervical Cancer</a:t>
            </a:r>
          </a:p>
        </p:txBody>
      </p:sp>
      <p:sp>
        <p:nvSpPr>
          <p:cNvPr id="15" name="Action Button: Return 14">
            <a:hlinkClick r:id="rId4" action="ppaction://hlinksldjump" highlightClick="1"/>
          </p:cNvPr>
          <p:cNvSpPr/>
          <p:nvPr/>
        </p:nvSpPr>
        <p:spPr>
          <a:xfrm>
            <a:off x="381000" y="6096000"/>
            <a:ext cx="457200" cy="571500"/>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Flowchart: Process 22"/>
          <p:cNvSpPr/>
          <p:nvPr/>
        </p:nvSpPr>
        <p:spPr>
          <a:xfrm>
            <a:off x="4454857" y="6096000"/>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5</a:t>
            </a:r>
          </a:p>
        </p:txBody>
      </p:sp>
      <p:sp>
        <p:nvSpPr>
          <p:cNvPr id="24" name="Flowchart: Process 23"/>
          <p:cNvSpPr/>
          <p:nvPr/>
        </p:nvSpPr>
        <p:spPr>
          <a:xfrm>
            <a:off x="4419600" y="6098275"/>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4</a:t>
            </a:r>
          </a:p>
        </p:txBody>
      </p:sp>
      <p:sp>
        <p:nvSpPr>
          <p:cNvPr id="25" name="Flowchart: Process 24"/>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3</a:t>
            </a:r>
          </a:p>
        </p:txBody>
      </p:sp>
      <p:sp>
        <p:nvSpPr>
          <p:cNvPr id="26" name="Flowchart: Process 25"/>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2</a:t>
            </a:r>
          </a:p>
        </p:txBody>
      </p:sp>
      <p:sp>
        <p:nvSpPr>
          <p:cNvPr id="27" name="Flowchart: Process 26"/>
          <p:cNvSpPr/>
          <p:nvPr/>
        </p:nvSpPr>
        <p:spPr>
          <a:xfrm>
            <a:off x="4419600"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1</a:t>
            </a:r>
          </a:p>
        </p:txBody>
      </p:sp>
      <p:sp>
        <p:nvSpPr>
          <p:cNvPr id="28" name="Flowchart: Process 27"/>
          <p:cNvSpPr/>
          <p:nvPr/>
        </p:nvSpPr>
        <p:spPr>
          <a:xfrm>
            <a:off x="4441209"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0 </a:t>
            </a:r>
          </a:p>
        </p:txBody>
      </p:sp>
    </p:spTree>
    <p:custDataLst>
      <p:tags r:id="rId1"/>
    </p:custDataLst>
    <p:extLst>
      <p:ext uri="{BB962C8B-B14F-4D97-AF65-F5344CB8AC3E}">
        <p14:creationId xmlns:p14="http://schemas.microsoft.com/office/powerpoint/2010/main" val="6151574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23"/>
                                        </p:tgtEl>
                                        <p:attrNameLst>
                                          <p:attrName>style.visibility</p:attrName>
                                        </p:attrNameLst>
                                      </p:cBhvr>
                                      <p:to>
                                        <p:strVal val="visible"/>
                                      </p:to>
                                    </p:set>
                                  </p:childTnLst>
                                </p:cTn>
                              </p:par>
                            </p:childTnLst>
                          </p:cTn>
                        </p:par>
                        <p:par>
                          <p:cTn id="7" fill="hold">
                            <p:stCondLst>
                              <p:cond delay="1000"/>
                            </p:stCondLst>
                            <p:childTnLst>
                              <p:par>
                                <p:cTn id="8" presetID="1" presetClass="exit" presetSubtype="0" fill="hold" grpId="1" nodeType="afterEffect">
                                  <p:stCondLst>
                                    <p:cond delay="1000"/>
                                  </p:stCondLst>
                                  <p:childTnLst>
                                    <p:set>
                                      <p:cBhvr>
                                        <p:cTn id="9" dur="1" fill="hold">
                                          <p:stCondLst>
                                            <p:cond delay="0"/>
                                          </p:stCondLst>
                                        </p:cTn>
                                        <p:tgtEl>
                                          <p:spTgt spid="23"/>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grpId="1" nodeType="afterEffect">
                                  <p:stCondLst>
                                    <p:cond delay="1000"/>
                                  </p:stCondLst>
                                  <p:childTnLst>
                                    <p:set>
                                      <p:cBhvr>
                                        <p:cTn id="15" dur="1" fill="hold">
                                          <p:stCondLst>
                                            <p:cond delay="0"/>
                                          </p:stCondLst>
                                        </p:cTn>
                                        <p:tgtEl>
                                          <p:spTgt spid="24"/>
                                        </p:tgtEl>
                                        <p:attrNameLst>
                                          <p:attrName>style.visibility</p:attrName>
                                        </p:attrNameLst>
                                      </p:cBhvr>
                                      <p:to>
                                        <p:strVal val="hidden"/>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p:stCondLst>
                              <p:cond delay="3000"/>
                            </p:stCondLst>
                            <p:childTnLst>
                              <p:par>
                                <p:cTn id="20" presetID="1" presetClass="exit" presetSubtype="0" fill="hold" grpId="1" nodeType="afterEffect">
                                  <p:stCondLst>
                                    <p:cond delay="1000"/>
                                  </p:stCondLst>
                                  <p:childTnLst>
                                    <p:set>
                                      <p:cBhvr>
                                        <p:cTn id="21" dur="1" fill="hold">
                                          <p:stCondLst>
                                            <p:cond delay="0"/>
                                          </p:stCondLst>
                                        </p:cTn>
                                        <p:tgtEl>
                                          <p:spTgt spid="25"/>
                                        </p:tgtEl>
                                        <p:attrNameLst>
                                          <p:attrName>style.visibility</p:attrName>
                                        </p:attrNameLst>
                                      </p:cBhvr>
                                      <p:to>
                                        <p:strVal val="hidden"/>
                                      </p:to>
                                    </p:set>
                                  </p:childTnLst>
                                </p:cTn>
                              </p:par>
                            </p:childTnLst>
                          </p:cTn>
                        </p:par>
                        <p:par>
                          <p:cTn id="22" fill="hold">
                            <p:stCondLst>
                              <p:cond delay="4000"/>
                            </p:stCondLst>
                            <p:childTnLst>
                              <p:par>
                                <p:cTn id="23" presetID="1"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par>
                          <p:cTn id="25" fill="hold">
                            <p:stCondLst>
                              <p:cond delay="4000"/>
                            </p:stCondLst>
                            <p:childTnLst>
                              <p:par>
                                <p:cTn id="26" presetID="1" presetClass="exit" presetSubtype="0" fill="hold" grpId="1" nodeType="afterEffect">
                                  <p:stCondLst>
                                    <p:cond delay="1000"/>
                                  </p:stCondLst>
                                  <p:childTnLst>
                                    <p:set>
                                      <p:cBhvr>
                                        <p:cTn id="27" dur="1" fill="hold">
                                          <p:stCondLst>
                                            <p:cond delay="0"/>
                                          </p:stCondLst>
                                        </p:cTn>
                                        <p:tgtEl>
                                          <p:spTgt spid="26"/>
                                        </p:tgtEl>
                                        <p:attrNameLst>
                                          <p:attrName>style.visibility</p:attrName>
                                        </p:attrNameLst>
                                      </p:cBhvr>
                                      <p:to>
                                        <p:strVal val="hidden"/>
                                      </p:to>
                                    </p:set>
                                  </p:childTnLst>
                                </p:cTn>
                              </p:par>
                            </p:childTnLst>
                          </p:cTn>
                        </p:par>
                        <p:par>
                          <p:cTn id="28" fill="hold">
                            <p:stCondLst>
                              <p:cond delay="5000"/>
                            </p:stCondLst>
                            <p:childTnLst>
                              <p:par>
                                <p:cTn id="29" presetID="1"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par>
                          <p:cTn id="31" fill="hold">
                            <p:stCondLst>
                              <p:cond delay="5000"/>
                            </p:stCondLst>
                            <p:childTnLst>
                              <p:par>
                                <p:cTn id="32" presetID="1" presetClass="exit" presetSubtype="0" fill="hold" grpId="1" nodeType="afterEffect">
                                  <p:stCondLst>
                                    <p:cond delay="1000"/>
                                  </p:stCondLst>
                                  <p:childTnLst>
                                    <p:set>
                                      <p:cBhvr>
                                        <p:cTn id="33" dur="1" fill="hold">
                                          <p:stCondLst>
                                            <p:cond delay="0"/>
                                          </p:stCondLst>
                                        </p:cTn>
                                        <p:tgtEl>
                                          <p:spTgt spid="27"/>
                                        </p:tgtEl>
                                        <p:attrNameLst>
                                          <p:attrName>style.visibility</p:attrName>
                                        </p:attrNameLst>
                                      </p:cBhvr>
                                      <p:to>
                                        <p:strVal val="hidden"/>
                                      </p:to>
                                    </p:set>
                                  </p:child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par>
                          <p:cTn id="37" fill="hold">
                            <p:stCondLst>
                              <p:cond delay="6000"/>
                            </p:stCondLst>
                            <p:childTnLst>
                              <p:par>
                                <p:cTn id="38" presetID="6" presetClass="emph" presetSubtype="0" fill="hold" grpId="2" nodeType="afterEffect">
                                  <p:stCondLst>
                                    <p:cond delay="0"/>
                                  </p:stCondLst>
                                  <p:childTnLst>
                                    <p:animScale>
                                      <p:cBhvr>
                                        <p:cTn id="39" dur="2000" fill="hold"/>
                                        <p:tgtEl>
                                          <p:spTgt spid="28"/>
                                        </p:tgtEl>
                                      </p:cBhvr>
                                      <p:by x="150000" y="150000"/>
                                    </p:animScale>
                                  </p:childTnLst>
                                </p:cTn>
                              </p:par>
                            </p:childTnLst>
                          </p:cTn>
                        </p:par>
                        <p:par>
                          <p:cTn id="40" fill="hold">
                            <p:stCondLst>
                              <p:cond delay="8000"/>
                            </p:stCondLst>
                            <p:childTnLst>
                              <p:par>
                                <p:cTn id="41" presetID="1" presetClass="exit" presetSubtype="0" fill="hold" grpId="1" nodeType="afterEffect">
                                  <p:stCondLst>
                                    <p:cond delay="1000"/>
                                  </p:stCondLst>
                                  <p:childTnLst>
                                    <p:set>
                                      <p:cBhvr>
                                        <p:cTn id="42" dur="1" fill="hold">
                                          <p:stCondLst>
                                            <p:cond delay="0"/>
                                          </p:stCondLst>
                                        </p:cTn>
                                        <p:tgtEl>
                                          <p:spTgt spid="28"/>
                                        </p:tgtEl>
                                        <p:attrNameLst>
                                          <p:attrName>style.visibility</p:attrName>
                                        </p:attrNameLst>
                                      </p:cBhvr>
                                      <p:to>
                                        <p:strVal val="hidden"/>
                                      </p:to>
                                    </p:set>
                                  </p:child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childTnLst>
                          </p:cTn>
                        </p:par>
                        <p:par>
                          <p:cTn id="46" fill="hold">
                            <p:stCondLst>
                              <p:cond delay="9000"/>
                            </p:stCondLst>
                            <p:childTnLst>
                              <p:par>
                                <p:cTn id="47" presetID="1" presetClass="entr" presetSubtype="0" fill="hold" grpId="0" nodeType="afterEffect">
                                  <p:stCondLst>
                                    <p:cond delay="0"/>
                                  </p:stCondLst>
                                  <p:childTnLst>
                                    <p:set>
                                      <p:cBhvr>
                                        <p:cTn id="48" dur="1" fill="hold">
                                          <p:stCondLst>
                                            <p:cond delay="0"/>
                                          </p:stCondLst>
                                        </p:cTn>
                                        <p:tgtEl>
                                          <p:spTgt spid="7">
                                            <p:bg/>
                                          </p:spTgt>
                                        </p:tgtEl>
                                        <p:attrNameLst>
                                          <p:attrName>style.visibility</p:attrName>
                                        </p:attrNameLst>
                                      </p:cBhvr>
                                      <p:to>
                                        <p:strVal val="visible"/>
                                      </p:to>
                                    </p:set>
                                  </p:childTnLst>
                                </p:cTn>
                              </p:par>
                            </p:childTnLst>
                          </p:cTn>
                        </p:par>
                        <p:par>
                          <p:cTn id="49" fill="hold">
                            <p:stCondLst>
                              <p:cond delay="9000"/>
                            </p:stCondLst>
                            <p:childTnLst>
                              <p:par>
                                <p:cTn id="50" presetID="1" presetClass="entr" presetSubtype="0" fill="hold" grpId="0" nodeType="afterEffect">
                                  <p:stCondLst>
                                    <p:cond delay="0"/>
                                  </p:stCondLst>
                                  <p:childTnLst>
                                    <p:set>
                                      <p:cBhvr>
                                        <p:cTn id="51" dur="1" fill="hold">
                                          <p:stCondLst>
                                            <p:cond delay="0"/>
                                          </p:stCondLst>
                                        </p:cTn>
                                        <p:tgtEl>
                                          <p:spTgt spid="7">
                                            <p:txEl>
                                              <p:pRg st="0" end="0"/>
                                            </p:txEl>
                                          </p:spTgt>
                                        </p:tgtEl>
                                        <p:attrNameLst>
                                          <p:attrName>style.visibility</p:attrName>
                                        </p:attrNameLst>
                                      </p:cBhvr>
                                      <p:to>
                                        <p:strVal val="visible"/>
                                      </p:to>
                                    </p:set>
                                  </p:childTnLst>
                                </p:cTn>
                              </p:par>
                            </p:childTnLst>
                          </p:cTn>
                        </p:par>
                        <p:par>
                          <p:cTn id="52" fill="hold">
                            <p:stCondLst>
                              <p:cond delay="9000"/>
                            </p:stCondLst>
                            <p:childTnLst>
                              <p:par>
                                <p:cTn id="53" presetID="1" presetClass="entr" presetSubtype="0" fill="hold" grpId="0" nodeType="afterEffect">
                                  <p:stCondLst>
                                    <p:cond delay="0"/>
                                  </p:stCondLst>
                                  <p:childTnLst>
                                    <p:set>
                                      <p:cBhvr>
                                        <p:cTn id="5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15" grpId="0"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8"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8"/>
          <p:cNvSpPr txBox="1">
            <a:spLocks/>
          </p:cNvSpPr>
          <p:nvPr/>
        </p:nvSpPr>
        <p:spPr bwMode="auto">
          <a:xfrm>
            <a:off x="0" y="1143000"/>
            <a:ext cx="9144000" cy="5715000"/>
          </a:xfrm>
          <a:prstGeom prst="rect">
            <a:avLst/>
          </a:prstGeom>
          <a:solidFill>
            <a:schemeClr val="accent5">
              <a:lumMod val="75000"/>
            </a:schemeClr>
          </a:solidFill>
          <a:ln w="9525">
            <a:no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Tx/>
              <a:buNone/>
            </a:pPr>
            <a:endParaRPr lang="en-US" dirty="0">
              <a:solidFill>
                <a:schemeClr val="bg1"/>
              </a:solidFill>
            </a:endParaRPr>
          </a:p>
          <a:p>
            <a:pPr marL="0" indent="0" algn="ctr">
              <a:buFontTx/>
              <a:buNone/>
            </a:pPr>
            <a:r>
              <a:rPr lang="en-US" dirty="0">
                <a:solidFill>
                  <a:schemeClr val="bg1"/>
                </a:solidFill>
              </a:rPr>
              <a:t>Besides being female, this is the most important risk factor for breast cancer.</a:t>
            </a:r>
          </a:p>
        </p:txBody>
      </p:sp>
      <p:sp>
        <p:nvSpPr>
          <p:cNvPr id="6" name="Title 5"/>
          <p:cNvSpPr>
            <a:spLocks noGrp="1"/>
          </p:cNvSpPr>
          <p:nvPr>
            <p:ph type="title"/>
          </p:nvPr>
        </p:nvSpPr>
        <p:spPr>
          <a:xfrm>
            <a:off x="349155" y="304800"/>
            <a:ext cx="8534400" cy="722923"/>
          </a:xfrm>
        </p:spPr>
        <p:txBody>
          <a:bodyPr/>
          <a:lstStyle/>
          <a:p>
            <a:r>
              <a:rPr lang="en-US" dirty="0">
                <a:solidFill>
                  <a:schemeClr val="tx2"/>
                </a:solidFill>
              </a:rPr>
              <a:t>$400</a:t>
            </a:r>
          </a:p>
        </p:txBody>
      </p:sp>
      <p:sp>
        <p:nvSpPr>
          <p:cNvPr id="7" name="Text Placeholder 6"/>
          <p:cNvSpPr>
            <a:spLocks noGrp="1"/>
          </p:cNvSpPr>
          <p:nvPr>
            <p:ph type="body" sz="quarter" idx="10"/>
          </p:nvPr>
        </p:nvSpPr>
        <p:spPr>
          <a:xfrm>
            <a:off x="2584450" y="3505200"/>
            <a:ext cx="3975100" cy="1371600"/>
          </a:xfrm>
          <a:solidFill>
            <a:schemeClr val="accent2"/>
          </a:solidFill>
          <a:ln w="28575">
            <a:solidFill>
              <a:schemeClr val="accent2">
                <a:lumMod val="75000"/>
              </a:schemeClr>
            </a:solidFill>
          </a:ln>
        </p:spPr>
        <p:txBody>
          <a:bodyPr/>
          <a:lstStyle/>
          <a:p>
            <a:pPr marL="0" indent="0" algn="ctr">
              <a:buNone/>
            </a:pPr>
            <a:r>
              <a:rPr lang="en-US" dirty="0">
                <a:solidFill>
                  <a:schemeClr val="bg1"/>
                </a:solidFill>
              </a:rPr>
              <a:t>Correct Answer</a:t>
            </a:r>
          </a:p>
          <a:p>
            <a:pPr marL="0" indent="0" algn="ctr">
              <a:buNone/>
            </a:pPr>
            <a:r>
              <a:rPr lang="en-US" dirty="0">
                <a:solidFill>
                  <a:schemeClr val="bg1"/>
                </a:solidFill>
              </a:rPr>
              <a:t>Increasing Age</a:t>
            </a:r>
          </a:p>
        </p:txBody>
      </p:sp>
      <p:sp>
        <p:nvSpPr>
          <p:cNvPr id="15" name="Action Button: Return 14">
            <a:hlinkClick r:id="rId4" action="ppaction://hlinksldjump" highlightClick="1"/>
          </p:cNvPr>
          <p:cNvSpPr/>
          <p:nvPr/>
        </p:nvSpPr>
        <p:spPr>
          <a:xfrm>
            <a:off x="381000" y="6096000"/>
            <a:ext cx="457200" cy="571500"/>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Flowchart: Process 22"/>
          <p:cNvSpPr/>
          <p:nvPr/>
        </p:nvSpPr>
        <p:spPr>
          <a:xfrm>
            <a:off x="4454857" y="6096000"/>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5</a:t>
            </a:r>
          </a:p>
        </p:txBody>
      </p:sp>
      <p:sp>
        <p:nvSpPr>
          <p:cNvPr id="24" name="Flowchart: Process 23"/>
          <p:cNvSpPr/>
          <p:nvPr/>
        </p:nvSpPr>
        <p:spPr>
          <a:xfrm>
            <a:off x="4419600" y="6098275"/>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4</a:t>
            </a:r>
          </a:p>
        </p:txBody>
      </p:sp>
      <p:sp>
        <p:nvSpPr>
          <p:cNvPr id="25" name="Flowchart: Process 24"/>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3</a:t>
            </a:r>
          </a:p>
        </p:txBody>
      </p:sp>
      <p:sp>
        <p:nvSpPr>
          <p:cNvPr id="26" name="Flowchart: Process 25"/>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2</a:t>
            </a:r>
          </a:p>
        </p:txBody>
      </p:sp>
      <p:sp>
        <p:nvSpPr>
          <p:cNvPr id="27" name="Flowchart: Process 26"/>
          <p:cNvSpPr/>
          <p:nvPr/>
        </p:nvSpPr>
        <p:spPr>
          <a:xfrm>
            <a:off x="4419600"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1</a:t>
            </a:r>
          </a:p>
        </p:txBody>
      </p:sp>
      <p:sp>
        <p:nvSpPr>
          <p:cNvPr id="28" name="Flowchart: Process 27"/>
          <p:cNvSpPr/>
          <p:nvPr/>
        </p:nvSpPr>
        <p:spPr>
          <a:xfrm>
            <a:off x="4441209"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0 </a:t>
            </a:r>
          </a:p>
        </p:txBody>
      </p:sp>
    </p:spTree>
    <p:custDataLst>
      <p:tags r:id="rId1"/>
    </p:custDataLst>
    <p:extLst>
      <p:ext uri="{BB962C8B-B14F-4D97-AF65-F5344CB8AC3E}">
        <p14:creationId xmlns:p14="http://schemas.microsoft.com/office/powerpoint/2010/main" val="41215061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23"/>
                                        </p:tgtEl>
                                        <p:attrNameLst>
                                          <p:attrName>style.visibility</p:attrName>
                                        </p:attrNameLst>
                                      </p:cBhvr>
                                      <p:to>
                                        <p:strVal val="visible"/>
                                      </p:to>
                                    </p:set>
                                  </p:childTnLst>
                                </p:cTn>
                              </p:par>
                            </p:childTnLst>
                          </p:cTn>
                        </p:par>
                        <p:par>
                          <p:cTn id="7" fill="hold">
                            <p:stCondLst>
                              <p:cond delay="1000"/>
                            </p:stCondLst>
                            <p:childTnLst>
                              <p:par>
                                <p:cTn id="8" presetID="1" presetClass="exit" presetSubtype="0" fill="hold" grpId="1" nodeType="afterEffect">
                                  <p:stCondLst>
                                    <p:cond delay="1000"/>
                                  </p:stCondLst>
                                  <p:childTnLst>
                                    <p:set>
                                      <p:cBhvr>
                                        <p:cTn id="9" dur="1" fill="hold">
                                          <p:stCondLst>
                                            <p:cond delay="0"/>
                                          </p:stCondLst>
                                        </p:cTn>
                                        <p:tgtEl>
                                          <p:spTgt spid="23"/>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grpId="1" nodeType="afterEffect">
                                  <p:stCondLst>
                                    <p:cond delay="1000"/>
                                  </p:stCondLst>
                                  <p:childTnLst>
                                    <p:set>
                                      <p:cBhvr>
                                        <p:cTn id="15" dur="1" fill="hold">
                                          <p:stCondLst>
                                            <p:cond delay="0"/>
                                          </p:stCondLst>
                                        </p:cTn>
                                        <p:tgtEl>
                                          <p:spTgt spid="24"/>
                                        </p:tgtEl>
                                        <p:attrNameLst>
                                          <p:attrName>style.visibility</p:attrName>
                                        </p:attrNameLst>
                                      </p:cBhvr>
                                      <p:to>
                                        <p:strVal val="hidden"/>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p:stCondLst>
                              <p:cond delay="3000"/>
                            </p:stCondLst>
                            <p:childTnLst>
                              <p:par>
                                <p:cTn id="20" presetID="1" presetClass="exit" presetSubtype="0" fill="hold" grpId="1" nodeType="afterEffect">
                                  <p:stCondLst>
                                    <p:cond delay="1000"/>
                                  </p:stCondLst>
                                  <p:childTnLst>
                                    <p:set>
                                      <p:cBhvr>
                                        <p:cTn id="21" dur="1" fill="hold">
                                          <p:stCondLst>
                                            <p:cond delay="0"/>
                                          </p:stCondLst>
                                        </p:cTn>
                                        <p:tgtEl>
                                          <p:spTgt spid="25"/>
                                        </p:tgtEl>
                                        <p:attrNameLst>
                                          <p:attrName>style.visibility</p:attrName>
                                        </p:attrNameLst>
                                      </p:cBhvr>
                                      <p:to>
                                        <p:strVal val="hidden"/>
                                      </p:to>
                                    </p:set>
                                  </p:childTnLst>
                                </p:cTn>
                              </p:par>
                            </p:childTnLst>
                          </p:cTn>
                        </p:par>
                        <p:par>
                          <p:cTn id="22" fill="hold">
                            <p:stCondLst>
                              <p:cond delay="4000"/>
                            </p:stCondLst>
                            <p:childTnLst>
                              <p:par>
                                <p:cTn id="23" presetID="1"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par>
                          <p:cTn id="25" fill="hold">
                            <p:stCondLst>
                              <p:cond delay="4000"/>
                            </p:stCondLst>
                            <p:childTnLst>
                              <p:par>
                                <p:cTn id="26" presetID="1" presetClass="exit" presetSubtype="0" fill="hold" grpId="1" nodeType="afterEffect">
                                  <p:stCondLst>
                                    <p:cond delay="1000"/>
                                  </p:stCondLst>
                                  <p:childTnLst>
                                    <p:set>
                                      <p:cBhvr>
                                        <p:cTn id="27" dur="1" fill="hold">
                                          <p:stCondLst>
                                            <p:cond delay="0"/>
                                          </p:stCondLst>
                                        </p:cTn>
                                        <p:tgtEl>
                                          <p:spTgt spid="26"/>
                                        </p:tgtEl>
                                        <p:attrNameLst>
                                          <p:attrName>style.visibility</p:attrName>
                                        </p:attrNameLst>
                                      </p:cBhvr>
                                      <p:to>
                                        <p:strVal val="hidden"/>
                                      </p:to>
                                    </p:set>
                                  </p:childTnLst>
                                </p:cTn>
                              </p:par>
                            </p:childTnLst>
                          </p:cTn>
                        </p:par>
                        <p:par>
                          <p:cTn id="28" fill="hold">
                            <p:stCondLst>
                              <p:cond delay="5000"/>
                            </p:stCondLst>
                            <p:childTnLst>
                              <p:par>
                                <p:cTn id="29" presetID="1"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par>
                          <p:cTn id="31" fill="hold">
                            <p:stCondLst>
                              <p:cond delay="5000"/>
                            </p:stCondLst>
                            <p:childTnLst>
                              <p:par>
                                <p:cTn id="32" presetID="1" presetClass="exit" presetSubtype="0" fill="hold" grpId="1" nodeType="afterEffect">
                                  <p:stCondLst>
                                    <p:cond delay="1000"/>
                                  </p:stCondLst>
                                  <p:childTnLst>
                                    <p:set>
                                      <p:cBhvr>
                                        <p:cTn id="33" dur="1" fill="hold">
                                          <p:stCondLst>
                                            <p:cond delay="0"/>
                                          </p:stCondLst>
                                        </p:cTn>
                                        <p:tgtEl>
                                          <p:spTgt spid="27"/>
                                        </p:tgtEl>
                                        <p:attrNameLst>
                                          <p:attrName>style.visibility</p:attrName>
                                        </p:attrNameLst>
                                      </p:cBhvr>
                                      <p:to>
                                        <p:strVal val="hidden"/>
                                      </p:to>
                                    </p:set>
                                  </p:child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par>
                          <p:cTn id="37" fill="hold">
                            <p:stCondLst>
                              <p:cond delay="6000"/>
                            </p:stCondLst>
                            <p:childTnLst>
                              <p:par>
                                <p:cTn id="38" presetID="6" presetClass="emph" presetSubtype="0" fill="hold" grpId="2" nodeType="afterEffect">
                                  <p:stCondLst>
                                    <p:cond delay="0"/>
                                  </p:stCondLst>
                                  <p:childTnLst>
                                    <p:animScale>
                                      <p:cBhvr>
                                        <p:cTn id="39" dur="2000" fill="hold"/>
                                        <p:tgtEl>
                                          <p:spTgt spid="28"/>
                                        </p:tgtEl>
                                      </p:cBhvr>
                                      <p:by x="150000" y="150000"/>
                                    </p:animScale>
                                  </p:childTnLst>
                                </p:cTn>
                              </p:par>
                            </p:childTnLst>
                          </p:cTn>
                        </p:par>
                        <p:par>
                          <p:cTn id="40" fill="hold">
                            <p:stCondLst>
                              <p:cond delay="8000"/>
                            </p:stCondLst>
                            <p:childTnLst>
                              <p:par>
                                <p:cTn id="41" presetID="1" presetClass="exit" presetSubtype="0" fill="hold" grpId="1" nodeType="afterEffect">
                                  <p:stCondLst>
                                    <p:cond delay="1000"/>
                                  </p:stCondLst>
                                  <p:childTnLst>
                                    <p:set>
                                      <p:cBhvr>
                                        <p:cTn id="42" dur="1" fill="hold">
                                          <p:stCondLst>
                                            <p:cond delay="0"/>
                                          </p:stCondLst>
                                        </p:cTn>
                                        <p:tgtEl>
                                          <p:spTgt spid="28"/>
                                        </p:tgtEl>
                                        <p:attrNameLst>
                                          <p:attrName>style.visibility</p:attrName>
                                        </p:attrNameLst>
                                      </p:cBhvr>
                                      <p:to>
                                        <p:strVal val="hidden"/>
                                      </p:to>
                                    </p:set>
                                  </p:child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childTnLst>
                          </p:cTn>
                        </p:par>
                        <p:par>
                          <p:cTn id="46" fill="hold">
                            <p:stCondLst>
                              <p:cond delay="9000"/>
                            </p:stCondLst>
                            <p:childTnLst>
                              <p:par>
                                <p:cTn id="47" presetID="1" presetClass="entr" presetSubtype="0" fill="hold" grpId="0" nodeType="afterEffect">
                                  <p:stCondLst>
                                    <p:cond delay="0"/>
                                  </p:stCondLst>
                                  <p:childTnLst>
                                    <p:set>
                                      <p:cBhvr>
                                        <p:cTn id="48" dur="1" fill="hold">
                                          <p:stCondLst>
                                            <p:cond delay="0"/>
                                          </p:stCondLst>
                                        </p:cTn>
                                        <p:tgtEl>
                                          <p:spTgt spid="7">
                                            <p:bg/>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txEl>
                                              <p:pRg st="0" end="0"/>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15" grpId="0"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8"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8"/>
          <p:cNvSpPr txBox="1">
            <a:spLocks/>
          </p:cNvSpPr>
          <p:nvPr/>
        </p:nvSpPr>
        <p:spPr bwMode="auto">
          <a:xfrm>
            <a:off x="0" y="1143000"/>
            <a:ext cx="9144000" cy="5715000"/>
          </a:xfrm>
          <a:prstGeom prst="rect">
            <a:avLst/>
          </a:prstGeom>
          <a:solidFill>
            <a:schemeClr val="accent5">
              <a:lumMod val="75000"/>
            </a:schemeClr>
          </a:solidFill>
          <a:ln w="9525">
            <a:no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Tx/>
              <a:buNone/>
            </a:pPr>
            <a:endParaRPr lang="en-US" dirty="0">
              <a:solidFill>
                <a:schemeClr val="bg1"/>
              </a:solidFill>
            </a:endParaRPr>
          </a:p>
          <a:p>
            <a:pPr marL="0" indent="0" algn="ctr">
              <a:buFontTx/>
              <a:buNone/>
            </a:pPr>
            <a:r>
              <a:rPr lang="en-US" dirty="0">
                <a:solidFill>
                  <a:schemeClr val="bg1"/>
                </a:solidFill>
              </a:rPr>
              <a:t>In addition to preventing cancer, this type of test can find cervical cancer early.</a:t>
            </a:r>
          </a:p>
        </p:txBody>
      </p:sp>
      <p:sp>
        <p:nvSpPr>
          <p:cNvPr id="6" name="Title 5"/>
          <p:cNvSpPr>
            <a:spLocks noGrp="1"/>
          </p:cNvSpPr>
          <p:nvPr>
            <p:ph type="title"/>
          </p:nvPr>
        </p:nvSpPr>
        <p:spPr>
          <a:xfrm>
            <a:off x="152400" y="334778"/>
            <a:ext cx="8534400" cy="722923"/>
          </a:xfrm>
        </p:spPr>
        <p:txBody>
          <a:bodyPr/>
          <a:lstStyle/>
          <a:p>
            <a:r>
              <a:rPr lang="en-US" dirty="0">
                <a:solidFill>
                  <a:schemeClr val="tx2"/>
                </a:solidFill>
              </a:rPr>
              <a:t>$500</a:t>
            </a:r>
          </a:p>
        </p:txBody>
      </p:sp>
      <p:sp>
        <p:nvSpPr>
          <p:cNvPr id="7" name="Text Placeholder 6"/>
          <p:cNvSpPr>
            <a:spLocks noGrp="1"/>
          </p:cNvSpPr>
          <p:nvPr>
            <p:ph type="body" sz="quarter" idx="10"/>
          </p:nvPr>
        </p:nvSpPr>
        <p:spPr>
          <a:xfrm>
            <a:off x="2705100" y="3505200"/>
            <a:ext cx="3733800" cy="1447800"/>
          </a:xfrm>
          <a:solidFill>
            <a:schemeClr val="accent2"/>
          </a:solidFill>
          <a:ln w="28575">
            <a:solidFill>
              <a:schemeClr val="accent2">
                <a:lumMod val="75000"/>
              </a:schemeClr>
            </a:solidFill>
          </a:ln>
        </p:spPr>
        <p:txBody>
          <a:bodyPr/>
          <a:lstStyle/>
          <a:p>
            <a:pPr marL="0" indent="0" algn="ctr">
              <a:buNone/>
            </a:pPr>
            <a:r>
              <a:rPr lang="en-US" dirty="0">
                <a:solidFill>
                  <a:schemeClr val="bg1"/>
                </a:solidFill>
              </a:rPr>
              <a:t>Correct Answer</a:t>
            </a:r>
          </a:p>
          <a:p>
            <a:pPr marL="0" indent="0" algn="ctr">
              <a:buNone/>
            </a:pPr>
            <a:r>
              <a:rPr lang="en-US" dirty="0">
                <a:solidFill>
                  <a:schemeClr val="bg1"/>
                </a:solidFill>
              </a:rPr>
              <a:t>Pap Test</a:t>
            </a:r>
          </a:p>
        </p:txBody>
      </p:sp>
      <p:sp>
        <p:nvSpPr>
          <p:cNvPr id="15" name="Action Button: Return 14">
            <a:hlinkClick r:id="rId4" action="ppaction://hlinksldjump" highlightClick="1"/>
          </p:cNvPr>
          <p:cNvSpPr/>
          <p:nvPr/>
        </p:nvSpPr>
        <p:spPr>
          <a:xfrm>
            <a:off x="381000" y="6096000"/>
            <a:ext cx="457200" cy="571500"/>
          </a:xfrm>
          <a:prstGeom prst="actionButtonRetur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Flowchart: Process 22"/>
          <p:cNvSpPr/>
          <p:nvPr/>
        </p:nvSpPr>
        <p:spPr>
          <a:xfrm>
            <a:off x="4454857" y="6096000"/>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5</a:t>
            </a:r>
          </a:p>
        </p:txBody>
      </p:sp>
      <p:sp>
        <p:nvSpPr>
          <p:cNvPr id="24" name="Flowchart: Process 23"/>
          <p:cNvSpPr/>
          <p:nvPr/>
        </p:nvSpPr>
        <p:spPr>
          <a:xfrm>
            <a:off x="4419600" y="6098275"/>
            <a:ext cx="762000" cy="609600"/>
          </a:xfrm>
          <a:prstGeom prst="flowChartProcess">
            <a:avLst/>
          </a:prstGeom>
          <a:solidFill>
            <a:srgbClr val="92D050"/>
          </a:solidFill>
          <a:scene3d>
            <a:camera prst="orthographicFront"/>
            <a:lightRig rig="threePt" dir="t"/>
          </a:scene3d>
          <a:sp3d>
            <a:bevelT/>
          </a:sp3d>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3200" dirty="0"/>
              <a:t>4</a:t>
            </a:r>
          </a:p>
        </p:txBody>
      </p:sp>
      <p:sp>
        <p:nvSpPr>
          <p:cNvPr id="25" name="Flowchart: Process 24"/>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3</a:t>
            </a:r>
          </a:p>
        </p:txBody>
      </p:sp>
      <p:sp>
        <p:nvSpPr>
          <p:cNvPr id="26" name="Flowchart: Process 25"/>
          <p:cNvSpPr/>
          <p:nvPr/>
        </p:nvSpPr>
        <p:spPr>
          <a:xfrm>
            <a:off x="4419600" y="6098275"/>
            <a:ext cx="762000" cy="609600"/>
          </a:xfrm>
          <a:prstGeom prst="flowChartProcess">
            <a:avLst/>
          </a:prstGeom>
          <a:solidFill>
            <a:srgbClr val="FFC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2</a:t>
            </a:r>
          </a:p>
        </p:txBody>
      </p:sp>
      <p:sp>
        <p:nvSpPr>
          <p:cNvPr id="27" name="Flowchart: Process 26"/>
          <p:cNvSpPr/>
          <p:nvPr/>
        </p:nvSpPr>
        <p:spPr>
          <a:xfrm>
            <a:off x="4419600"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1</a:t>
            </a:r>
          </a:p>
        </p:txBody>
      </p:sp>
      <p:sp>
        <p:nvSpPr>
          <p:cNvPr id="28" name="Flowchart: Process 27"/>
          <p:cNvSpPr/>
          <p:nvPr/>
        </p:nvSpPr>
        <p:spPr>
          <a:xfrm>
            <a:off x="4441209" y="6098275"/>
            <a:ext cx="762000" cy="609600"/>
          </a:xfrm>
          <a:prstGeom prst="flowChartProcess">
            <a:avLst/>
          </a:prstGeom>
          <a:solidFill>
            <a:srgbClr val="C00000"/>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0 </a:t>
            </a:r>
          </a:p>
        </p:txBody>
      </p:sp>
    </p:spTree>
    <p:custDataLst>
      <p:tags r:id="rId1"/>
    </p:custDataLst>
    <p:extLst>
      <p:ext uri="{BB962C8B-B14F-4D97-AF65-F5344CB8AC3E}">
        <p14:creationId xmlns:p14="http://schemas.microsoft.com/office/powerpoint/2010/main" val="183523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23"/>
                                        </p:tgtEl>
                                        <p:attrNameLst>
                                          <p:attrName>style.visibility</p:attrName>
                                        </p:attrNameLst>
                                      </p:cBhvr>
                                      <p:to>
                                        <p:strVal val="visible"/>
                                      </p:to>
                                    </p:set>
                                  </p:childTnLst>
                                </p:cTn>
                              </p:par>
                            </p:childTnLst>
                          </p:cTn>
                        </p:par>
                        <p:par>
                          <p:cTn id="7" fill="hold">
                            <p:stCondLst>
                              <p:cond delay="1000"/>
                            </p:stCondLst>
                            <p:childTnLst>
                              <p:par>
                                <p:cTn id="8" presetID="1" presetClass="exit" presetSubtype="0" fill="hold" grpId="1" nodeType="afterEffect">
                                  <p:stCondLst>
                                    <p:cond delay="1000"/>
                                  </p:stCondLst>
                                  <p:childTnLst>
                                    <p:set>
                                      <p:cBhvr>
                                        <p:cTn id="9" dur="1" fill="hold">
                                          <p:stCondLst>
                                            <p:cond delay="0"/>
                                          </p:stCondLst>
                                        </p:cTn>
                                        <p:tgtEl>
                                          <p:spTgt spid="23"/>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grpId="1" nodeType="afterEffect">
                                  <p:stCondLst>
                                    <p:cond delay="1000"/>
                                  </p:stCondLst>
                                  <p:childTnLst>
                                    <p:set>
                                      <p:cBhvr>
                                        <p:cTn id="15" dur="1" fill="hold">
                                          <p:stCondLst>
                                            <p:cond delay="0"/>
                                          </p:stCondLst>
                                        </p:cTn>
                                        <p:tgtEl>
                                          <p:spTgt spid="24"/>
                                        </p:tgtEl>
                                        <p:attrNameLst>
                                          <p:attrName>style.visibility</p:attrName>
                                        </p:attrNameLst>
                                      </p:cBhvr>
                                      <p:to>
                                        <p:strVal val="hidden"/>
                                      </p:to>
                                    </p:set>
                                  </p:childTnLst>
                                </p:cTn>
                              </p:par>
                            </p:childTnLst>
                          </p:cTn>
                        </p:par>
                        <p:par>
                          <p:cTn id="16" fill="hold">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p:stCondLst>
                              <p:cond delay="3000"/>
                            </p:stCondLst>
                            <p:childTnLst>
                              <p:par>
                                <p:cTn id="20" presetID="1" presetClass="exit" presetSubtype="0" fill="hold" grpId="1" nodeType="afterEffect">
                                  <p:stCondLst>
                                    <p:cond delay="1000"/>
                                  </p:stCondLst>
                                  <p:childTnLst>
                                    <p:set>
                                      <p:cBhvr>
                                        <p:cTn id="21" dur="1" fill="hold">
                                          <p:stCondLst>
                                            <p:cond delay="0"/>
                                          </p:stCondLst>
                                        </p:cTn>
                                        <p:tgtEl>
                                          <p:spTgt spid="25"/>
                                        </p:tgtEl>
                                        <p:attrNameLst>
                                          <p:attrName>style.visibility</p:attrName>
                                        </p:attrNameLst>
                                      </p:cBhvr>
                                      <p:to>
                                        <p:strVal val="hidden"/>
                                      </p:to>
                                    </p:set>
                                  </p:childTnLst>
                                </p:cTn>
                              </p:par>
                            </p:childTnLst>
                          </p:cTn>
                        </p:par>
                        <p:par>
                          <p:cTn id="22" fill="hold">
                            <p:stCondLst>
                              <p:cond delay="4000"/>
                            </p:stCondLst>
                            <p:childTnLst>
                              <p:par>
                                <p:cTn id="23" presetID="1" presetClass="entr" presetSubtype="0"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par>
                          <p:cTn id="25" fill="hold">
                            <p:stCondLst>
                              <p:cond delay="4000"/>
                            </p:stCondLst>
                            <p:childTnLst>
                              <p:par>
                                <p:cTn id="26" presetID="1" presetClass="exit" presetSubtype="0" fill="hold" grpId="1" nodeType="afterEffect">
                                  <p:stCondLst>
                                    <p:cond delay="1000"/>
                                  </p:stCondLst>
                                  <p:childTnLst>
                                    <p:set>
                                      <p:cBhvr>
                                        <p:cTn id="27" dur="1" fill="hold">
                                          <p:stCondLst>
                                            <p:cond delay="0"/>
                                          </p:stCondLst>
                                        </p:cTn>
                                        <p:tgtEl>
                                          <p:spTgt spid="26"/>
                                        </p:tgtEl>
                                        <p:attrNameLst>
                                          <p:attrName>style.visibility</p:attrName>
                                        </p:attrNameLst>
                                      </p:cBhvr>
                                      <p:to>
                                        <p:strVal val="hidden"/>
                                      </p:to>
                                    </p:set>
                                  </p:childTnLst>
                                </p:cTn>
                              </p:par>
                            </p:childTnLst>
                          </p:cTn>
                        </p:par>
                        <p:par>
                          <p:cTn id="28" fill="hold">
                            <p:stCondLst>
                              <p:cond delay="5000"/>
                            </p:stCondLst>
                            <p:childTnLst>
                              <p:par>
                                <p:cTn id="29" presetID="1"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par>
                          <p:cTn id="31" fill="hold">
                            <p:stCondLst>
                              <p:cond delay="5000"/>
                            </p:stCondLst>
                            <p:childTnLst>
                              <p:par>
                                <p:cTn id="32" presetID="1" presetClass="exit" presetSubtype="0" fill="hold" grpId="1" nodeType="afterEffect">
                                  <p:stCondLst>
                                    <p:cond delay="1000"/>
                                  </p:stCondLst>
                                  <p:childTnLst>
                                    <p:set>
                                      <p:cBhvr>
                                        <p:cTn id="33" dur="1" fill="hold">
                                          <p:stCondLst>
                                            <p:cond delay="0"/>
                                          </p:stCondLst>
                                        </p:cTn>
                                        <p:tgtEl>
                                          <p:spTgt spid="27"/>
                                        </p:tgtEl>
                                        <p:attrNameLst>
                                          <p:attrName>style.visibility</p:attrName>
                                        </p:attrNameLst>
                                      </p:cBhvr>
                                      <p:to>
                                        <p:strVal val="hidden"/>
                                      </p:to>
                                    </p:set>
                                  </p:childTnLst>
                                </p:cTn>
                              </p:par>
                            </p:childTnLst>
                          </p:cTn>
                        </p:par>
                        <p:par>
                          <p:cTn id="34" fill="hold">
                            <p:stCondLst>
                              <p:cond delay="6000"/>
                            </p:stCondLst>
                            <p:childTnLst>
                              <p:par>
                                <p:cTn id="35" presetID="1"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par>
                          <p:cTn id="37" fill="hold">
                            <p:stCondLst>
                              <p:cond delay="6000"/>
                            </p:stCondLst>
                            <p:childTnLst>
                              <p:par>
                                <p:cTn id="38" presetID="6" presetClass="emph" presetSubtype="0" fill="hold" grpId="2" nodeType="afterEffect">
                                  <p:stCondLst>
                                    <p:cond delay="0"/>
                                  </p:stCondLst>
                                  <p:childTnLst>
                                    <p:animScale>
                                      <p:cBhvr>
                                        <p:cTn id="39" dur="2000" fill="hold"/>
                                        <p:tgtEl>
                                          <p:spTgt spid="28"/>
                                        </p:tgtEl>
                                      </p:cBhvr>
                                      <p:by x="150000" y="150000"/>
                                    </p:animScale>
                                  </p:childTnLst>
                                </p:cTn>
                              </p:par>
                            </p:childTnLst>
                          </p:cTn>
                        </p:par>
                        <p:par>
                          <p:cTn id="40" fill="hold">
                            <p:stCondLst>
                              <p:cond delay="8000"/>
                            </p:stCondLst>
                            <p:childTnLst>
                              <p:par>
                                <p:cTn id="41" presetID="1" presetClass="exit" presetSubtype="0" fill="hold" grpId="1" nodeType="afterEffect">
                                  <p:stCondLst>
                                    <p:cond delay="1000"/>
                                  </p:stCondLst>
                                  <p:childTnLst>
                                    <p:set>
                                      <p:cBhvr>
                                        <p:cTn id="42" dur="1" fill="hold">
                                          <p:stCondLst>
                                            <p:cond delay="0"/>
                                          </p:stCondLst>
                                        </p:cTn>
                                        <p:tgtEl>
                                          <p:spTgt spid="28"/>
                                        </p:tgtEl>
                                        <p:attrNameLst>
                                          <p:attrName>style.visibility</p:attrName>
                                        </p:attrNameLst>
                                      </p:cBhvr>
                                      <p:to>
                                        <p:strVal val="hidden"/>
                                      </p:to>
                                    </p:set>
                                  </p:childTnLst>
                                </p:cTn>
                              </p:par>
                            </p:childTnLst>
                          </p:cTn>
                        </p:par>
                        <p:par>
                          <p:cTn id="43" fill="hold">
                            <p:stCondLst>
                              <p:cond delay="9000"/>
                            </p:stCondLst>
                            <p:childTnLst>
                              <p:par>
                                <p:cTn id="44" presetID="1"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childTnLst>
                                </p:cTn>
                              </p:par>
                            </p:childTnLst>
                          </p:cTn>
                        </p:par>
                        <p:par>
                          <p:cTn id="46" fill="hold">
                            <p:stCondLst>
                              <p:cond delay="9000"/>
                            </p:stCondLst>
                            <p:childTnLst>
                              <p:par>
                                <p:cTn id="47" presetID="1" presetClass="entr" presetSubtype="0" fill="hold" grpId="0" nodeType="afterEffect">
                                  <p:stCondLst>
                                    <p:cond delay="0"/>
                                  </p:stCondLst>
                                  <p:childTnLst>
                                    <p:set>
                                      <p:cBhvr>
                                        <p:cTn id="48" dur="1" fill="hold">
                                          <p:stCondLst>
                                            <p:cond delay="0"/>
                                          </p:stCondLst>
                                        </p:cTn>
                                        <p:tgtEl>
                                          <p:spTgt spid="7">
                                            <p:bg/>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txEl>
                                              <p:pRg st="0" end="0"/>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15" grpId="0"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8" grpId="2" animBg="1"/>
    </p:bldLst>
  </p:timing>
</p:sld>
</file>

<file path=ppt/tags/tag1.xml><?xml version="1.0" encoding="utf-8"?>
<p:tagLst xmlns:a="http://schemas.openxmlformats.org/drawingml/2006/main" xmlns:r="http://schemas.openxmlformats.org/officeDocument/2006/relationships" xmlns:p="http://schemas.openxmlformats.org/presentationml/2006/main">
  <p:tag name="POWERPOINTVERSION" val="14.0"/>
  <p:tag name="TPVERSION" val="2008"/>
  <p:tag name="PPVERSION" val="14.0"/>
  <p:tag name="DELIMITERS" val="3.1"/>
  <p:tag name="SHOWBARVISIBLE" val="True"/>
  <p:tag name="USESECONDARYMONITOR" val="True"/>
  <p:tag name="SAVECSVWITHSESSION" val="False"/>
  <p:tag name="CSVFORMAT" val="0"/>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RACEENDPOINTS" val="100"/>
  <p:tag name="RACERSMAXDISPLAYED" val="5"/>
  <p:tag name="RACEANIMATIONSPEED" val="3"/>
  <p:tag name="SKIPREMAININGRACESLIDES" val="True"/>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GRIDFONTSIZE" val="12"/>
  <p:tag name="POLLINGCYCLE" val="2"/>
  <p:tag name="CHARTCOLORS" val="0"/>
  <p:tag name="CHARTLABELS" val="1"/>
  <p:tag name="RESETCHARTS" val="True"/>
  <p:tag name="INCLUDENONRESPONDERS" val="False"/>
  <p:tag name="MULTIRESPDIVISOR" val="1"/>
  <p:tag name="INCLUDEPPT" val="True"/>
  <p:tag name="ALLOWUSERFEEDBACK" val="True"/>
  <p:tag name="CORRECTPOINTVALUE" val="1"/>
  <p:tag name="INCORRECTPOINTVALUE" val="0"/>
  <p:tag name="REALTIMEBACKUP" val="False"/>
  <p:tag name="REALTIMEBACKUPPATH" val="(None)"/>
  <p:tag name="ZEROBASED" val="False"/>
  <p:tag name="AUTOADJUSTPARTRANGE" val="True"/>
  <p:tag name="CHARTSCALE" val="True"/>
  <p:tag name="ADVANCEDSETTINGSVIEW" val="False"/>
  <p:tag name="FIBDISPLAYRESULTS" val="True"/>
  <p:tag name="FIBNUMRESULTS" val="5"/>
  <p:tag name="FIBINCLUDEOTHER" val="True"/>
  <p:tag name="FIBDISPLAYKEYWORDS" val="True"/>
  <p:tag name="PRRESPONSE1" val="10"/>
  <p:tag name="PRRESPONSE2" val="9"/>
  <p:tag name="PRRESPONSE3" val="8"/>
  <p:tag name="PRRESPONSE4" val="7"/>
  <p:tag name="PRRESPONSE5" val="6"/>
  <p:tag name="PRRESPONSE6" val="5"/>
  <p:tag name="PRRESPONSE7" val="4"/>
  <p:tag name="PRRESPONSE8" val="3"/>
  <p:tag name="PRRESPONSE9" val="2"/>
  <p:tag name="PRRESPONSE10" val="1"/>
  <p:tag name="SHOWFLASHWARNING" val="True"/>
  <p:tag name="ALWAYSOPENPOLL" val="False"/>
  <p:tag name="TPSTANDARDS" val=""/>
  <p:tag name="EXPANDSHOWBAR" val="True"/>
  <p:tag name="TASKPANEKEY" val="c8487b6e-d0f2-463a-9542-5558e4280526"/>
  <p:tag name="TPFULLVERSION" val="4.3.2.1178"/>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0114.26_C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0114.26_COL</Template>
  <TotalTime>3982</TotalTime>
  <Words>5039</Words>
  <Application>Microsoft Office PowerPoint</Application>
  <PresentationFormat>On-screen Show (4:3)</PresentationFormat>
  <Paragraphs>654</Paragraphs>
  <Slides>38</Slides>
  <Notes>33</Notes>
  <HiddenSlides>1</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38</vt:i4>
      </vt:variant>
    </vt:vector>
  </HeadingPairs>
  <TitlesOfParts>
    <vt:vector size="48" baseType="lpstr">
      <vt:lpstr>ＭＳ Ｐゴシック</vt:lpstr>
      <vt:lpstr>宋体</vt:lpstr>
      <vt:lpstr>Agency FB</vt:lpstr>
      <vt:lpstr>Arial</vt:lpstr>
      <vt:lpstr>Calibri</vt:lpstr>
      <vt:lpstr>FrutigerLightItalic</vt:lpstr>
      <vt:lpstr>0114.26_COL</vt:lpstr>
      <vt:lpstr>Office Theme</vt:lpstr>
      <vt:lpstr>1_Office Theme</vt:lpstr>
      <vt:lpstr>Custom Design</vt:lpstr>
      <vt:lpstr>Cancer Types Jeopardy</vt:lpstr>
      <vt:lpstr>Instructions</vt:lpstr>
      <vt:lpstr>PowerPoint Presentation</vt:lpstr>
      <vt:lpstr>Click Here for Final Jeopardy Question</vt:lpstr>
      <vt:lpstr>PowerPoint Presentation</vt:lpstr>
      <vt:lpstr>PowerPoint Presentation</vt:lpstr>
      <vt:lpstr>$300</vt:lpstr>
      <vt:lpstr>$400</vt:lpstr>
      <vt:lpstr>$500</vt:lpstr>
      <vt:lpstr>PowerPoint Presentation</vt:lpstr>
      <vt:lpstr>PowerPoint Presentation</vt:lpstr>
      <vt:lpstr>$300</vt:lpstr>
      <vt:lpstr>$400</vt:lpstr>
      <vt:lpstr>$500</vt:lpstr>
      <vt:lpstr>PowerPoint Presentation</vt:lpstr>
      <vt:lpstr>PowerPoint Presentation</vt:lpstr>
      <vt:lpstr>$300</vt:lpstr>
      <vt:lpstr>$400</vt:lpstr>
      <vt:lpstr>PowerPoint Presentation</vt:lpstr>
      <vt:lpstr>Daily Double</vt:lpstr>
      <vt:lpstr>PowerPoint Presentation</vt:lpstr>
      <vt:lpstr>PowerPoint Presentation</vt:lpstr>
      <vt:lpstr>$300</vt:lpstr>
      <vt:lpstr>$400</vt:lpstr>
      <vt:lpstr>$500</vt:lpstr>
      <vt:lpstr>PowerPoint Presentation</vt:lpstr>
      <vt:lpstr>PowerPoint Presentation</vt:lpstr>
      <vt:lpstr>$300</vt:lpstr>
      <vt:lpstr>$400</vt:lpstr>
      <vt:lpstr>$500</vt:lpstr>
      <vt:lpstr>PowerPoint Presentation</vt:lpstr>
      <vt:lpstr>$200</vt:lpstr>
      <vt:lpstr>PowerPoint Presentation</vt:lpstr>
      <vt:lpstr>Daily Double</vt:lpstr>
      <vt:lpstr>PowerPoint Presentation</vt:lpstr>
      <vt:lpstr>$500</vt:lpstr>
      <vt:lpstr>Final Jeopardy</vt:lpstr>
      <vt:lpstr>PowerPoint Presentation</vt:lpstr>
    </vt:vector>
  </TitlesOfParts>
  <Company>American Cancer Society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Types Jeopardy</dc:title>
  <dc:creator>Octavia Vogel</dc:creator>
  <cp:lastModifiedBy>Octavia Vogel</cp:lastModifiedBy>
  <cp:revision>134</cp:revision>
  <dcterms:created xsi:type="dcterms:W3CDTF">2012-09-20T19:06:36Z</dcterms:created>
  <dcterms:modified xsi:type="dcterms:W3CDTF">2017-02-20T18:57:52Z</dcterms:modified>
</cp:coreProperties>
</file>