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sldIdLst>
    <p:sldId id="257" r:id="rId3"/>
    <p:sldId id="284" r:id="rId4"/>
    <p:sldId id="285" r:id="rId5"/>
    <p:sldId id="286" r:id="rId6"/>
    <p:sldId id="287" r:id="rId7"/>
    <p:sldId id="288" r:id="rId8"/>
    <p:sldId id="289" r:id="rId9"/>
    <p:sldId id="290" r:id="rId10"/>
    <p:sldId id="291" r:id="rId11"/>
    <p:sldId id="292" r:id="rId12"/>
    <p:sldId id="293" r:id="rId13"/>
    <p:sldId id="294" r:id="rId14"/>
    <p:sldId id="295" r:id="rId15"/>
    <p:sldId id="296" r:id="rId16"/>
    <p:sldId id="297" r:id="rId17"/>
    <p:sldId id="298" r:id="rId18"/>
    <p:sldId id="299" r:id="rId19"/>
    <p:sldId id="300" r:id="rId20"/>
    <p:sldId id="301" r:id="rId21"/>
    <p:sldId id="302" r:id="rId22"/>
    <p:sldId id="303" r:id="rId23"/>
    <p:sldId id="304" r:id="rId24"/>
    <p:sldId id="305" r:id="rId25"/>
    <p:sldId id="306" r:id="rId26"/>
    <p:sldId id="307" r:id="rId27"/>
    <p:sldId id="308" r:id="rId28"/>
    <p:sldId id="309" r:id="rId29"/>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16" autoAdjust="0"/>
  </p:normalViewPr>
  <p:slideViewPr>
    <p:cSldViewPr>
      <p:cViewPr varScale="1">
        <p:scale>
          <a:sx n="109" d="100"/>
          <a:sy n="109" d="100"/>
        </p:scale>
        <p:origin x="-167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0"/>
            <a:ext cx="3037840" cy="461169"/>
          </a:xfrm>
          <a:prstGeom prst="rect">
            <a:avLst/>
          </a:prstGeom>
        </p:spPr>
        <p:txBody>
          <a:bodyPr vert="horz" lIns="92757" tIns="46378" rIns="92757" bIns="46378" rtlCol="0"/>
          <a:lstStyle>
            <a:lvl1pPr algn="r">
              <a:defRPr sz="1200"/>
            </a:lvl1pPr>
          </a:lstStyle>
          <a:p>
            <a:fld id="{751BA709-1289-4E8C-A111-21C4F8AE44D9}" type="datetimeFigureOut">
              <a:rPr lang="en-US" smtClean="0"/>
              <a:t>2/21/2014</a:t>
            </a:fld>
            <a:endParaRPr lang="en-US"/>
          </a:p>
        </p:txBody>
      </p:sp>
      <p:sp>
        <p:nvSpPr>
          <p:cNvPr id="4" name="Slide Image Placeholder 3"/>
          <p:cNvSpPr>
            <a:spLocks noGrp="1" noRot="1" noChangeAspect="1"/>
          </p:cNvSpPr>
          <p:nvPr>
            <p:ph type="sldImg" idx="2"/>
          </p:nvPr>
        </p:nvSpPr>
        <p:spPr>
          <a:xfrm>
            <a:off x="1198563" y="692150"/>
            <a:ext cx="4613275" cy="3459163"/>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381103"/>
            <a:ext cx="5608320" cy="4150519"/>
          </a:xfrm>
          <a:prstGeom prst="rect">
            <a:avLst/>
          </a:prstGeom>
        </p:spPr>
        <p:txBody>
          <a:bodyPr vert="horz" lIns="92757" tIns="46378" rIns="92757" bIns="463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5"/>
            <a:ext cx="3037840" cy="461169"/>
          </a:xfrm>
          <a:prstGeom prst="rect">
            <a:avLst/>
          </a:prstGeom>
        </p:spPr>
        <p:txBody>
          <a:bodyPr vert="horz" lIns="92757" tIns="46378" rIns="92757" bIns="46378" rtlCol="0" anchor="b"/>
          <a:lstStyle>
            <a:lvl1pPr algn="r">
              <a:defRPr sz="1200"/>
            </a:lvl1pPr>
          </a:lstStyle>
          <a:p>
            <a:fld id="{C558FBC8-68AC-4537-9557-BDADA77036B2}" type="slidenum">
              <a:rPr lang="en-US" smtClean="0"/>
              <a:t>‹#›</a:t>
            </a:fld>
            <a:endParaRPr lang="en-US"/>
          </a:p>
        </p:txBody>
      </p:sp>
    </p:spTree>
    <p:extLst>
      <p:ext uri="{BB962C8B-B14F-4D97-AF65-F5344CB8AC3E}">
        <p14:creationId xmlns:p14="http://schemas.microsoft.com/office/powerpoint/2010/main" val="3473023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9898F8C-A37A-48C6-8844-9868217915B5}"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637592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Arial" pitchFamily="34" charset="0"/>
                <a:ea typeface="ＭＳ Ｐゴシック" pitchFamily="34" charset="-128"/>
              </a:rPr>
              <a:t>Lung cancer is by far the</a:t>
            </a:r>
            <a:r>
              <a:rPr lang="en-US" baseline="0" dirty="0" smtClean="0">
                <a:latin typeface="Arial" pitchFamily="34" charset="0"/>
                <a:ea typeface="ＭＳ Ｐゴシック" pitchFamily="34" charset="-128"/>
              </a:rPr>
              <a:t> leading cause of cancer death</a:t>
            </a:r>
            <a:r>
              <a:rPr lang="en-US" dirty="0" smtClean="0">
                <a:latin typeface="Arial" pitchFamily="34" charset="0"/>
                <a:ea typeface="ＭＳ Ｐゴシック" pitchFamily="34" charset="-128"/>
              </a:rPr>
              <a:t> among men (28%), followed by prostate (10%) and colon &amp; rectum (8%) cancers. Among</a:t>
            </a:r>
            <a:r>
              <a:rPr lang="en-US" baseline="0" dirty="0" smtClean="0">
                <a:latin typeface="Arial" pitchFamily="34" charset="0"/>
                <a:ea typeface="ＭＳ Ｐゴシック" pitchFamily="34" charset="-128"/>
              </a:rPr>
              <a:t> </a:t>
            </a:r>
            <a:r>
              <a:rPr lang="en-US" dirty="0" smtClean="0">
                <a:latin typeface="Arial" pitchFamily="34" charset="0"/>
                <a:ea typeface="ＭＳ Ｐゴシック" pitchFamily="34" charset="-128"/>
              </a:rPr>
              <a:t>women, lung (26%), breast (15%), and colon &amp; rectum (9%) cancers are the leading causes of cancer death. </a:t>
            </a:r>
          </a:p>
        </p:txBody>
      </p:sp>
      <p:sp>
        <p:nvSpPr>
          <p:cNvPr id="4" name="Slide Number Placeholder 3"/>
          <p:cNvSpPr>
            <a:spLocks noGrp="1"/>
          </p:cNvSpPr>
          <p:nvPr>
            <p:ph type="sldNum" sz="quarter" idx="10"/>
          </p:nvPr>
        </p:nvSpPr>
        <p:spPr/>
        <p:txBody>
          <a:bodyPr/>
          <a:lstStyle/>
          <a:p>
            <a:fld id="{C558FBC8-68AC-4537-9557-BDADA77036B2}" type="slidenum">
              <a:rPr lang="en-US" smtClean="0"/>
              <a:t>2</a:t>
            </a:fld>
            <a:endParaRPr lang="en-US"/>
          </a:p>
        </p:txBody>
      </p:sp>
    </p:spTree>
    <p:extLst>
      <p:ext uri="{BB962C8B-B14F-4D97-AF65-F5344CB8AC3E}">
        <p14:creationId xmlns:p14="http://schemas.microsoft.com/office/powerpoint/2010/main" val="3730269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From 2006 to 2010, the death rate for all cancers combined decreased by 1.8% per year in men and by 1.4% per year in women.  </a:t>
            </a:r>
            <a:r>
              <a:rPr lang="en-US" dirty="0" smtClean="0">
                <a:latin typeface="Arial" pitchFamily="34" charset="0"/>
                <a:ea typeface="ＭＳ Ｐゴシック" pitchFamily="34" charset="-128"/>
              </a:rPr>
              <a:t>Compared to the peak rates -- in 1990 for men and 1991 for women -- the cancer death rate for all sites combined in 2010 was 25% lower in men, 17% lower in women, and 20% lower overall. </a:t>
            </a: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3</a:t>
            </a:fld>
            <a:endParaRPr lang="en-US"/>
          </a:p>
        </p:txBody>
      </p:sp>
    </p:spTree>
    <p:extLst>
      <p:ext uri="{BB962C8B-B14F-4D97-AF65-F5344CB8AC3E}">
        <p14:creationId xmlns:p14="http://schemas.microsoft.com/office/powerpoint/2010/main" val="341963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909">
              <a:defRPr/>
            </a:pPr>
            <a:r>
              <a:rPr lang="en-US" dirty="0" smtClean="0">
                <a:latin typeface="Arial" pitchFamily="34" charset="0"/>
                <a:ea typeface="ＭＳ Ｐゴシック" pitchFamily="34" charset="-128"/>
                <a:cs typeface="Times New Roman" pitchFamily="18" charset="0"/>
              </a:rPr>
              <a:t>Most of the increase in overall cancer death rates for men prior to 1990 was attributable to the rapid increase in lung cancer deaths due to the tobacco epidemic.  However, since 1990, the lung cancer death rate in men has been decreasing; this decline </a:t>
            </a:r>
            <a:r>
              <a:rPr lang="en-US" baseline="0" dirty="0" smtClean="0">
                <a:latin typeface="Arial" pitchFamily="34" charset="0"/>
                <a:ea typeface="ＭＳ Ｐゴシック" pitchFamily="34" charset="-128"/>
                <a:cs typeface="Times New Roman" pitchFamily="18" charset="0"/>
              </a:rPr>
              <a:t>has </a:t>
            </a:r>
            <a:r>
              <a:rPr lang="en-US" dirty="0" smtClean="0">
                <a:latin typeface="Arial" pitchFamily="34" charset="0"/>
                <a:ea typeface="ＭＳ Ｐゴシック" pitchFamily="34" charset="-128"/>
                <a:cs typeface="Times New Roman" pitchFamily="18" charset="0"/>
              </a:rPr>
              <a:t>accounted for over 40% of the overall decrease in cancer death rates in men since 1990. The death rate for stomach cancer, which was the leading cause of cancer death among men early in the 20</a:t>
            </a:r>
            <a:r>
              <a:rPr lang="en-US" baseline="30000" dirty="0" smtClean="0">
                <a:latin typeface="Arial" pitchFamily="34" charset="0"/>
                <a:ea typeface="ＭＳ Ｐゴシック" pitchFamily="34" charset="-128"/>
                <a:cs typeface="Times New Roman" pitchFamily="18" charset="0"/>
              </a:rPr>
              <a:t>th</a:t>
            </a:r>
            <a:r>
              <a:rPr lang="en-US" dirty="0" smtClean="0">
                <a:latin typeface="Arial" pitchFamily="34" charset="0"/>
                <a:ea typeface="ＭＳ Ｐゴシック" pitchFamily="34" charset="-128"/>
                <a:cs typeface="Times New Roman" pitchFamily="18" charset="0"/>
              </a:rPr>
              <a:t> century, has decreased by 90% since 1930. Death rates for prostate and colorectal cancers have been declining since the early 1990s and 1980s, respectively.</a:t>
            </a:r>
            <a:r>
              <a:rPr lang="en-US" dirty="0" smtClean="0">
                <a:latin typeface="Arial" pitchFamily="34" charset="0"/>
                <a:ea typeface="ＭＳ Ｐゴシック" pitchFamily="34" charset="-128"/>
              </a:rPr>
              <a:t> In contrast to declining death rates for most cancer types, </a:t>
            </a:r>
            <a:r>
              <a:rPr lang="en-US" baseline="0" dirty="0" smtClean="0">
                <a:latin typeface="Arial" pitchFamily="34" charset="0"/>
                <a:ea typeface="ＭＳ Ｐゴシック" pitchFamily="34" charset="-128"/>
              </a:rPr>
              <a:t>liver cancer death rates increased by more than 2% per year during the past decade of data (2001 to 2010). Death rates for pancreatic cancer have also been increasing slightly.</a:t>
            </a:r>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C558FBC8-68AC-4537-9557-BDADA77036B2}" type="slidenum">
              <a:rPr lang="en-US" smtClean="0"/>
              <a:t>4</a:t>
            </a:fld>
            <a:endParaRPr lang="en-US"/>
          </a:p>
        </p:txBody>
      </p:sp>
    </p:spTree>
    <p:extLst>
      <p:ext uri="{BB962C8B-B14F-4D97-AF65-F5344CB8AC3E}">
        <p14:creationId xmlns:p14="http://schemas.microsoft.com/office/powerpoint/2010/main" val="3185001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Arial" pitchFamily="34" charset="0"/>
                <a:ea typeface="ＭＳ Ｐゴシック" pitchFamily="34" charset="-128"/>
                <a:cs typeface="Times New Roman" pitchFamily="18" charset="0"/>
              </a:rPr>
              <a:t>The lung cancer death rate in women began declining in the early 2000s after increasing for the previous 70 years. The lag in the decline in lung cancer in women compared to men</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reflects differences in smoking patterns; smoking rates peaked about two decades later in women than in men and women lagged behind men in quitting smoking in large numbers. In comparison, breast cancer death rates changed little between 1930 and 1990, but decreased 34% between the peak year (1989) and 2010.  Since 1930, the death rate for stomach cancer</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has decreased by more than 90%. The death rate for</a:t>
            </a:r>
            <a:r>
              <a:rPr lang="en-US" baseline="0" dirty="0" smtClean="0">
                <a:latin typeface="Arial" pitchFamily="34" charset="0"/>
                <a:ea typeface="ＭＳ Ｐゴシック" pitchFamily="34" charset="-128"/>
                <a:cs typeface="Times New Roman" pitchFamily="18" charset="0"/>
              </a:rPr>
              <a:t> uterine cancer (uterine cervix and uterine corpus combined), which was the leading cause of cancer death in the early 20</a:t>
            </a:r>
            <a:r>
              <a:rPr lang="en-US" baseline="30000" dirty="0" smtClean="0">
                <a:latin typeface="Arial" pitchFamily="34" charset="0"/>
                <a:ea typeface="ＭＳ Ｐゴシック" pitchFamily="34" charset="-128"/>
                <a:cs typeface="Times New Roman" pitchFamily="18" charset="0"/>
              </a:rPr>
              <a:t>th</a:t>
            </a:r>
            <a:r>
              <a:rPr lang="en-US" baseline="0" dirty="0" smtClean="0">
                <a:latin typeface="Arial" pitchFamily="34" charset="0"/>
                <a:ea typeface="ＭＳ Ｐゴシック" pitchFamily="34" charset="-128"/>
                <a:cs typeface="Times New Roman" pitchFamily="18" charset="0"/>
              </a:rPr>
              <a:t> century, declined 80% from 1930 to 1997, but has since been fairly stable. C</a:t>
            </a:r>
            <a:r>
              <a:rPr lang="en-US" dirty="0" smtClean="0">
                <a:latin typeface="Arial" pitchFamily="34" charset="0"/>
                <a:ea typeface="ＭＳ Ｐゴシック" pitchFamily="34" charset="-128"/>
                <a:cs typeface="Times New Roman" pitchFamily="18" charset="0"/>
              </a:rPr>
              <a:t>olorectal cancer death rates have been decreasing for more than 60 years.</a:t>
            </a:r>
            <a:r>
              <a:rPr lang="en-US" dirty="0" smtClean="0">
                <a:latin typeface="Arial" pitchFamily="34" charset="0"/>
                <a:ea typeface="ＭＳ Ｐゴシック" pitchFamily="34" charset="-128"/>
              </a:rPr>
              <a:t> Similar</a:t>
            </a:r>
            <a:r>
              <a:rPr lang="en-US" baseline="0" dirty="0" smtClean="0">
                <a:latin typeface="Arial" pitchFamily="34" charset="0"/>
                <a:ea typeface="ＭＳ Ｐゴシック" pitchFamily="34" charset="-128"/>
              </a:rPr>
              <a:t> to men, pancreatic cancer death rates have been increasing slightly, from 8.8 (per 100,000 women) in 1980 to 9.6 in 2010.</a:t>
            </a:r>
            <a:endParaRPr lang="en-US"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C558FBC8-68AC-4537-9557-BDADA77036B2}" type="slidenum">
              <a:rPr lang="en-US" smtClean="0"/>
              <a:t>5</a:t>
            </a:fld>
            <a:endParaRPr lang="en-US"/>
          </a:p>
        </p:txBody>
      </p:sp>
    </p:spTree>
    <p:extLst>
      <p:ext uri="{BB962C8B-B14F-4D97-AF65-F5344CB8AC3E}">
        <p14:creationId xmlns:p14="http://schemas.microsoft.com/office/powerpoint/2010/main" val="2882960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Arial" pitchFamily="34" charset="0"/>
                <a:ea typeface="ＭＳ Ｐゴシック" pitchFamily="34" charset="-128"/>
              </a:rPr>
              <a:t>Cancer death rates are higher among men than among women for every racial and ethnic group.  Black men and women have the highest cancer mortality rates of any racial and ethnic group.  Asian</a:t>
            </a:r>
            <a:r>
              <a:rPr lang="en-US" baseline="0" dirty="0" smtClean="0">
                <a:latin typeface="Arial" pitchFamily="34" charset="0"/>
                <a:ea typeface="ＭＳ Ｐゴシック" pitchFamily="34" charset="-128"/>
              </a:rPr>
              <a:t> </a:t>
            </a:r>
            <a:r>
              <a:rPr lang="en-US" dirty="0" smtClean="0">
                <a:latin typeface="Arial" pitchFamily="34" charset="0"/>
                <a:ea typeface="ＭＳ Ｐゴシック" pitchFamily="34" charset="-128"/>
              </a:rPr>
              <a:t>and Pacific Islander men and women have the lowest cancer death rates,</a:t>
            </a:r>
            <a:r>
              <a:rPr lang="en-US" baseline="0" dirty="0" smtClean="0">
                <a:latin typeface="Arial" pitchFamily="34" charset="0"/>
                <a:ea typeface="ＭＳ Ｐゴシック" pitchFamily="34" charset="-128"/>
              </a:rPr>
              <a:t> which are</a:t>
            </a:r>
            <a:r>
              <a:rPr lang="en-US" dirty="0" smtClean="0">
                <a:latin typeface="Arial" pitchFamily="34" charset="0"/>
                <a:ea typeface="ＭＳ Ｐゴシック" pitchFamily="34" charset="-128"/>
              </a:rPr>
              <a:t> about half the rates of</a:t>
            </a:r>
            <a:r>
              <a:rPr lang="en-US" baseline="0" dirty="0" smtClean="0">
                <a:latin typeface="Arial" pitchFamily="34" charset="0"/>
                <a:ea typeface="ＭＳ Ｐゴシック" pitchFamily="34" charset="-128"/>
              </a:rPr>
              <a:t> black</a:t>
            </a:r>
            <a:r>
              <a:rPr lang="en-US" dirty="0" smtClean="0">
                <a:latin typeface="Arial" pitchFamily="34" charset="0"/>
                <a:ea typeface="ＭＳ Ｐゴシック" pitchFamily="34" charset="-128"/>
              </a:rPr>
              <a:t> men and women, respectively. </a:t>
            </a: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Note: Rates for populations other than white and black may be underestimated due to incomplete</a:t>
            </a:r>
            <a:r>
              <a:rPr lang="en-US" baseline="0" dirty="0" smtClean="0">
                <a:latin typeface="Arial" pitchFamily="34" charset="0"/>
                <a:ea typeface="ＭＳ Ｐゴシック" pitchFamily="34" charset="-128"/>
              </a:rPr>
              <a:t> information on </a:t>
            </a:r>
            <a:r>
              <a:rPr lang="en-US" dirty="0" smtClean="0">
                <a:latin typeface="Arial" pitchFamily="34" charset="0"/>
                <a:ea typeface="ＭＳ Ｐゴシック" pitchFamily="34" charset="-128"/>
              </a:rPr>
              <a:t>race/ethnicity in medical records.</a:t>
            </a:r>
          </a:p>
        </p:txBody>
      </p:sp>
      <p:sp>
        <p:nvSpPr>
          <p:cNvPr id="4" name="Slide Number Placeholder 3"/>
          <p:cNvSpPr>
            <a:spLocks noGrp="1"/>
          </p:cNvSpPr>
          <p:nvPr>
            <p:ph type="sldNum" sz="quarter" idx="10"/>
          </p:nvPr>
        </p:nvSpPr>
        <p:spPr/>
        <p:txBody>
          <a:bodyPr/>
          <a:lstStyle/>
          <a:p>
            <a:fld id="{C558FBC8-68AC-4537-9557-BDADA77036B2}" type="slidenum">
              <a:rPr lang="en-US" smtClean="0"/>
              <a:t>6</a:t>
            </a:fld>
            <a:endParaRPr lang="en-US"/>
          </a:p>
        </p:txBody>
      </p:sp>
    </p:spTree>
    <p:extLst>
      <p:ext uri="{BB962C8B-B14F-4D97-AF65-F5344CB8AC3E}">
        <p14:creationId xmlns:p14="http://schemas.microsoft.com/office/powerpoint/2010/main" val="1187685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Although the overall cancer death rate continues to be highest among black men, from 1991 to 2010, black men have had the largest decline in cancer death rates (33%) in</a:t>
            </a:r>
            <a:r>
              <a:rPr lang="en-US" baseline="0" dirty="0" smtClean="0">
                <a:latin typeface="Arial" pitchFamily="34" charset="0"/>
                <a:ea typeface="ＭＳ Ｐゴシック" pitchFamily="34" charset="-128"/>
                <a:cs typeface="Times New Roman" pitchFamily="18" charset="0"/>
              </a:rPr>
              <a:t> comparison to</a:t>
            </a:r>
            <a:r>
              <a:rPr lang="en-US" dirty="0" smtClean="0">
                <a:latin typeface="Arial" pitchFamily="34" charset="0"/>
                <a:ea typeface="ＭＳ Ｐゴシック" pitchFamily="34" charset="-128"/>
                <a:cs typeface="Times New Roman" pitchFamily="18" charset="0"/>
              </a:rPr>
              <a:t> white men (24%),</a:t>
            </a:r>
            <a:r>
              <a:rPr lang="en-US" baseline="0" dirty="0" smtClean="0">
                <a:latin typeface="Arial" pitchFamily="34" charset="0"/>
                <a:ea typeface="ＭＳ Ｐゴシック" pitchFamily="34" charset="-128"/>
                <a:cs typeface="Times New Roman" pitchFamily="18" charset="0"/>
              </a:rPr>
              <a:t> black women (20%), and white women (16%)</a:t>
            </a:r>
            <a:r>
              <a:rPr lang="en-US" dirty="0" smtClean="0">
                <a:latin typeface="Arial" pitchFamily="34" charset="0"/>
                <a:ea typeface="ＭＳ Ｐゴシック" pitchFamily="34" charset="-128"/>
                <a:cs typeface="Times New Roman" pitchFamily="18" charset="0"/>
              </a:rPr>
              <a:t>. </a:t>
            </a: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7</a:t>
            </a:fld>
            <a:endParaRPr lang="en-US"/>
          </a:p>
        </p:txBody>
      </p:sp>
    </p:spTree>
    <p:extLst>
      <p:ext uri="{BB962C8B-B14F-4D97-AF65-F5344CB8AC3E}">
        <p14:creationId xmlns:p14="http://schemas.microsoft.com/office/powerpoint/2010/main" val="310582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Almost 1.3 million cancer deaths were averted</a:t>
            </a:r>
            <a:r>
              <a:rPr lang="en-US" baseline="0" dirty="0" smtClean="0"/>
              <a:t> as a result of almost two decades of consistent declines in cancer deaths rates. </a:t>
            </a:r>
            <a:endParaRPr lang="en-US" dirty="0" smtClean="0"/>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8</a:t>
            </a:fld>
            <a:endParaRPr lang="en-US"/>
          </a:p>
        </p:txBody>
      </p:sp>
    </p:spTree>
    <p:extLst>
      <p:ext uri="{BB962C8B-B14F-4D97-AF65-F5344CB8AC3E}">
        <p14:creationId xmlns:p14="http://schemas.microsoft.com/office/powerpoint/2010/main" val="4109499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Now we will turn our attention to the number of new cancers projected for the US this year.  It is estimated that more than 1.6 million new cases of cancer will be diagnosed in 2014.  The most common cancers are estimated to be prostate in men and breast in women; lung and colorectal cancers are the second</a:t>
            </a:r>
            <a:r>
              <a:rPr lang="en-US" baseline="0" dirty="0" smtClean="0">
                <a:latin typeface="Arial" pitchFamily="34" charset="0"/>
                <a:ea typeface="ＭＳ Ｐゴシック" pitchFamily="34" charset="-128"/>
                <a:cs typeface="Times New Roman" pitchFamily="18" charset="0"/>
              </a:rPr>
              <a:t> and third most common cancers </a:t>
            </a:r>
            <a:r>
              <a:rPr lang="en-US" dirty="0" smtClean="0">
                <a:latin typeface="Arial" pitchFamily="34" charset="0"/>
                <a:ea typeface="ＭＳ Ｐゴシック" pitchFamily="34" charset="-128"/>
                <a:cs typeface="Times New Roman" pitchFamily="18" charset="0"/>
              </a:rPr>
              <a:t>in both men and in women.</a:t>
            </a:r>
            <a:r>
              <a:rPr lang="en-US" dirty="0" smtClean="0">
                <a:latin typeface="Arial" pitchFamily="34" charset="0"/>
                <a:ea typeface="ＭＳ Ｐゴシック" pitchFamily="34" charset="-128"/>
              </a:rPr>
              <a:t> </a:t>
            </a: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9</a:t>
            </a:fld>
            <a:endParaRPr lang="en-US"/>
          </a:p>
        </p:txBody>
      </p:sp>
    </p:spTree>
    <p:extLst>
      <p:ext uri="{BB962C8B-B14F-4D97-AF65-F5344CB8AC3E}">
        <p14:creationId xmlns:p14="http://schemas.microsoft.com/office/powerpoint/2010/main" val="580144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solidFill>
                  <a:schemeClr val="tx1"/>
                </a:solidFill>
                <a:latin typeface="Arial" pitchFamily="34" charset="0"/>
                <a:ea typeface="ＭＳ Ｐゴシック" pitchFamily="34" charset="-128"/>
                <a:cs typeface="Times New Roman" pitchFamily="18" charset="0"/>
              </a:rPr>
              <a:t>This slide shows trends in cancer incidence rates for all sites combined from 1975</a:t>
            </a:r>
            <a:r>
              <a:rPr lang="en-US" baseline="0" dirty="0" smtClean="0">
                <a:solidFill>
                  <a:schemeClr val="tx1"/>
                </a:solidFill>
                <a:latin typeface="Arial" pitchFamily="34" charset="0"/>
                <a:ea typeface="ＭＳ Ｐゴシック" pitchFamily="34" charset="-128"/>
                <a:cs typeface="Times New Roman" pitchFamily="18" charset="0"/>
              </a:rPr>
              <a:t> to </a:t>
            </a:r>
            <a:r>
              <a:rPr lang="en-US" dirty="0" smtClean="0">
                <a:solidFill>
                  <a:schemeClr val="tx1"/>
                </a:solidFill>
                <a:latin typeface="Arial" pitchFamily="34" charset="0"/>
                <a:ea typeface="ＭＳ Ｐゴシック" pitchFamily="34" charset="-128"/>
                <a:cs typeface="Times New Roman" pitchFamily="18" charset="0"/>
              </a:rPr>
              <a:t>2010. Over the most recent five years of available data</a:t>
            </a:r>
            <a:r>
              <a:rPr lang="en-US" baseline="0" dirty="0" smtClean="0">
                <a:solidFill>
                  <a:schemeClr val="tx1"/>
                </a:solidFill>
                <a:latin typeface="Arial" pitchFamily="34" charset="0"/>
                <a:ea typeface="ＭＳ Ｐゴシック" pitchFamily="34" charset="-128"/>
                <a:cs typeface="Times New Roman" pitchFamily="18" charset="0"/>
              </a:rPr>
              <a:t> (</a:t>
            </a:r>
            <a:r>
              <a:rPr lang="en-US" dirty="0" smtClean="0">
                <a:solidFill>
                  <a:schemeClr val="tx1"/>
                </a:solidFill>
                <a:latin typeface="Arial" pitchFamily="34" charset="0"/>
                <a:ea typeface="ＭＳ Ｐゴシック" pitchFamily="34" charset="-128"/>
                <a:cs typeface="Times New Roman" pitchFamily="18" charset="0"/>
              </a:rPr>
              <a:t>2006 to 2010)</a:t>
            </a:r>
            <a:r>
              <a:rPr lang="en-US" baseline="0" dirty="0" smtClean="0">
                <a:solidFill>
                  <a:schemeClr val="tx1"/>
                </a:solidFill>
                <a:latin typeface="Arial" pitchFamily="34" charset="0"/>
                <a:ea typeface="ＭＳ Ｐゴシック" pitchFamily="34" charset="-128"/>
                <a:cs typeface="Times New Roman" pitchFamily="18" charset="0"/>
              </a:rPr>
              <a:t> the o</a:t>
            </a:r>
            <a:r>
              <a:rPr lang="en-US" dirty="0" smtClean="0">
                <a:solidFill>
                  <a:schemeClr val="tx1"/>
                </a:solidFill>
                <a:latin typeface="Arial" pitchFamily="34" charset="0"/>
                <a:ea typeface="ＭＳ Ｐゴシック" pitchFamily="34" charset="-128"/>
                <a:cs typeface="Times New Roman" pitchFamily="18" charset="0"/>
              </a:rPr>
              <a:t>verall cancer incidence rate was 23% lower among women compared</a:t>
            </a:r>
            <a:r>
              <a:rPr lang="en-US" baseline="0" dirty="0" smtClean="0">
                <a:solidFill>
                  <a:schemeClr val="tx1"/>
                </a:solidFill>
                <a:latin typeface="Arial" pitchFamily="34" charset="0"/>
                <a:ea typeface="ＭＳ Ｐゴシック" pitchFamily="34" charset="-128"/>
                <a:cs typeface="Times New Roman" pitchFamily="18" charset="0"/>
              </a:rPr>
              <a:t> with men.</a:t>
            </a:r>
            <a:r>
              <a:rPr lang="en-US" dirty="0" smtClean="0">
                <a:solidFill>
                  <a:schemeClr val="tx1"/>
                </a:solidFill>
                <a:latin typeface="Arial" pitchFamily="34" charset="0"/>
                <a:ea typeface="ＭＳ Ｐゴシック" pitchFamily="34" charset="-128"/>
                <a:cs typeface="Times New Roman" pitchFamily="18" charset="0"/>
              </a:rPr>
              <a:t> From 2006</a:t>
            </a:r>
            <a:r>
              <a:rPr lang="en-US" baseline="0" dirty="0" smtClean="0">
                <a:solidFill>
                  <a:schemeClr val="tx1"/>
                </a:solidFill>
                <a:latin typeface="Arial" pitchFamily="34" charset="0"/>
                <a:ea typeface="ＭＳ Ｐゴシック" pitchFamily="34" charset="-128"/>
                <a:cs typeface="Times New Roman" pitchFamily="18" charset="0"/>
              </a:rPr>
              <a:t> to </a:t>
            </a:r>
            <a:r>
              <a:rPr lang="en-US" dirty="0" smtClean="0">
                <a:solidFill>
                  <a:schemeClr val="tx1"/>
                </a:solidFill>
                <a:latin typeface="Arial" pitchFamily="34" charset="0"/>
                <a:ea typeface="ＭＳ Ｐゴシック" pitchFamily="34" charset="-128"/>
                <a:cs typeface="Times New Roman" pitchFamily="18" charset="0"/>
              </a:rPr>
              <a:t>2010, overall incidence rates in the SEER 9 areas decreased slightly in men (by 0.6% per year) and were stable in women. The</a:t>
            </a:r>
            <a:r>
              <a:rPr lang="en-US" baseline="0" dirty="0" smtClean="0">
                <a:solidFill>
                  <a:schemeClr val="tx1"/>
                </a:solidFill>
                <a:latin typeface="Arial" pitchFamily="34" charset="0"/>
                <a:ea typeface="ＭＳ Ｐゴシック" pitchFamily="34" charset="-128"/>
                <a:cs typeface="Times New Roman" pitchFamily="18" charset="0"/>
              </a:rPr>
              <a:t> decrease among men is attributed mainly to declines in colorectal, prostate, and lung cancers.</a:t>
            </a:r>
            <a:endParaRPr lang="en-US" dirty="0" smtClean="0">
              <a:solidFill>
                <a:schemeClr val="tx1"/>
              </a:solidFill>
              <a:latin typeface="Arial" pitchFamily="34" charset="0"/>
              <a:ea typeface="ＭＳ Ｐゴシック" pitchFamily="34" charset="-128"/>
              <a:cs typeface="Times New Roman" pitchFamily="18" charset="0"/>
            </a:endParaRPr>
          </a:p>
          <a:p>
            <a:pPr eaLnBrk="1" hangingPunct="1"/>
            <a:endParaRPr lang="en-US" dirty="0" smtClean="0">
              <a:solidFill>
                <a:schemeClr val="tx1"/>
              </a:solidFill>
              <a:latin typeface="Arial" pitchFamily="34" charset="0"/>
              <a:ea typeface="ＭＳ Ｐゴシック" pitchFamily="34" charset="-128"/>
              <a:cs typeface="Times New Roman" pitchFamily="18" charset="0"/>
            </a:endParaRPr>
          </a:p>
          <a:p>
            <a:pPr eaLnBrk="1" hangingPunct="1"/>
            <a:r>
              <a:rPr lang="en-US" dirty="0" smtClean="0">
                <a:solidFill>
                  <a:schemeClr val="tx1"/>
                </a:solidFill>
                <a:latin typeface="Arial" pitchFamily="34" charset="0"/>
                <a:ea typeface="ＭＳ Ｐゴシック" pitchFamily="34" charset="-128"/>
                <a:cs typeface="Times New Roman" pitchFamily="18" charset="0"/>
              </a:rPr>
              <a:t>SEER 9 represents approximately 10% of the US population and is the only source for long-term (since 1975) population-based incidence data.</a:t>
            </a: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10</a:t>
            </a:fld>
            <a:endParaRPr lang="en-US"/>
          </a:p>
        </p:txBody>
      </p:sp>
    </p:spTree>
    <p:extLst>
      <p:ext uri="{BB962C8B-B14F-4D97-AF65-F5344CB8AC3E}">
        <p14:creationId xmlns:p14="http://schemas.microsoft.com/office/powerpoint/2010/main" val="3542708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909">
              <a:defRPr/>
            </a:pPr>
            <a:r>
              <a:rPr lang="en-US" dirty="0" smtClean="0">
                <a:latin typeface="Arial" pitchFamily="34" charset="0"/>
                <a:ea typeface="ＭＳ Ｐゴシック" pitchFamily="34" charset="-128"/>
                <a:cs typeface="Times New Roman" pitchFamily="18" charset="0"/>
              </a:rPr>
              <a:t>Incidence rates of prostate cancer have changed substantially over the past 20 years: rapidly increasing from 1988 to 1992, declining sharply from 1992 to 1995, remaining stable from 1995 to 2000, and decreasing (on average) from 2000 to 2010. This erratic trend primarily reflects changing patterns in the utilization of prostate-specific antigen (PSA) blood testing for the detection of prostate cancer. Incidence rates for both lung and colorectal cancers in men have been declining for many decades, while rates fo</a:t>
            </a:r>
            <a:r>
              <a:rPr lang="en-US" baseline="0" dirty="0" smtClean="0">
                <a:latin typeface="Arial" pitchFamily="34" charset="0"/>
                <a:ea typeface="ＭＳ Ｐゴシック" pitchFamily="34" charset="-128"/>
                <a:cs typeface="Times New Roman" pitchFamily="18" charset="0"/>
              </a:rPr>
              <a:t>r </a:t>
            </a:r>
            <a:r>
              <a:rPr lang="en-US" dirty="0" smtClean="0">
                <a:latin typeface="Arial" pitchFamily="34" charset="0"/>
                <a:ea typeface="ＭＳ Ｐゴシック" pitchFamily="34" charset="-128"/>
                <a:cs typeface="Times New Roman" pitchFamily="18" charset="0"/>
              </a:rPr>
              <a:t>liver and</a:t>
            </a:r>
            <a:r>
              <a:rPr lang="en-US" baseline="0" dirty="0" smtClean="0">
                <a:latin typeface="Arial" pitchFamily="34" charset="0"/>
                <a:ea typeface="ＭＳ Ｐゴシック" pitchFamily="34" charset="-128"/>
                <a:cs typeface="Times New Roman" pitchFamily="18" charset="0"/>
              </a:rPr>
              <a:t> thyroid cancers and melanoma are increasing</a:t>
            </a:r>
            <a:r>
              <a:rPr lang="en-US" dirty="0" smtClean="0">
                <a:latin typeface="Arial" pitchFamily="34" charset="0"/>
                <a:ea typeface="ＭＳ Ｐゴシック" pitchFamily="34" charset="-128"/>
                <a:cs typeface="Times New Roman" pitchFamily="18" charset="0"/>
              </a:rPr>
              <a:t>.</a:t>
            </a:r>
          </a:p>
          <a:p>
            <a:pPr eaLnBrk="1" hangingPunct="1"/>
            <a:endParaRPr lang="en-US" dirty="0" smtClean="0">
              <a:latin typeface="Arial" pitchFamily="34" charset="0"/>
              <a:ea typeface="ＭＳ Ｐゴシック" pitchFamily="34" charset="-128"/>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11</a:t>
            </a:fld>
            <a:endParaRPr lang="en-US"/>
          </a:p>
        </p:txBody>
      </p:sp>
    </p:spTree>
    <p:extLst>
      <p:ext uri="{BB962C8B-B14F-4D97-AF65-F5344CB8AC3E}">
        <p14:creationId xmlns:p14="http://schemas.microsoft.com/office/powerpoint/2010/main" val="2864825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Arial" pitchFamily="34" charset="0"/>
                <a:ea typeface="ＭＳ Ｐゴシック" pitchFamily="34" charset="-128"/>
                <a:cs typeface="Times New Roman" pitchFamily="18" charset="0"/>
              </a:rPr>
              <a:t>Breast cancer incidence rates in women have been relatively stable since 2003,</a:t>
            </a:r>
            <a:r>
              <a:rPr lang="en-US" baseline="0" dirty="0" smtClean="0">
                <a:latin typeface="Arial" pitchFamily="34" charset="0"/>
                <a:ea typeface="ＭＳ Ｐゴシック" pitchFamily="34" charset="-128"/>
                <a:cs typeface="Times New Roman" pitchFamily="18" charset="0"/>
              </a:rPr>
              <a:t> after decreasing 6% from 2002 to 2003, </a:t>
            </a:r>
            <a:r>
              <a:rPr lang="en-US" dirty="0" smtClean="0">
                <a:latin typeface="Arial" pitchFamily="34" charset="0"/>
                <a:ea typeface="ＭＳ Ｐゴシック" pitchFamily="34" charset="-128"/>
                <a:cs typeface="Times New Roman" pitchFamily="18" charset="0"/>
              </a:rPr>
              <a:t>primarily due to a reduction in use of hormone replacement therapy. Lung cancer rates have recently begun to decline after increasing for several decades.</a:t>
            </a:r>
            <a:r>
              <a:rPr lang="en-US" baseline="0" dirty="0" smtClean="0">
                <a:latin typeface="Arial" pitchFamily="34" charset="0"/>
                <a:ea typeface="ＭＳ Ｐゴシック" pitchFamily="34" charset="-128"/>
                <a:cs typeface="Times New Roman" pitchFamily="18" charset="0"/>
              </a:rPr>
              <a:t> Differences in the lung cancer pattern between men and women reflect later smoking uptake and slower cessation among women. C</a:t>
            </a:r>
            <a:r>
              <a:rPr lang="en-US" dirty="0" smtClean="0">
                <a:latin typeface="Arial" pitchFamily="34" charset="0"/>
                <a:ea typeface="ＭＳ Ｐゴシック" pitchFamily="34" charset="-128"/>
                <a:cs typeface="Times New Roman" pitchFamily="18" charset="0"/>
              </a:rPr>
              <a:t>olorectal cancer incidence</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rates</a:t>
            </a:r>
            <a:r>
              <a:rPr lang="en-US" baseline="0" dirty="0" smtClean="0">
                <a:latin typeface="Arial" pitchFamily="34" charset="0"/>
                <a:ea typeface="ＭＳ Ｐゴシック" pitchFamily="34" charset="-128"/>
                <a:cs typeface="Times New Roman" pitchFamily="18" charset="0"/>
              </a:rPr>
              <a:t> have been</a:t>
            </a:r>
            <a:r>
              <a:rPr lang="en-US" dirty="0" smtClean="0">
                <a:latin typeface="Arial" pitchFamily="34" charset="0"/>
                <a:ea typeface="ＭＳ Ｐゴシック" pitchFamily="34" charset="-128"/>
                <a:cs typeface="Times New Roman" pitchFamily="18" charset="0"/>
              </a:rPr>
              <a:t> declining</a:t>
            </a:r>
            <a:r>
              <a:rPr lang="en-US" baseline="0" dirty="0" smtClean="0">
                <a:latin typeface="Arial" pitchFamily="34" charset="0"/>
                <a:ea typeface="ＭＳ Ｐゴシック" pitchFamily="34" charset="-128"/>
                <a:cs typeface="Times New Roman" pitchFamily="18" charset="0"/>
              </a:rPr>
              <a:t> since the mid 1980s. </a:t>
            </a:r>
            <a:r>
              <a:rPr lang="en-US" dirty="0" smtClean="0">
                <a:latin typeface="Arial" pitchFamily="34" charset="0"/>
                <a:ea typeface="ＭＳ Ｐゴシック" pitchFamily="34" charset="-128"/>
                <a:cs typeface="Times New Roman" pitchFamily="18" charset="0"/>
              </a:rPr>
              <a:t>W</a:t>
            </a:r>
            <a:r>
              <a:rPr lang="en-US" baseline="0" dirty="0" smtClean="0">
                <a:latin typeface="Arial" pitchFamily="34" charset="0"/>
                <a:ea typeface="ＭＳ Ｐゴシック" pitchFamily="34" charset="-128"/>
                <a:cs typeface="Times New Roman" pitchFamily="18" charset="0"/>
              </a:rPr>
              <a:t>omen have experienced the largest annual increase for thyroid cancer (6.5% per year) during the last five years for which data are available (2006-2010). </a:t>
            </a:r>
            <a:r>
              <a:rPr lang="en-US" dirty="0" smtClean="0">
                <a:latin typeface="Arial" pitchFamily="34" charset="0"/>
                <a:ea typeface="ＭＳ Ｐゴシック" pitchFamily="34" charset="-128"/>
                <a:cs typeface="Times New Roman" pitchFamily="18" charset="0"/>
              </a:rPr>
              <a:t> </a:t>
            </a:r>
          </a:p>
          <a:p>
            <a:pPr eaLnBrk="1" hangingPunct="1"/>
            <a:endParaRPr lang="en-US" dirty="0" smtClean="0">
              <a:latin typeface="Arial" pitchFamily="34" charset="0"/>
              <a:ea typeface="ＭＳ Ｐゴシック" pitchFamily="34" charset="-128"/>
              <a:cs typeface="Times New Roman" pitchFamily="18" charset="0"/>
            </a:endParaRPr>
          </a:p>
        </p:txBody>
      </p:sp>
      <p:sp>
        <p:nvSpPr>
          <p:cNvPr id="4" name="Slide Number Placeholder 3"/>
          <p:cNvSpPr>
            <a:spLocks noGrp="1"/>
          </p:cNvSpPr>
          <p:nvPr>
            <p:ph type="sldNum" sz="quarter" idx="10"/>
          </p:nvPr>
        </p:nvSpPr>
        <p:spPr/>
        <p:txBody>
          <a:bodyPr/>
          <a:lstStyle/>
          <a:p>
            <a:fld id="{C558FBC8-68AC-4537-9557-BDADA77036B2}" type="slidenum">
              <a:rPr lang="en-US" smtClean="0"/>
              <a:t>12</a:t>
            </a:fld>
            <a:endParaRPr lang="en-US"/>
          </a:p>
        </p:txBody>
      </p:sp>
    </p:spTree>
    <p:extLst>
      <p:ext uri="{BB962C8B-B14F-4D97-AF65-F5344CB8AC3E}">
        <p14:creationId xmlns:p14="http://schemas.microsoft.com/office/powerpoint/2010/main" val="2499054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Arial" pitchFamily="34" charset="0"/>
                <a:ea typeface="ＭＳ Ｐゴシック" pitchFamily="34" charset="-128"/>
              </a:rPr>
              <a:t>Cancer incidence rates are higher in men than women in each racial/ethnic population.  Among men, blacks have the highest incidence followed by non-Hispanic whites, American Indians/Alaska Natives, Hispanics, and Asian/Pacific Islanders. Among women, non-Hispanic whites have the highest rates, followed by blacks, American Indians/Alaska Natives, Hispanics, and Asian/Pacific Islanders.</a:t>
            </a:r>
          </a:p>
          <a:p>
            <a:pPr eaLnBrk="1" hangingPunct="1"/>
            <a:r>
              <a:rPr lang="en-US" dirty="0" smtClean="0">
                <a:latin typeface="Arial" pitchFamily="34" charset="0"/>
                <a:ea typeface="ＭＳ Ｐゴシック" pitchFamily="34" charset="-128"/>
              </a:rPr>
              <a:t> </a:t>
            </a:r>
          </a:p>
          <a:p>
            <a:pPr eaLnBrk="1" hangingPunct="1"/>
            <a:r>
              <a:rPr lang="en-US" b="1" dirty="0" smtClean="0">
                <a:latin typeface="Arial" pitchFamily="34" charset="0"/>
                <a:ea typeface="ＭＳ Ｐゴシック" pitchFamily="34" charset="-128"/>
              </a:rPr>
              <a:t>Important Note:</a:t>
            </a:r>
            <a:r>
              <a:rPr lang="en-US" dirty="0" smtClean="0">
                <a:latin typeface="Arial" pitchFamily="34" charset="0"/>
                <a:ea typeface="ＭＳ Ｐゴシック" pitchFamily="34" charset="-128"/>
              </a:rPr>
              <a:t> Rates for populations other than white and black</a:t>
            </a:r>
            <a:r>
              <a:rPr lang="en-US" baseline="0" dirty="0" smtClean="0">
                <a:latin typeface="Arial" pitchFamily="34" charset="0"/>
                <a:ea typeface="ＭＳ Ｐゴシック" pitchFamily="34" charset="-128"/>
              </a:rPr>
              <a:t> individuals</a:t>
            </a:r>
            <a:r>
              <a:rPr lang="en-US" dirty="0" smtClean="0">
                <a:latin typeface="Arial" pitchFamily="34" charset="0"/>
                <a:ea typeface="ＭＳ Ｐゴシック" pitchFamily="34" charset="-128"/>
              </a:rPr>
              <a:t> may be underestimated due</a:t>
            </a:r>
            <a:r>
              <a:rPr lang="en-US" baseline="0" dirty="0" smtClean="0">
                <a:latin typeface="Arial" pitchFamily="34" charset="0"/>
                <a:ea typeface="ＭＳ Ｐゴシック" pitchFamily="34" charset="-128"/>
              </a:rPr>
              <a:t> to incomplete information on</a:t>
            </a:r>
            <a:r>
              <a:rPr lang="en-US" dirty="0" smtClean="0">
                <a:latin typeface="Arial" pitchFamily="34" charset="0"/>
                <a:ea typeface="ＭＳ Ｐゴシック" pitchFamily="34" charset="-128"/>
              </a:rPr>
              <a:t> race/ethnicity information in medical records. </a:t>
            </a:r>
          </a:p>
          <a:p>
            <a:pPr eaLnBrk="1" hangingPunct="1"/>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C558FBC8-68AC-4537-9557-BDADA77036B2}" type="slidenum">
              <a:rPr lang="en-US" smtClean="0"/>
              <a:t>13</a:t>
            </a:fld>
            <a:endParaRPr lang="en-US"/>
          </a:p>
        </p:txBody>
      </p:sp>
    </p:spTree>
    <p:extLst>
      <p:ext uri="{BB962C8B-B14F-4D97-AF65-F5344CB8AC3E}">
        <p14:creationId xmlns:p14="http://schemas.microsoft.com/office/powerpoint/2010/main" val="3921720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Overall cancer incidence rates</a:t>
            </a:r>
            <a:r>
              <a:rPr lang="en-US" baseline="0" dirty="0" smtClean="0">
                <a:latin typeface="Arial" pitchFamily="34" charset="0"/>
                <a:ea typeface="ＭＳ Ｐゴシック" pitchFamily="34" charset="-128"/>
                <a:cs typeface="Times New Roman" pitchFamily="18" charset="0"/>
              </a:rPr>
              <a:t> are </a:t>
            </a:r>
            <a:r>
              <a:rPr lang="en-US" dirty="0" smtClean="0">
                <a:latin typeface="Arial" pitchFamily="34" charset="0"/>
                <a:ea typeface="ＭＳ Ｐゴシック" pitchFamily="34" charset="-128"/>
                <a:cs typeface="Times New Roman" pitchFamily="18" charset="0"/>
              </a:rPr>
              <a:t>higher among black than white men. In contrast, among women, incidence rates are slightly higher among whites</a:t>
            </a:r>
            <a:r>
              <a:rPr lang="en-US" baseline="0" dirty="0" smtClean="0">
                <a:latin typeface="Arial" pitchFamily="34" charset="0"/>
                <a:ea typeface="ＭＳ Ｐゴシック" pitchFamily="34" charset="-128"/>
                <a:cs typeface="Times New Roman" pitchFamily="18" charset="0"/>
              </a:rPr>
              <a:t>.</a:t>
            </a:r>
            <a:r>
              <a:rPr lang="en-US" dirty="0" smtClean="0">
                <a:latin typeface="Arial" pitchFamily="34" charset="0"/>
                <a:ea typeface="ＭＳ Ｐゴシック" pitchFamily="34" charset="-128"/>
                <a:cs typeface="Times New Roman" pitchFamily="18" charset="0"/>
              </a:rPr>
              <a:t> This is largely </a:t>
            </a:r>
            <a:r>
              <a:rPr lang="en-US" dirty="0" smtClean="0">
                <a:latin typeface="Arial" pitchFamily="34" charset="0"/>
                <a:ea typeface="ＭＳ Ｐゴシック" pitchFamily="34" charset="-128"/>
              </a:rPr>
              <a:t>driven by higher rates of</a:t>
            </a:r>
            <a:r>
              <a:rPr lang="en-US" baseline="0" dirty="0" smtClean="0">
                <a:latin typeface="Arial" pitchFamily="34" charset="0"/>
                <a:ea typeface="ＭＳ Ｐゴシック" pitchFamily="34" charset="-128"/>
              </a:rPr>
              <a:t> melanoma of the skin, thyroid cancer, and breast cancer among white women.</a:t>
            </a:r>
            <a:endParaRPr lang="en-US" dirty="0" smtClean="0">
              <a:latin typeface="Arial" pitchFamily="34"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14</a:t>
            </a:fld>
            <a:endParaRPr lang="en-US"/>
          </a:p>
        </p:txBody>
      </p:sp>
    </p:spTree>
    <p:extLst>
      <p:ext uri="{BB962C8B-B14F-4D97-AF65-F5344CB8AC3E}">
        <p14:creationId xmlns:p14="http://schemas.microsoft.com/office/powerpoint/2010/main" val="3657648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Arial" pitchFamily="34" charset="0"/>
                <a:ea typeface="ＭＳ Ｐゴシック" pitchFamily="34" charset="-128"/>
                <a:cs typeface="Times New Roman" pitchFamily="18" charset="0"/>
              </a:rPr>
              <a:t>The next four slides look at the lifetime probability of developing cancer and relative survival rates of cancer.</a:t>
            </a:r>
          </a:p>
          <a:p>
            <a:pPr eaLnBrk="1" hangingPunct="1"/>
            <a:r>
              <a:rPr lang="en-US" dirty="0" smtClean="0">
                <a:latin typeface="Arial" pitchFamily="34" charset="0"/>
                <a:ea typeface="ＭＳ Ｐゴシック" pitchFamily="34" charset="-128"/>
                <a:cs typeface="Times New Roman" pitchFamily="18" charset="0"/>
              </a:rPr>
              <a:t>Presently, the risk of an American man developing cancer over his lifetime is a little less than one in two.  </a:t>
            </a:r>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C558FBC8-68AC-4537-9557-BDADA77036B2}" type="slidenum">
              <a:rPr lang="en-US" smtClean="0"/>
              <a:t>15</a:t>
            </a:fld>
            <a:endParaRPr lang="en-US"/>
          </a:p>
        </p:txBody>
      </p:sp>
    </p:spTree>
    <p:extLst>
      <p:ext uri="{BB962C8B-B14F-4D97-AF65-F5344CB8AC3E}">
        <p14:creationId xmlns:p14="http://schemas.microsoft.com/office/powerpoint/2010/main" val="3186612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The risk of</a:t>
            </a:r>
            <a:r>
              <a:rPr lang="en-US" baseline="0" dirty="0" smtClean="0">
                <a:latin typeface="Arial" pitchFamily="34" charset="0"/>
                <a:ea typeface="ＭＳ Ｐゴシック" pitchFamily="34" charset="-128"/>
                <a:cs typeface="Times New Roman" pitchFamily="18" charset="0"/>
              </a:rPr>
              <a:t> an American woman developing cancer over her</a:t>
            </a:r>
            <a:r>
              <a:rPr lang="en-US" dirty="0" smtClean="0">
                <a:latin typeface="Arial" pitchFamily="34" charset="0"/>
                <a:ea typeface="ＭＳ Ｐゴシック" pitchFamily="34" charset="-128"/>
                <a:cs typeface="Times New Roman" pitchFamily="18" charset="0"/>
              </a:rPr>
              <a:t> lifetime is a little more than one in three.  </a:t>
            </a: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16</a:t>
            </a:fld>
            <a:endParaRPr lang="en-US"/>
          </a:p>
        </p:txBody>
      </p:sp>
    </p:spTree>
    <p:extLst>
      <p:ext uri="{BB962C8B-B14F-4D97-AF65-F5344CB8AC3E}">
        <p14:creationId xmlns:p14="http://schemas.microsoft.com/office/powerpoint/2010/main" val="1322436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The 5-year relative survival rate for all cancers combined is 67% among whites and 59% among blacks (taking normal life expectancy into consideration) in the 18 SEER areas</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covering approximately 28%</a:t>
            </a:r>
            <a:r>
              <a:rPr lang="en-US" baseline="0" dirty="0" smtClean="0">
                <a:latin typeface="Arial" pitchFamily="34" charset="0"/>
                <a:ea typeface="ＭＳ Ｐゴシック" pitchFamily="34" charset="-128"/>
                <a:cs typeface="Times New Roman" pitchFamily="18" charset="0"/>
              </a:rPr>
              <a:t> of the US population)</a:t>
            </a:r>
            <a:r>
              <a:rPr lang="en-US" dirty="0" smtClean="0">
                <a:latin typeface="Arial" pitchFamily="34" charset="0"/>
                <a:ea typeface="ＭＳ Ｐゴシック" pitchFamily="34" charset="-128"/>
                <a:cs typeface="Times New Roman" pitchFamily="18" charset="0"/>
              </a:rPr>
              <a:t>.  S</a:t>
            </a:r>
            <a:r>
              <a:rPr lang="en-US" baseline="0" dirty="0" smtClean="0">
                <a:latin typeface="Arial" pitchFamily="34" charset="0"/>
                <a:ea typeface="ＭＳ Ｐゴシック" pitchFamily="34" charset="-128"/>
                <a:cs typeface="Times New Roman" pitchFamily="18" charset="0"/>
              </a:rPr>
              <a:t>urvival rates</a:t>
            </a:r>
            <a:r>
              <a:rPr lang="en-US" dirty="0" smtClean="0">
                <a:latin typeface="Arial" pitchFamily="34" charset="0"/>
                <a:ea typeface="ＭＳ Ｐゴシック" pitchFamily="34" charset="-128"/>
                <a:cs typeface="Times New Roman" pitchFamily="18" charset="0"/>
              </a:rPr>
              <a:t> among blacks are more than 10% lower than among whites for 9 of the 11 cancer sites shown in this slide.  Contributing factors include black</a:t>
            </a:r>
            <a:r>
              <a:rPr lang="en-US" baseline="0" dirty="0" smtClean="0">
                <a:latin typeface="Arial" pitchFamily="34" charset="0"/>
                <a:ea typeface="ＭＳ Ｐゴシック" pitchFamily="34" charset="-128"/>
                <a:cs typeface="Times New Roman" pitchFamily="18" charset="0"/>
              </a:rPr>
              <a:t>s</a:t>
            </a:r>
            <a:r>
              <a:rPr lang="en-US" dirty="0" smtClean="0">
                <a:latin typeface="Arial" pitchFamily="34" charset="0"/>
                <a:ea typeface="ＭＳ Ｐゴシック" pitchFamily="34" charset="-128"/>
                <a:cs typeface="Times New Roman" pitchFamily="18" charset="0"/>
              </a:rPr>
              <a:t> being less likely to receive a cancer diagnosis at an early</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stage, when treatment is more successful, and also being less likely to receive</a:t>
            </a:r>
            <a:r>
              <a:rPr lang="en-US" baseline="0" dirty="0" smtClean="0">
                <a:latin typeface="Arial" pitchFamily="34" charset="0"/>
                <a:ea typeface="ＭＳ Ｐゴシック" pitchFamily="34" charset="-128"/>
                <a:cs typeface="Times New Roman" pitchFamily="18" charset="0"/>
              </a:rPr>
              <a:t> appropriate cancer treatment</a:t>
            </a:r>
            <a:r>
              <a:rPr lang="en-US" dirty="0" smtClean="0">
                <a:latin typeface="Arial" pitchFamily="34" charset="0"/>
                <a:ea typeface="ＭＳ Ｐゴシック" pitchFamily="34" charset="-128"/>
                <a:cs typeface="Times New Roman" pitchFamily="18" charset="0"/>
              </a:rPr>
              <a:t>. Additional factors that influence survival disparities include unequal</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access to medical care, differences in tumor characteristics unrelated to early detection, and differences in</a:t>
            </a:r>
            <a:r>
              <a:rPr lang="en-US" baseline="0" dirty="0" smtClean="0">
                <a:latin typeface="Arial" pitchFamily="34" charset="0"/>
                <a:ea typeface="ＭＳ Ｐゴシック" pitchFamily="34" charset="-128"/>
                <a:cs typeface="Times New Roman" pitchFamily="18" charset="0"/>
              </a:rPr>
              <a:t> the prevalence of comorbidities (other health conditions)</a:t>
            </a:r>
            <a:r>
              <a:rPr lang="en-US" dirty="0" smtClean="0">
                <a:latin typeface="Arial" pitchFamily="34" charset="0"/>
                <a:ea typeface="ＭＳ Ｐゴシック" pitchFamily="34" charset="-128"/>
                <a:cs typeface="Times New Roman" pitchFamily="18" charset="0"/>
              </a:rPr>
              <a:t>.</a:t>
            </a:r>
            <a:r>
              <a:rPr lang="en-US" dirty="0" smtClean="0">
                <a:latin typeface="Arial" pitchFamily="34" charset="0"/>
                <a:ea typeface="ＭＳ Ｐゴシック" pitchFamily="34" charset="-128"/>
              </a:rPr>
              <a:t> </a:t>
            </a:r>
          </a:p>
        </p:txBody>
      </p:sp>
      <p:sp>
        <p:nvSpPr>
          <p:cNvPr id="4" name="Slide Number Placeholder 3"/>
          <p:cNvSpPr>
            <a:spLocks noGrp="1"/>
          </p:cNvSpPr>
          <p:nvPr>
            <p:ph type="sldNum" sz="quarter" idx="10"/>
          </p:nvPr>
        </p:nvSpPr>
        <p:spPr/>
        <p:txBody>
          <a:bodyPr/>
          <a:lstStyle/>
          <a:p>
            <a:fld id="{C558FBC8-68AC-4537-9557-BDADA77036B2}" type="slidenum">
              <a:rPr lang="en-US" smtClean="0"/>
              <a:t>17</a:t>
            </a:fld>
            <a:endParaRPr lang="en-US"/>
          </a:p>
        </p:txBody>
      </p:sp>
    </p:spTree>
    <p:extLst>
      <p:ext uri="{BB962C8B-B14F-4D97-AF65-F5344CB8AC3E}">
        <p14:creationId xmlns:p14="http://schemas.microsoft.com/office/powerpoint/2010/main" val="3456037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In the SEER 9 areas (covering approximately 10% of the US population),</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survival rates for all cancers presented on</a:t>
            </a:r>
            <a:r>
              <a:rPr lang="en-US" baseline="0" dirty="0" smtClean="0">
                <a:latin typeface="Arial" pitchFamily="34" charset="0"/>
                <a:ea typeface="ＭＳ Ｐゴシック" pitchFamily="34" charset="-128"/>
                <a:cs typeface="Times New Roman" pitchFamily="18" charset="0"/>
              </a:rPr>
              <a:t> this slide</a:t>
            </a:r>
            <a:r>
              <a:rPr lang="en-US" dirty="0" smtClean="0">
                <a:latin typeface="Arial" pitchFamily="34" charset="0"/>
                <a:ea typeface="ＭＳ Ｐゴシック" pitchFamily="34" charset="-128"/>
                <a:cs typeface="Times New Roman" pitchFamily="18" charset="0"/>
              </a:rPr>
              <a:t> have improved significantly since the 1970s, due largely to earlier detection and/or advances in treatment. Survival rates have markedly increased for cancers of the prostate, breast, colon, and rectum, and for leukemia. Progress has been slower for cancers of the pancreas and lung and bronchus.</a:t>
            </a:r>
            <a:endParaRPr lang="en-US" dirty="0" smtClean="0">
              <a:latin typeface="Arial" pitchFamily="34"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18</a:t>
            </a:fld>
            <a:endParaRPr lang="en-US"/>
          </a:p>
        </p:txBody>
      </p:sp>
    </p:spTree>
    <p:extLst>
      <p:ext uri="{BB962C8B-B14F-4D97-AF65-F5344CB8AC3E}">
        <p14:creationId xmlns:p14="http://schemas.microsoft.com/office/powerpoint/2010/main" val="1424898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The next series of slides present the burden of cancer among our nation's children. Since 1975, cancer incidence rates among children have been increasing slightly</a:t>
            </a:r>
            <a:r>
              <a:rPr lang="en-US" baseline="0" dirty="0" smtClean="0">
                <a:latin typeface="Arial" pitchFamily="34" charset="0"/>
                <a:ea typeface="ＭＳ Ｐゴシック" pitchFamily="34" charset="-128"/>
                <a:cs typeface="Times New Roman" pitchFamily="18" charset="0"/>
              </a:rPr>
              <a:t> (</a:t>
            </a:r>
            <a:r>
              <a:rPr lang="en-US" dirty="0" smtClean="0">
                <a:latin typeface="Arial" pitchFamily="34" charset="0"/>
                <a:ea typeface="ＭＳ Ｐゴシック" pitchFamily="34" charset="-128"/>
                <a:cs typeface="Times New Roman" pitchFamily="18" charset="0"/>
              </a:rPr>
              <a:t>by about 0.6% per year), while cancer death rates have decreased by more than half, from 5.1 (per 100,000 children 0-19 years) in 1975 to 2.4 in</a:t>
            </a:r>
            <a:r>
              <a:rPr lang="en-US" baseline="0" dirty="0" smtClean="0">
                <a:latin typeface="Arial" pitchFamily="34" charset="0"/>
                <a:ea typeface="ＭＳ Ｐゴシック" pitchFamily="34" charset="-128"/>
                <a:cs typeface="Times New Roman" pitchFamily="18" charset="0"/>
              </a:rPr>
              <a:t> 2010</a:t>
            </a:r>
            <a:r>
              <a:rPr lang="en-US" dirty="0" smtClean="0">
                <a:latin typeface="Arial" pitchFamily="34" charset="0"/>
                <a:ea typeface="ＭＳ Ｐゴシック" pitchFamily="34" charset="-128"/>
                <a:cs typeface="Times New Roman" pitchFamily="18" charset="0"/>
              </a:rPr>
              <a:t>.</a:t>
            </a:r>
            <a:endParaRPr lang="en-US" dirty="0" smtClean="0">
              <a:latin typeface="Arial" pitchFamily="34"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19</a:t>
            </a:fld>
            <a:endParaRPr lang="en-US"/>
          </a:p>
        </p:txBody>
      </p:sp>
    </p:spTree>
    <p:extLst>
      <p:ext uri="{BB962C8B-B14F-4D97-AF65-F5344CB8AC3E}">
        <p14:creationId xmlns:p14="http://schemas.microsoft.com/office/powerpoint/2010/main" val="337337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2014, the</a:t>
            </a:r>
            <a:r>
              <a:rPr lang="en-US" baseline="0" dirty="0" smtClean="0"/>
              <a:t> most common types of cancer that will occur among children (ages 0-14 years) are acute lymphocytic leukemia (26%), brain &amp; CNS cancer (21%), and </a:t>
            </a:r>
            <a:r>
              <a:rPr lang="en-US" baseline="0" dirty="0" err="1" smtClean="0"/>
              <a:t>neuroblastoma</a:t>
            </a:r>
            <a:r>
              <a:rPr lang="en-US" baseline="0" dirty="0" smtClean="0"/>
              <a:t> (7%). Among adolescents (ages 15-19 years), the leading types of cancer will be Hodgkin lymphoma (15%), thyroid carcinoma (11%) and brain and CNS cancer (10%).  </a:t>
            </a:r>
            <a:endParaRPr lang="en-US" dirty="0" smtClean="0"/>
          </a:p>
          <a:p>
            <a:endParaRPr lang="en-US" dirty="0" smtClean="0"/>
          </a:p>
          <a:p>
            <a:r>
              <a:rPr lang="en-US" dirty="0" smtClean="0"/>
              <a:t>In addition, 730 children and 630 adolescents</a:t>
            </a:r>
            <a:r>
              <a:rPr lang="en-US" baseline="0" dirty="0" smtClean="0"/>
              <a:t> will be diagnosed with benign and borderline brain tumors. </a:t>
            </a:r>
            <a:endParaRPr lang="en-US" dirty="0" smtClean="0"/>
          </a:p>
        </p:txBody>
      </p:sp>
      <p:sp>
        <p:nvSpPr>
          <p:cNvPr id="4" name="Slide Number Placeholder 3"/>
          <p:cNvSpPr>
            <a:spLocks noGrp="1"/>
          </p:cNvSpPr>
          <p:nvPr>
            <p:ph type="sldNum" sz="quarter" idx="10"/>
          </p:nvPr>
        </p:nvSpPr>
        <p:spPr/>
        <p:txBody>
          <a:bodyPr/>
          <a:lstStyle/>
          <a:p>
            <a:fld id="{C558FBC8-68AC-4537-9557-BDADA77036B2}" type="slidenum">
              <a:rPr lang="en-US" smtClean="0"/>
              <a:t>20</a:t>
            </a:fld>
            <a:endParaRPr lang="en-US"/>
          </a:p>
        </p:txBody>
      </p:sp>
    </p:spTree>
    <p:extLst>
      <p:ext uri="{BB962C8B-B14F-4D97-AF65-F5344CB8AC3E}">
        <p14:creationId xmlns:p14="http://schemas.microsoft.com/office/powerpoint/2010/main" val="2401741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Childhood cancer incidence rates vary by race/ethnicity,</a:t>
            </a:r>
            <a:r>
              <a:rPr lang="en-US" baseline="0" dirty="0" smtClean="0"/>
              <a:t> with non-Hispanic white children having the highest rate. Although incidence rates are substantially lower among black than non-Hispanic white children, death rates for the two groups are similar. Native American/Alaska Native children have the lowest cancer incidence and mortality of all racial/ethnic groups.</a:t>
            </a:r>
          </a:p>
          <a:p>
            <a:endParaRPr lang="en-US" baseline="0" dirty="0" smtClean="0"/>
          </a:p>
          <a:p>
            <a:r>
              <a:rPr lang="en-US" baseline="0" dirty="0" smtClean="0"/>
              <a:t>Racial/ethnic differences in childhood cancer incidence are not well understood. In contrast to adults, lower socioeconomic status is not associated with higher cancer incidence among children. </a:t>
            </a:r>
            <a:endParaRPr lang="en-US" dirty="0" smtClean="0"/>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21</a:t>
            </a:fld>
            <a:endParaRPr lang="en-US"/>
          </a:p>
        </p:txBody>
      </p:sp>
    </p:spTree>
    <p:extLst>
      <p:ext uri="{BB962C8B-B14F-4D97-AF65-F5344CB8AC3E}">
        <p14:creationId xmlns:p14="http://schemas.microsoft.com/office/powerpoint/2010/main" val="4116989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7567" eaLnBrk="0" fontAlgn="base" hangingPunct="0">
              <a:spcBef>
                <a:spcPct val="30000"/>
              </a:spcBef>
              <a:spcAft>
                <a:spcPct val="0"/>
              </a:spcAft>
              <a:defRPr/>
            </a:pPr>
            <a:r>
              <a:rPr lang="en-US" baseline="0" dirty="0" smtClean="0"/>
              <a:t>Among all racial/ethnic groups, Non-Hispanic white adolescents have the highest cancer incidence rate and Hispanic adolescents have the highest mortality rate. Despite black adolescents having a 33% lower cancer incidence rate than whites, death rates are slightly higher among blacks. Some of the disparity in mortality between racial/ethnic groups may be due to differences in the distribution of incident cancers. </a:t>
            </a:r>
          </a:p>
        </p:txBody>
      </p:sp>
      <p:sp>
        <p:nvSpPr>
          <p:cNvPr id="4" name="Slide Number Placeholder 3"/>
          <p:cNvSpPr>
            <a:spLocks noGrp="1"/>
          </p:cNvSpPr>
          <p:nvPr>
            <p:ph type="sldNum" sz="quarter" idx="10"/>
          </p:nvPr>
        </p:nvSpPr>
        <p:spPr/>
        <p:txBody>
          <a:bodyPr/>
          <a:lstStyle/>
          <a:p>
            <a:fld id="{C558FBC8-68AC-4537-9557-BDADA77036B2}" type="slidenum">
              <a:rPr lang="en-US" smtClean="0"/>
              <a:t>22</a:t>
            </a:fld>
            <a:endParaRPr lang="en-US"/>
          </a:p>
        </p:txBody>
      </p:sp>
    </p:spTree>
    <p:extLst>
      <p:ext uri="{BB962C8B-B14F-4D97-AF65-F5344CB8AC3E}">
        <p14:creationId xmlns:p14="http://schemas.microsoft.com/office/powerpoint/2010/main" val="1490066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7567" eaLnBrk="0" fontAlgn="base" hangingPunct="0">
              <a:spcBef>
                <a:spcPct val="30000"/>
              </a:spcBef>
              <a:spcAft>
                <a:spcPct val="0"/>
              </a:spcAft>
              <a:defRPr/>
            </a:pPr>
            <a:r>
              <a:rPr lang="en-US" baseline="0" dirty="0" smtClean="0"/>
              <a:t>Among adolescents (15-19 years), survival rates are higher among girls than among boys, whereas boys and girls younger than 15 have similar survival rates. Among racial/ethnic groups, survival rates are highest overall in non-Hispanic white children and adolescents (84% and 86%, respectively). Survival rates are lowest among non-Hispanic black children (75%) and Hispanic adolescents (76%) in their respective age groups. Factors that could potentially be associated with survival disparities include socioeconomic status, health insurance status, timely diagnosis and treatment and supportive care quality, and genetic factors.</a:t>
            </a:r>
            <a:endParaRPr lang="en-US" dirty="0" smtClean="0"/>
          </a:p>
        </p:txBody>
      </p:sp>
      <p:sp>
        <p:nvSpPr>
          <p:cNvPr id="4" name="Slide Number Placeholder 3"/>
          <p:cNvSpPr>
            <a:spLocks noGrp="1"/>
          </p:cNvSpPr>
          <p:nvPr>
            <p:ph type="sldNum" sz="quarter" idx="10"/>
          </p:nvPr>
        </p:nvSpPr>
        <p:spPr/>
        <p:txBody>
          <a:bodyPr/>
          <a:lstStyle/>
          <a:p>
            <a:fld id="{C558FBC8-68AC-4537-9557-BDADA77036B2}" type="slidenum">
              <a:rPr lang="en-US" smtClean="0"/>
              <a:t>23</a:t>
            </a:fld>
            <a:endParaRPr lang="en-US"/>
          </a:p>
        </p:txBody>
      </p:sp>
    </p:spTree>
    <p:extLst>
      <p:ext uri="{BB962C8B-B14F-4D97-AF65-F5344CB8AC3E}">
        <p14:creationId xmlns:p14="http://schemas.microsoft.com/office/powerpoint/2010/main" val="1571727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solidFill>
                  <a:schemeClr val="tx1"/>
                </a:solidFill>
              </a:rPr>
              <a:t>Childhood cancers are best categorized based on a combination of both histology (microscopic structure) and tumor location rather than location alone, as adult tumors are classified. For this reason, the cancers presented in this slide are grouped according to the International Classification of Childhood Cancers. Leukemia accounts for about one-quarter of all cancers diagnosed in those younger than 20 years, but about one-third among kids diagnosed before age 15.</a:t>
            </a:r>
          </a:p>
          <a:p>
            <a:endParaRPr lang="en-US" baseline="0" dirty="0" smtClean="0">
              <a:solidFill>
                <a:schemeClr val="tx1"/>
              </a:solidFill>
            </a:endParaRPr>
          </a:p>
          <a:p>
            <a:r>
              <a:rPr lang="en-US" dirty="0" smtClean="0">
                <a:solidFill>
                  <a:schemeClr val="tx1"/>
                </a:solidFill>
              </a:rPr>
              <a:t>Cancer registries were mandated</a:t>
            </a:r>
            <a:r>
              <a:rPr lang="en-US" baseline="0" dirty="0" smtClean="0">
                <a:solidFill>
                  <a:schemeClr val="tx1"/>
                </a:solidFill>
              </a:rPr>
              <a:t> by law to begin reporting benign and borderline malignant brain and central nervous system tumors on January 1, 2004. Reporting was expanded for these cancers because benign tumors cause disruption to normal function similar to malignant tumors and because the location of a brain tumor is as important as whether it is benign or malignant in terms of prognosis. </a:t>
            </a:r>
            <a:r>
              <a:rPr lang="en-US" strike="noStrike" baseline="0" dirty="0" smtClean="0">
                <a:solidFill>
                  <a:schemeClr val="tx1"/>
                </a:solidFill>
              </a:rPr>
              <a:t>Approximately one-third of all brain tumors diagnosed in children and adolescents from 2006 to 2010 were benign or borderline malignant.</a:t>
            </a:r>
          </a:p>
        </p:txBody>
      </p:sp>
      <p:sp>
        <p:nvSpPr>
          <p:cNvPr id="4" name="Slide Number Placeholder 3"/>
          <p:cNvSpPr>
            <a:spLocks noGrp="1"/>
          </p:cNvSpPr>
          <p:nvPr>
            <p:ph type="sldNum" sz="quarter" idx="10"/>
          </p:nvPr>
        </p:nvSpPr>
        <p:spPr/>
        <p:txBody>
          <a:bodyPr/>
          <a:lstStyle/>
          <a:p>
            <a:fld id="{C558FBC8-68AC-4537-9557-BDADA77036B2}" type="slidenum">
              <a:rPr lang="en-US" smtClean="0"/>
              <a:t>24</a:t>
            </a:fld>
            <a:endParaRPr lang="en-US"/>
          </a:p>
        </p:txBody>
      </p:sp>
    </p:spTree>
    <p:extLst>
      <p:ext uri="{BB962C8B-B14F-4D97-AF65-F5344CB8AC3E}">
        <p14:creationId xmlns:p14="http://schemas.microsoft.com/office/powerpoint/2010/main" val="30706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Leukemia accounts for the most cancer deaths in children, comprising almost one-third of cancer deaths among boys and girls 0-14 years.  Cancers of the brain</a:t>
            </a:r>
            <a:r>
              <a:rPr lang="en-US" baseline="0" dirty="0" smtClean="0">
                <a:latin typeface="Arial" pitchFamily="34" charset="0"/>
                <a:ea typeface="ＭＳ Ｐゴシック" pitchFamily="34" charset="-128"/>
                <a:cs typeface="Times New Roman" pitchFamily="18" charset="0"/>
              </a:rPr>
              <a:t> and </a:t>
            </a:r>
            <a:r>
              <a:rPr lang="en-US" dirty="0" smtClean="0">
                <a:latin typeface="Arial" pitchFamily="34" charset="0"/>
                <a:ea typeface="ＭＳ Ｐゴシック" pitchFamily="34" charset="-128"/>
                <a:cs typeface="Times New Roman" pitchFamily="18" charset="0"/>
              </a:rPr>
              <a:t>other nervous system are the second leading cause of cancer death in children.</a:t>
            </a:r>
            <a:endParaRPr lang="en-US" dirty="0" smtClean="0">
              <a:latin typeface="Arial" pitchFamily="34"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25</a:t>
            </a:fld>
            <a:endParaRPr lang="en-US"/>
          </a:p>
        </p:txBody>
      </p:sp>
    </p:spTree>
    <p:extLst>
      <p:ext uri="{BB962C8B-B14F-4D97-AF65-F5344CB8AC3E}">
        <p14:creationId xmlns:p14="http://schemas.microsoft.com/office/powerpoint/2010/main" val="4154495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The 5-year relative survival rate for childhood cancer has increased significantly during the past 3 decades. For example, the 5-year survival for childhood leukemia patients </a:t>
            </a:r>
            <a:r>
              <a:rPr lang="en-US" baseline="0" dirty="0" smtClean="0">
                <a:latin typeface="Arial" pitchFamily="34" charset="0"/>
                <a:ea typeface="ＭＳ Ｐゴシック" pitchFamily="34" charset="-128"/>
                <a:cs typeface="Times New Roman" pitchFamily="18" charset="0"/>
              </a:rPr>
              <a:t>has improved from 50% for those diagnosed </a:t>
            </a:r>
            <a:r>
              <a:rPr lang="en-US" dirty="0" smtClean="0">
                <a:latin typeface="Arial" pitchFamily="34" charset="0"/>
                <a:ea typeface="ＭＳ Ｐゴシック" pitchFamily="34" charset="-128"/>
                <a:cs typeface="Times New Roman" pitchFamily="18" charset="0"/>
              </a:rPr>
              <a:t>in the mid 1970s to 87% in the</a:t>
            </a:r>
            <a:r>
              <a:rPr lang="en-US" baseline="0" dirty="0" smtClean="0">
                <a:latin typeface="Arial" pitchFamily="34" charset="0"/>
                <a:ea typeface="ＭＳ Ｐゴシック" pitchFamily="34" charset="-128"/>
                <a:cs typeface="Times New Roman" pitchFamily="18" charset="0"/>
              </a:rPr>
              <a:t> most recent time period</a:t>
            </a:r>
            <a:r>
              <a:rPr lang="en-US" dirty="0" smtClean="0">
                <a:latin typeface="Arial" pitchFamily="34" charset="0"/>
                <a:ea typeface="ＭＳ Ｐゴシック" pitchFamily="34" charset="-128"/>
                <a:cs typeface="Times New Roman" pitchFamily="18" charset="0"/>
              </a:rPr>
              <a:t>.</a:t>
            </a:r>
          </a:p>
          <a:p>
            <a:endParaRPr lang="en-US" dirty="0"/>
          </a:p>
        </p:txBody>
      </p:sp>
      <p:sp>
        <p:nvSpPr>
          <p:cNvPr id="4" name="Slide Number Placeholder 3"/>
          <p:cNvSpPr>
            <a:spLocks noGrp="1"/>
          </p:cNvSpPr>
          <p:nvPr>
            <p:ph type="sldNum" sz="quarter" idx="10"/>
          </p:nvPr>
        </p:nvSpPr>
        <p:spPr/>
        <p:txBody>
          <a:bodyPr/>
          <a:lstStyle/>
          <a:p>
            <a:fld id="{C558FBC8-68AC-4537-9557-BDADA77036B2}" type="slidenum">
              <a:rPr lang="en-US" smtClean="0"/>
              <a:t>26</a:t>
            </a:fld>
            <a:endParaRPr lang="en-US"/>
          </a:p>
        </p:txBody>
      </p:sp>
    </p:spTree>
    <p:extLst>
      <p:ext uri="{BB962C8B-B14F-4D97-AF65-F5344CB8AC3E}">
        <p14:creationId xmlns:p14="http://schemas.microsoft.com/office/powerpoint/2010/main" val="1575415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ea typeface="ＭＳ Ｐゴシック" pitchFamily="34" charset="-128"/>
                <a:cs typeface="Times New Roman" pitchFamily="18" charset="0"/>
              </a:rPr>
              <a:t>The 5-year relative survival rate for leukemia among adolescents 15-19 years has increased significantly during the past 3 decades, largely driven by the survival improvement</a:t>
            </a:r>
            <a:r>
              <a:rPr lang="en-US" baseline="0" dirty="0" smtClean="0">
                <a:latin typeface="Arial" pitchFamily="34" charset="0"/>
                <a:ea typeface="ＭＳ Ｐゴシック" pitchFamily="34" charset="-128"/>
                <a:cs typeface="Times New Roman" pitchFamily="18" charset="0"/>
              </a:rPr>
              <a:t> f</a:t>
            </a:r>
            <a:r>
              <a:rPr lang="en-US" dirty="0" smtClean="0">
                <a:latin typeface="Arial" pitchFamily="34" charset="0"/>
                <a:ea typeface="ＭＳ Ｐゴシック" pitchFamily="34" charset="-128"/>
                <a:cs typeface="Times New Roman" pitchFamily="18" charset="0"/>
              </a:rPr>
              <a:t>or acute lymphocytic leukemia, which increased from 30% in the mid 1970’s to 78% for cases diagnosed from 2003 to 2009. The</a:t>
            </a:r>
            <a:r>
              <a:rPr lang="en-US" baseline="0" dirty="0" smtClean="0">
                <a:latin typeface="Arial" pitchFamily="34" charset="0"/>
                <a:ea typeface="ＭＳ Ｐゴシック" pitchFamily="34" charset="-128"/>
                <a:cs typeface="Times New Roman" pitchFamily="18" charset="0"/>
              </a:rPr>
              <a:t> 5-year survival for Non-Hodgkin lymphoma also increased dramatically during this time period, from 48% to 84%. These increases in survival are due to improvements in treatment over time.</a:t>
            </a:r>
            <a:endParaRPr lang="en-US" dirty="0" smtClean="0">
              <a:latin typeface="Arial" pitchFamily="34" charset="0"/>
              <a:ea typeface="ＭＳ Ｐゴシック" pitchFamily="34" charset="-128"/>
              <a:cs typeface="Times New Roman" pitchFamily="18" charset="0"/>
            </a:endParaRPr>
          </a:p>
        </p:txBody>
      </p:sp>
      <p:sp>
        <p:nvSpPr>
          <p:cNvPr id="4" name="Slide Number Placeholder 3"/>
          <p:cNvSpPr>
            <a:spLocks noGrp="1"/>
          </p:cNvSpPr>
          <p:nvPr>
            <p:ph type="sldNum" sz="quarter" idx="10"/>
          </p:nvPr>
        </p:nvSpPr>
        <p:spPr/>
        <p:txBody>
          <a:bodyPr/>
          <a:lstStyle/>
          <a:p>
            <a:fld id="{C558FBC8-68AC-4537-9557-BDADA77036B2}" type="slidenum">
              <a:rPr lang="en-US" smtClean="0"/>
              <a:t>27</a:t>
            </a:fld>
            <a:endParaRPr lang="en-US"/>
          </a:p>
        </p:txBody>
      </p:sp>
    </p:spTree>
    <p:extLst>
      <p:ext uri="{BB962C8B-B14F-4D97-AF65-F5344CB8AC3E}">
        <p14:creationId xmlns:p14="http://schemas.microsoft.com/office/powerpoint/2010/main" val="2656586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6241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58778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053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31247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42967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29585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16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95584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7547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8624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269AAE-69B4-45D1-BF99-EA138C30DB1F}" type="datetimeFigureOut">
              <a:rPr lang="en-US">
                <a:solidFill>
                  <a:prstClr val="black">
                    <a:tint val="75000"/>
                  </a:prstClr>
                </a:solidFill>
              </a:rPr>
              <a:pPr/>
              <a:t>2/21/2014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B7C0701-7F5E-429C-9BBA-04F2FFD7761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8318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1588"/>
            <a:ext cx="7808913" cy="50276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base">
              <a:spcBef>
                <a:spcPct val="0"/>
              </a:spcBef>
              <a:spcAft>
                <a:spcPct val="0"/>
              </a:spcAft>
            </a:pPr>
            <a:endParaRPr lang="en-US" sz="2400" dirty="0">
              <a:solidFill>
                <a:srgbClr val="000000"/>
              </a:solidFill>
              <a:latin typeface="KeplerRegular" pitchFamily="2" charset="0"/>
              <a:ea typeface="ＭＳ Ｐゴシック" pitchFamily="34" charset="-128"/>
            </a:endParaRPr>
          </a:p>
        </p:txBody>
      </p:sp>
      <p:pic>
        <p:nvPicPr>
          <p:cNvPr id="5"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2700" y="5943600"/>
            <a:ext cx="97155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51" name="Rectangle 3"/>
          <p:cNvSpPr>
            <a:spLocks noGrp="1" noChangeArrowheads="1"/>
          </p:cNvSpPr>
          <p:nvPr>
            <p:ph type="ctrTitle"/>
          </p:nvPr>
        </p:nvSpPr>
        <p:spPr bwMode="white">
          <a:xfrm>
            <a:off x="1676400" y="273050"/>
            <a:ext cx="5754688" cy="762000"/>
          </a:xfrm>
        </p:spPr>
        <p:txBody>
          <a:bodyPr/>
          <a:lstStyle>
            <a:lvl1pPr>
              <a:lnSpc>
                <a:spcPct val="90000"/>
              </a:lnSpc>
              <a:defRPr>
                <a:solidFill>
                  <a:schemeClr val="bg1"/>
                </a:solidFill>
              </a:defRPr>
            </a:lvl1pPr>
          </a:lstStyle>
          <a:p>
            <a:r>
              <a:rPr lang="en-US"/>
              <a:t>Click to edit Master title style</a:t>
            </a:r>
          </a:p>
        </p:txBody>
      </p:sp>
      <p:sp>
        <p:nvSpPr>
          <p:cNvPr id="411652" name="Rectangle 4"/>
          <p:cNvSpPr>
            <a:spLocks noGrp="1" noChangeArrowheads="1"/>
          </p:cNvSpPr>
          <p:nvPr>
            <p:ph type="subTitle" idx="1"/>
          </p:nvPr>
        </p:nvSpPr>
        <p:spPr bwMode="white">
          <a:xfrm>
            <a:off x="1676400" y="1219200"/>
            <a:ext cx="5754688" cy="1752600"/>
          </a:xfrm>
        </p:spPr>
        <p:txBody>
          <a:bodyPr/>
          <a:lstStyle>
            <a:lvl1pPr>
              <a:defRPr sz="2800">
                <a:solidFill>
                  <a:schemeClr val="bg1"/>
                </a:solidFill>
                <a:latin typeface="KeplerRegular" pitchFamily="2" charset="0"/>
              </a:defRPr>
            </a:lvl1pPr>
          </a:lstStyle>
          <a:p>
            <a:r>
              <a:rPr lang="en-US"/>
              <a:t>Click to edit Master subtitle style</a:t>
            </a:r>
          </a:p>
        </p:txBody>
      </p:sp>
      <p:sp>
        <p:nvSpPr>
          <p:cNvPr id="6" name="Rectangle 5"/>
          <p:cNvSpPr>
            <a:spLocks noGrp="1" noChangeArrowheads="1"/>
          </p:cNvSpPr>
          <p:nvPr>
            <p:ph type="ftr" sz="quarter" idx="10"/>
          </p:nvPr>
        </p:nvSpPr>
        <p:spPr>
          <a:xfrm>
            <a:off x="4572000" y="6400800"/>
            <a:ext cx="2895600" cy="304800"/>
          </a:xfrm>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807468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137921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67485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219200"/>
            <a:ext cx="3314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19200"/>
            <a:ext cx="3314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78386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214096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511378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221444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043899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372913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605314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1463"/>
            <a:ext cx="1695450" cy="58245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271463"/>
            <a:ext cx="4933950" cy="5824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5643172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271463"/>
            <a:ext cx="6781800" cy="762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676400" y="1219200"/>
            <a:ext cx="6781800" cy="4876800"/>
          </a:xfrm>
        </p:spPr>
        <p:txBody>
          <a:bodyPr/>
          <a:lstStyle/>
          <a:p>
            <a:pPr lvl="0"/>
            <a:endParaRPr lang="en-US" noProof="0" dirty="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779594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76400" y="271463"/>
            <a:ext cx="67818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676400" y="12192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3500" y="12192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676400" y="37338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143500" y="3733800"/>
            <a:ext cx="33147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algn="l" fontAlgn="auto">
              <a:spcBef>
                <a:spcPts val="0"/>
              </a:spcBef>
              <a:spcAft>
                <a:spcPts val="0"/>
              </a:spcAft>
              <a:defRPr>
                <a:ea typeface="+mn-ea"/>
              </a:defRPr>
            </a:lvl1pPr>
          </a:lstStyle>
          <a:p>
            <a:pPr>
              <a:defRPr/>
            </a:pPr>
            <a:endParaRPr lang="en-US" dirty="0">
              <a:solidFill>
                <a:srgbClr val="000000"/>
              </a:solidFill>
            </a:endParaRPr>
          </a:p>
        </p:txBody>
      </p:sp>
    </p:spTree>
    <p:extLst>
      <p:ext uri="{BB962C8B-B14F-4D97-AF65-F5344CB8AC3E}">
        <p14:creationId xmlns:p14="http://schemas.microsoft.com/office/powerpoint/2010/main" val="151155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269AAE-69B4-45D1-BF99-EA138C30DB1F}" type="datetimeFigureOut">
              <a:rPr lang="en-US" smtClean="0">
                <a:solidFill>
                  <a:prstClr val="black">
                    <a:tint val="75000"/>
                  </a:prstClr>
                </a:solidFill>
              </a:rPr>
              <a:pPr/>
              <a:t>2/21/2014</a:t>
            </a:fld>
            <a:endParaRPr lang="en-US" dirty="0" smtClean="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smtClean="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7C0701-7F5E-429C-9BBA-04F2FFD77617}" type="slidenum">
              <a:rPr lang="en-US" smtClean="0">
                <a:solidFill>
                  <a:prstClr val="black">
                    <a:tint val="75000"/>
                  </a:prstClr>
                </a:solidFill>
              </a:rPr>
              <a:pPr/>
              <a:t>‹#›</a:t>
            </a:fld>
            <a:endParaRPr lang="en-US" dirty="0" smtClean="0">
              <a:solidFill>
                <a:prstClr val="black">
                  <a:tint val="75000"/>
                </a:prstClr>
              </a:solidFill>
            </a:endParaRPr>
          </a:p>
        </p:txBody>
      </p:sp>
    </p:spTree>
    <p:extLst>
      <p:ext uri="{BB962C8B-B14F-4D97-AF65-F5344CB8AC3E}">
        <p14:creationId xmlns:p14="http://schemas.microsoft.com/office/powerpoint/2010/main" val="4008245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676400" y="271463"/>
            <a:ext cx="6781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1676400" y="1219200"/>
            <a:ext cx="6781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628" name="Rectangle 4"/>
          <p:cNvSpPr>
            <a:spLocks noGrp="1" noChangeArrowheads="1"/>
          </p:cNvSpPr>
          <p:nvPr>
            <p:ph type="ftr" sz="quarter" idx="3"/>
          </p:nvPr>
        </p:nvSpPr>
        <p:spPr bwMode="auto">
          <a:xfrm>
            <a:off x="5562600" y="6400800"/>
            <a:ext cx="28956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a:latin typeface="FrutigerBold" pitchFamily="2" charset="0"/>
              </a:defRPr>
            </a:lvl1pPr>
          </a:lstStyle>
          <a:p>
            <a:pPr algn="r" fontAlgn="base">
              <a:spcBef>
                <a:spcPct val="0"/>
              </a:spcBef>
              <a:spcAft>
                <a:spcPct val="0"/>
              </a:spcAft>
              <a:defRPr/>
            </a:pPr>
            <a:endParaRPr lang="en-US" dirty="0">
              <a:solidFill>
                <a:srgbClr val="000000"/>
              </a:solidFill>
              <a:ea typeface="ＭＳ Ｐゴシック" pitchFamily="34" charset="-128"/>
            </a:endParaRPr>
          </a:p>
        </p:txBody>
      </p:sp>
      <p:sp>
        <p:nvSpPr>
          <p:cNvPr id="2053" name="Rectangle 7"/>
          <p:cNvSpPr>
            <a:spLocks noChangeArrowheads="1"/>
          </p:cNvSpPr>
          <p:nvPr userDrawn="1"/>
        </p:nvSpPr>
        <p:spPr bwMode="auto">
          <a:xfrm>
            <a:off x="0" y="1600200"/>
            <a:ext cx="914400" cy="5257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base">
              <a:spcBef>
                <a:spcPct val="0"/>
              </a:spcBef>
              <a:spcAft>
                <a:spcPct val="0"/>
              </a:spcAft>
            </a:pPr>
            <a:endParaRPr lang="en-US" sz="2400" dirty="0">
              <a:solidFill>
                <a:srgbClr val="000000"/>
              </a:solidFill>
              <a:latin typeface="KeplerRegular" pitchFamily="2" charset="0"/>
              <a:ea typeface="ＭＳ Ｐゴシック" pitchFamily="34" charset="-128"/>
            </a:endParaRPr>
          </a:p>
        </p:txBody>
      </p:sp>
      <p:sp>
        <p:nvSpPr>
          <p:cNvPr id="2054" name="Rectangle 7"/>
          <p:cNvSpPr>
            <a:spLocks noChangeArrowheads="1"/>
          </p:cNvSpPr>
          <p:nvPr userDrawn="1"/>
        </p:nvSpPr>
        <p:spPr bwMode="auto">
          <a:xfrm>
            <a:off x="0" y="0"/>
            <a:ext cx="914400" cy="1524000"/>
          </a:xfrm>
          <a:prstGeom prst="rect">
            <a:avLst/>
          </a:prstGeom>
          <a:solidFill>
            <a:schemeClr val="bg2">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base">
              <a:spcBef>
                <a:spcPct val="0"/>
              </a:spcBef>
              <a:spcAft>
                <a:spcPct val="0"/>
              </a:spcAft>
            </a:pPr>
            <a:endParaRPr lang="en-US" sz="2400" dirty="0">
              <a:solidFill>
                <a:srgbClr val="000000"/>
              </a:solidFill>
              <a:latin typeface="KeplerRegular" pitchFamily="2" charset="0"/>
              <a:ea typeface="ＭＳ Ｐゴシック" pitchFamily="34" charset="-128"/>
            </a:endParaRPr>
          </a:p>
        </p:txBody>
      </p:sp>
    </p:spTree>
    <p:extLst>
      <p:ext uri="{BB962C8B-B14F-4D97-AF65-F5344CB8AC3E}">
        <p14:creationId xmlns:p14="http://schemas.microsoft.com/office/powerpoint/2010/main" val="13411572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0" fontAlgn="base" hangingPunct="0">
        <a:spcBef>
          <a:spcPct val="0"/>
        </a:spcBef>
        <a:spcAft>
          <a:spcPct val="0"/>
        </a:spcAft>
        <a:defRPr sz="3000">
          <a:solidFill>
            <a:schemeClr val="tx1"/>
          </a:solidFill>
          <a:latin typeface="+mj-lt"/>
          <a:ea typeface="+mj-ea"/>
          <a:cs typeface="+mj-cs"/>
        </a:defRPr>
      </a:lvl1pPr>
      <a:lvl2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2pPr>
      <a:lvl3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3pPr>
      <a:lvl4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4pPr>
      <a:lvl5pPr algn="l" rtl="0" eaLnBrk="0" fontAlgn="base" hangingPunct="0">
        <a:spcBef>
          <a:spcPct val="0"/>
        </a:spcBef>
        <a:spcAft>
          <a:spcPct val="0"/>
        </a:spcAft>
        <a:defRPr sz="3000">
          <a:solidFill>
            <a:schemeClr val="tx1"/>
          </a:solidFill>
          <a:latin typeface="FrutigerBold" pitchFamily="2" charset="0"/>
          <a:ea typeface="Arial" charset="0"/>
          <a:cs typeface="Arial" charset="0"/>
        </a:defRPr>
      </a:lvl5pPr>
      <a:lvl6pPr marL="457200" algn="l" rtl="0" fontAlgn="base">
        <a:spcBef>
          <a:spcPct val="0"/>
        </a:spcBef>
        <a:spcAft>
          <a:spcPct val="0"/>
        </a:spcAft>
        <a:defRPr sz="3000">
          <a:solidFill>
            <a:schemeClr val="tx1"/>
          </a:solidFill>
          <a:latin typeface="FrutigerBold" pitchFamily="2" charset="0"/>
          <a:ea typeface="Arial" charset="0"/>
          <a:cs typeface="Arial" charset="0"/>
        </a:defRPr>
      </a:lvl6pPr>
      <a:lvl7pPr marL="914400" algn="l" rtl="0" fontAlgn="base">
        <a:spcBef>
          <a:spcPct val="0"/>
        </a:spcBef>
        <a:spcAft>
          <a:spcPct val="0"/>
        </a:spcAft>
        <a:defRPr sz="3000">
          <a:solidFill>
            <a:schemeClr val="tx1"/>
          </a:solidFill>
          <a:latin typeface="FrutigerBold" pitchFamily="2" charset="0"/>
          <a:ea typeface="Arial" charset="0"/>
          <a:cs typeface="Arial" charset="0"/>
        </a:defRPr>
      </a:lvl7pPr>
      <a:lvl8pPr marL="1371600" algn="l" rtl="0" fontAlgn="base">
        <a:spcBef>
          <a:spcPct val="0"/>
        </a:spcBef>
        <a:spcAft>
          <a:spcPct val="0"/>
        </a:spcAft>
        <a:defRPr sz="3000">
          <a:solidFill>
            <a:schemeClr val="tx1"/>
          </a:solidFill>
          <a:latin typeface="FrutigerBold" pitchFamily="2" charset="0"/>
          <a:ea typeface="Arial" charset="0"/>
          <a:cs typeface="Arial" charset="0"/>
        </a:defRPr>
      </a:lvl8pPr>
      <a:lvl9pPr marL="1828800" algn="l" rtl="0" fontAlgn="base">
        <a:spcBef>
          <a:spcPct val="0"/>
        </a:spcBef>
        <a:spcAft>
          <a:spcPct val="0"/>
        </a:spcAft>
        <a:defRPr sz="3000">
          <a:solidFill>
            <a:schemeClr val="tx1"/>
          </a:solidFill>
          <a:latin typeface="FrutigerBold" pitchFamily="2" charset="0"/>
          <a:ea typeface="Arial" charset="0"/>
          <a:cs typeface="Arial" charset="0"/>
        </a:defRPr>
      </a:lvl9pPr>
    </p:titleStyle>
    <p:bodyStyle>
      <a:lvl1pPr marL="342900" indent="-342900" algn="l" rtl="0" eaLnBrk="0" fontAlgn="base" hangingPunct="0">
        <a:spcBef>
          <a:spcPct val="100000"/>
        </a:spcBef>
        <a:spcAft>
          <a:spcPct val="0"/>
        </a:spcAft>
        <a:defRPr sz="2600">
          <a:solidFill>
            <a:schemeClr val="tx1"/>
          </a:solidFill>
          <a:latin typeface="+mn-lt"/>
          <a:ea typeface="+mn-ea"/>
          <a:cs typeface="+mn-cs"/>
        </a:defRPr>
      </a:lvl1pPr>
      <a:lvl2pPr marL="6350" indent="-4763" algn="l" rtl="0" eaLnBrk="0" fontAlgn="base" hangingPunct="0">
        <a:spcBef>
          <a:spcPct val="65000"/>
        </a:spcBef>
        <a:spcAft>
          <a:spcPct val="0"/>
        </a:spcAft>
        <a:defRPr sz="2400">
          <a:solidFill>
            <a:schemeClr val="tx1"/>
          </a:solidFill>
          <a:latin typeface="KeplerRegular" pitchFamily="2" charset="0"/>
          <a:ea typeface="+mn-ea"/>
          <a:cs typeface="+mn-cs"/>
        </a:defRPr>
      </a:lvl2pPr>
      <a:lvl3pPr marL="236538" indent="-228600" algn="l" rtl="0" eaLnBrk="0" fontAlgn="base" hangingPunct="0">
        <a:spcBef>
          <a:spcPct val="40000"/>
        </a:spcBef>
        <a:spcAft>
          <a:spcPct val="0"/>
        </a:spcAft>
        <a:buChar char="•"/>
        <a:defRPr sz="2400">
          <a:solidFill>
            <a:schemeClr val="tx1"/>
          </a:solidFill>
          <a:latin typeface="KeplerRegular" pitchFamily="2" charset="0"/>
          <a:ea typeface="+mn-ea"/>
          <a:cs typeface="+mn-cs"/>
        </a:defRPr>
      </a:lvl3pPr>
      <a:lvl4pPr marL="466725" indent="-228600" algn="l" rtl="0" eaLnBrk="0" fontAlgn="base" hangingPunct="0">
        <a:spcBef>
          <a:spcPct val="20000"/>
        </a:spcBef>
        <a:spcAft>
          <a:spcPct val="0"/>
        </a:spcAft>
        <a:buSzPct val="90000"/>
        <a:buChar char="•"/>
        <a:defRPr sz="2200">
          <a:solidFill>
            <a:schemeClr val="tx1"/>
          </a:solidFill>
          <a:latin typeface="KeplerRegular" pitchFamily="2" charset="0"/>
          <a:ea typeface="+mn-ea"/>
          <a:cs typeface="+mn-cs"/>
        </a:defRPr>
      </a:lvl4pPr>
      <a:lvl5pPr marL="696913" indent="-228600" algn="l" rtl="0" eaLnBrk="0" fontAlgn="base" hangingPunct="0">
        <a:spcBef>
          <a:spcPct val="10000"/>
        </a:spcBef>
        <a:spcAft>
          <a:spcPct val="0"/>
        </a:spcAft>
        <a:buSzPct val="90000"/>
        <a:buChar char="•"/>
        <a:defRPr sz="2200">
          <a:solidFill>
            <a:schemeClr val="tx1"/>
          </a:solidFill>
          <a:latin typeface="KeplerRegular" pitchFamily="2" charset="0"/>
          <a:ea typeface="+mn-ea"/>
          <a:cs typeface="+mn-cs"/>
        </a:defRPr>
      </a:lvl5pPr>
      <a:lvl6pPr marL="11541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6pPr>
      <a:lvl7pPr marL="16113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7pPr>
      <a:lvl8pPr marL="20685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8pPr>
      <a:lvl9pPr marL="2525713" indent="-228600" algn="l" rtl="0" fontAlgn="base">
        <a:spcBef>
          <a:spcPct val="10000"/>
        </a:spcBef>
        <a:spcAft>
          <a:spcPct val="0"/>
        </a:spcAft>
        <a:buSzPct val="90000"/>
        <a:buChar char="•"/>
        <a:defRPr sz="2200">
          <a:solidFill>
            <a:schemeClr val="tx1"/>
          </a:solidFill>
          <a:latin typeface="KeplerRegular" pitchFamily="2"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785336"/>
            <a:ext cx="7010400" cy="738664"/>
          </a:xfrm>
          <a:prstGeom prst="rect">
            <a:avLst/>
          </a:prstGeom>
          <a:noFill/>
        </p:spPr>
        <p:txBody>
          <a:bodyPr wrap="square" rtlCol="0">
            <a:spAutoFit/>
          </a:bodyPr>
          <a:lstStyle/>
          <a:p>
            <a:r>
              <a:rPr lang="en-US" sz="4200" kern="0" dirty="0">
                <a:solidFill>
                  <a:srgbClr val="FFFFFF"/>
                </a:solidFill>
                <a:latin typeface="Arial" pitchFamily="34" charset="0"/>
                <a:ea typeface="ＭＳ Ｐゴシック" pitchFamily="34" charset="-128"/>
                <a:cs typeface="Arial"/>
              </a:rPr>
              <a:t>Cancer Statistics </a:t>
            </a:r>
            <a:r>
              <a:rPr lang="en-US" sz="4200" b="1" kern="0" dirty="0">
                <a:solidFill>
                  <a:srgbClr val="FFFFFF"/>
                </a:solidFill>
                <a:latin typeface="Arial" pitchFamily="34" charset="0"/>
                <a:ea typeface="ＭＳ Ｐゴシック" pitchFamily="34" charset="-128"/>
                <a:cs typeface="Arial"/>
              </a:rPr>
              <a:t>2014</a:t>
            </a:r>
            <a:endParaRPr lang="en-US" dirty="0">
              <a:solidFill>
                <a:prstClr val="black"/>
              </a:solidFill>
            </a:endParaRPr>
          </a:p>
        </p:txBody>
      </p:sp>
      <p:sp>
        <p:nvSpPr>
          <p:cNvPr id="3" name="TextBox 2"/>
          <p:cNvSpPr txBox="1"/>
          <p:nvPr/>
        </p:nvSpPr>
        <p:spPr>
          <a:xfrm>
            <a:off x="533400" y="1941493"/>
            <a:ext cx="4953000" cy="954107"/>
          </a:xfrm>
          <a:prstGeom prst="rect">
            <a:avLst/>
          </a:prstGeom>
          <a:noFill/>
        </p:spPr>
        <p:txBody>
          <a:bodyPr wrap="square" rtlCol="0">
            <a:spAutoFit/>
          </a:bodyPr>
          <a:lstStyle/>
          <a:p>
            <a:pPr>
              <a:spcBef>
                <a:spcPct val="0"/>
              </a:spcBef>
            </a:pPr>
            <a:r>
              <a:rPr lang="en-US" sz="2800" dirty="0">
                <a:solidFill>
                  <a:srgbClr val="BBD1FF"/>
                </a:solidFill>
                <a:latin typeface="Arial" pitchFamily="34" charset="0"/>
                <a:ea typeface="ＭＳ Ｐゴシック" pitchFamily="34" charset="-128"/>
              </a:rPr>
              <a:t>A Presentation from the</a:t>
            </a:r>
          </a:p>
          <a:p>
            <a:pPr>
              <a:spcBef>
                <a:spcPct val="0"/>
              </a:spcBef>
            </a:pPr>
            <a:r>
              <a:rPr lang="en-US" sz="2800" dirty="0">
                <a:solidFill>
                  <a:srgbClr val="BBD1FF"/>
                </a:solidFill>
                <a:latin typeface="Arial" pitchFamily="34" charset="0"/>
                <a:ea typeface="ＭＳ Ｐゴシック" pitchFamily="34" charset="-128"/>
              </a:rPr>
              <a:t>American Cancer Society</a:t>
            </a:r>
          </a:p>
        </p:txBody>
      </p:sp>
      <p:sp>
        <p:nvSpPr>
          <p:cNvPr id="4" name="TextBox 3"/>
          <p:cNvSpPr txBox="1"/>
          <p:nvPr/>
        </p:nvSpPr>
        <p:spPr>
          <a:xfrm>
            <a:off x="2362200" y="4724400"/>
            <a:ext cx="5334000" cy="276999"/>
          </a:xfrm>
          <a:prstGeom prst="rect">
            <a:avLst/>
          </a:prstGeom>
          <a:noFill/>
        </p:spPr>
        <p:txBody>
          <a:bodyPr wrap="square" rtlCol="0">
            <a:spAutoFit/>
          </a:bodyPr>
          <a:lstStyle/>
          <a:p>
            <a:pPr algn="r"/>
            <a:r>
              <a:rPr lang="en-US" sz="1200" dirty="0">
                <a:solidFill>
                  <a:prstClr val="white"/>
                </a:solidFill>
                <a:latin typeface="Arial" pitchFamily="34" charset="0"/>
              </a:rPr>
              <a:t>©2014, American Cancer Society, Inc.</a:t>
            </a:r>
          </a:p>
        </p:txBody>
      </p:sp>
    </p:spTree>
    <p:extLst>
      <p:ext uri="{BB962C8B-B14F-4D97-AF65-F5344CB8AC3E}">
        <p14:creationId xmlns:p14="http://schemas.microsoft.com/office/powerpoint/2010/main" val="2584100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28277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1936333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015070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58186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079657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794006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52568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286434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186081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881833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91472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881541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609517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150998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857"/>
            <a:ext cx="9142858" cy="6857143"/>
          </a:xfrm>
          <a:prstGeom prst="rect">
            <a:avLst/>
          </a:prstGeom>
        </p:spPr>
      </p:pic>
    </p:spTree>
    <p:extLst>
      <p:ext uri="{BB962C8B-B14F-4D97-AF65-F5344CB8AC3E}">
        <p14:creationId xmlns:p14="http://schemas.microsoft.com/office/powerpoint/2010/main" val="3775592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4750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7671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434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309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184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1388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8256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266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0583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2091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105938350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C41E3A"/>
      </a:dk2>
      <a:lt2>
        <a:srgbClr val="0038A8"/>
      </a:lt2>
      <a:accent1>
        <a:srgbClr val="CCCCCC"/>
      </a:accent1>
      <a:accent2>
        <a:srgbClr val="67097F"/>
      </a:accent2>
      <a:accent3>
        <a:srgbClr val="FFFFFF"/>
      </a:accent3>
      <a:accent4>
        <a:srgbClr val="000000"/>
      </a:accent4>
      <a:accent5>
        <a:srgbClr val="E2E2E2"/>
      </a:accent5>
      <a:accent6>
        <a:srgbClr val="5D0772"/>
      </a:accent6>
      <a:hlink>
        <a:srgbClr val="F9A71D"/>
      </a:hlink>
      <a:folHlink>
        <a:srgbClr val="ABCC25"/>
      </a:folHlink>
    </a:clrScheme>
    <a:fontScheme name="1_Default Design">
      <a:majorFont>
        <a:latin typeface="FrutigerBold"/>
        <a:ea typeface="Arial"/>
        <a:cs typeface="Arial"/>
      </a:majorFont>
      <a:minorFont>
        <a:latin typeface="FrutigerBold"/>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KeplerRegular"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KeplerRegular" pitchFamily="2" charset="0"/>
          </a:defRPr>
        </a:defPPr>
      </a:lstStyle>
    </a:lnDef>
  </a:objectDefaults>
  <a:extraClrSchemeLst>
    <a:extraClrScheme>
      <a:clrScheme name="1_Default Design 1">
        <a:dk1>
          <a:srgbClr val="000000"/>
        </a:dk1>
        <a:lt1>
          <a:srgbClr val="FFFFFF"/>
        </a:lt1>
        <a:dk2>
          <a:srgbClr val="C41E3A"/>
        </a:dk2>
        <a:lt2>
          <a:srgbClr val="0038A8"/>
        </a:lt2>
        <a:accent1>
          <a:srgbClr val="CCCCCC"/>
        </a:accent1>
        <a:accent2>
          <a:srgbClr val="67097F"/>
        </a:accent2>
        <a:accent3>
          <a:srgbClr val="FFFFFF"/>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C41E3A"/>
        </a:lt1>
        <a:dk2>
          <a:srgbClr val="FFFFFF"/>
        </a:dk2>
        <a:lt2>
          <a:srgbClr val="0038A8"/>
        </a:lt2>
        <a:accent1>
          <a:srgbClr val="CCCCCC"/>
        </a:accent1>
        <a:accent2>
          <a:srgbClr val="67097F"/>
        </a:accent2>
        <a:accent3>
          <a:srgbClr val="DEABAE"/>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0038A8"/>
        </a:lt1>
        <a:dk2>
          <a:srgbClr val="C41E3A"/>
        </a:dk2>
        <a:lt2>
          <a:srgbClr val="FFFFFF"/>
        </a:lt2>
        <a:accent1>
          <a:srgbClr val="CCCCCC"/>
        </a:accent1>
        <a:accent2>
          <a:srgbClr val="67097F"/>
        </a:accent2>
        <a:accent3>
          <a:srgbClr val="AAAED1"/>
        </a:accent3>
        <a:accent4>
          <a:srgbClr val="000000"/>
        </a:accent4>
        <a:accent5>
          <a:srgbClr val="E2E2E2"/>
        </a:accent5>
        <a:accent6>
          <a:srgbClr val="5D0772"/>
        </a:accent6>
        <a:hlink>
          <a:srgbClr val="F9A71D"/>
        </a:hlink>
        <a:folHlink>
          <a:srgbClr val="ABCC2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2242</Words>
  <Application>Microsoft Office PowerPoint</Application>
  <PresentationFormat>On-screen Show (4:3)</PresentationFormat>
  <Paragraphs>70</Paragraphs>
  <Slides>27</Slides>
  <Notes>27</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1_Office Theme</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American Cancer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Siegel</dc:creator>
  <cp:lastModifiedBy>Rebecca Siegel</cp:lastModifiedBy>
  <cp:revision>20</cp:revision>
  <cp:lastPrinted>2014-02-21T17:03:47Z</cp:lastPrinted>
  <dcterms:created xsi:type="dcterms:W3CDTF">2014-02-20T21:53:16Z</dcterms:created>
  <dcterms:modified xsi:type="dcterms:W3CDTF">2014-02-21T20:20:43Z</dcterms:modified>
</cp:coreProperties>
</file>