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595" autoAdjust="0"/>
  </p:normalViewPr>
  <p:slideViewPr>
    <p:cSldViewPr snapToGrid="0">
      <p:cViewPr varScale="1">
        <p:scale>
          <a:sx n="40" d="100"/>
          <a:sy n="40" d="100"/>
        </p:scale>
        <p:origin x="134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BBA1D-DA4A-48CE-98FA-8088A5B32ABD}" type="datetimeFigureOut">
              <a:rPr lang="en-US" smtClean="0"/>
              <a:t>4/29/2021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99DCC-1DB1-4C30-A3E8-196E9862610B}" type="slidenum">
              <a:rPr lang="en-US" smtClean="0"/>
              <a:t>‹#›</a:t>
            </a:fld>
            <a:endParaRPr lang="en-US"/>
          </a:p>
        </p:txBody>
      </p:sp>
    </p:spTree>
    <p:extLst>
      <p:ext uri="{BB962C8B-B14F-4D97-AF65-F5344CB8AC3E}">
        <p14:creationId xmlns:p14="http://schemas.microsoft.com/office/powerpoint/2010/main" val="402518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a:t>
            </a:fld>
            <a:endParaRPr lang="en-US"/>
          </a:p>
        </p:txBody>
      </p:sp>
    </p:spTree>
    <p:extLst>
      <p:ext uri="{BB962C8B-B14F-4D97-AF65-F5344CB8AC3E}">
        <p14:creationId xmlns:p14="http://schemas.microsoft.com/office/powerpoint/2010/main" val="3909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64% in the most recent time period due to improvements in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10</a:t>
            </a:fld>
            <a:endParaRPr lang="en-US"/>
          </a:p>
        </p:txBody>
      </p:sp>
    </p:spTree>
    <p:extLst>
      <p:ext uri="{BB962C8B-B14F-4D97-AF65-F5344CB8AC3E}">
        <p14:creationId xmlns:p14="http://schemas.microsoft.com/office/powerpoint/2010/main" val="371576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a:t>
            </a:r>
            <a:r>
              <a:rPr lang="en-US" b="0" dirty="0">
                <a:latin typeface="Arial" pitchFamily="34" charset="0"/>
                <a:ea typeface="ＭＳ Ｐゴシック" pitchFamily="34" charset="-128"/>
                <a:cs typeface="Times New Roman" pitchFamily="18" charset="0"/>
              </a:rPr>
              <a:t>survival have occurred for both Whites and Black cancer patients, those who are Black</a:t>
            </a:r>
            <a:r>
              <a:rPr lang="en-US" b="0" baseline="0" dirty="0">
                <a:latin typeface="Arial" pitchFamily="34" charset="0"/>
                <a:ea typeface="ＭＳ Ｐゴシック" pitchFamily="34" charset="-128"/>
                <a:cs typeface="Times New Roman" pitchFamily="18" charset="0"/>
              </a:rPr>
              <a:t> continue to </a:t>
            </a:r>
            <a:r>
              <a:rPr lang="en-US" b="0" dirty="0">
                <a:latin typeface="Arial" pitchFamily="34" charset="0"/>
                <a:ea typeface="ＭＳ Ｐゴシック" pitchFamily="34" charset="-128"/>
                <a:cs typeface="Times New Roman" pitchFamily="18" charset="0"/>
              </a:rPr>
              <a:t>have lower survival rates for most cancer types. The largest differences are for cancers of the oral cavity and uterine</a:t>
            </a:r>
            <a:r>
              <a:rPr lang="en-US" b="0" baseline="0" dirty="0">
                <a:latin typeface="Arial" pitchFamily="34" charset="0"/>
                <a:ea typeface="ＭＳ Ｐゴシック" pitchFamily="34" charset="-128"/>
                <a:cs typeface="Times New Roman" pitchFamily="18" charset="0"/>
              </a:rPr>
              <a:t> corpus</a:t>
            </a:r>
            <a:r>
              <a:rPr lang="en-US" b="0" dirty="0">
                <a:latin typeface="Arial" pitchFamily="34" charset="0"/>
                <a:ea typeface="ＭＳ Ｐゴシック" pitchFamily="34" charset="-128"/>
                <a:cs typeface="Times New Roman" pitchFamily="18" charset="0"/>
              </a:rPr>
              <a:t>. Factors</a:t>
            </a:r>
            <a:r>
              <a:rPr lang="en-US" b="0" baseline="0" dirty="0">
                <a:latin typeface="Arial" pitchFamily="34" charset="0"/>
                <a:ea typeface="ＭＳ Ｐゴシック" pitchFamily="34" charset="-128"/>
                <a:cs typeface="Times New Roman" pitchFamily="18" charset="0"/>
              </a:rPr>
              <a:t> that contribute to these disparities include less access to high-quality health care and a later stage of diagnosis among Black individuals</a:t>
            </a:r>
            <a:r>
              <a:rPr lang="en-US" b="0" dirty="0">
                <a:latin typeface="Arial" pitchFamily="34" charset="0"/>
                <a:ea typeface="ＭＳ Ｐゴシック" pitchFamily="34" charset="-128"/>
                <a:cs typeface="Times New Roman" pitchFamily="18" charset="0"/>
              </a:rPr>
              <a:t>. Differences in tumor characteristics </a:t>
            </a:r>
            <a:r>
              <a:rPr lang="en-US" b="0" baseline="0" dirty="0">
                <a:latin typeface="Arial" pitchFamily="34" charset="0"/>
                <a:ea typeface="ＭＳ Ｐゴシック" pitchFamily="34" charset="-128"/>
                <a:cs typeface="Times New Roman" pitchFamily="18" charset="0"/>
              </a:rPr>
              <a:t>may also play a role</a:t>
            </a:r>
            <a:r>
              <a:rPr lang="en-US" b="0" dirty="0">
                <a:latin typeface="Arial" pitchFamily="34" charset="0"/>
                <a:ea typeface="ＭＳ Ｐゴシック" pitchFamily="34" charset="-128"/>
                <a:cs typeface="Times New Roman" pitchFamily="18" charset="0"/>
              </a:rPr>
              <a:t>.</a:t>
            </a:r>
            <a:r>
              <a:rPr lang="en-US" b="0"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11</a:t>
            </a:fld>
            <a:endParaRPr lang="en-US"/>
          </a:p>
        </p:txBody>
      </p:sp>
    </p:spTree>
    <p:extLst>
      <p:ext uri="{BB962C8B-B14F-4D97-AF65-F5344CB8AC3E}">
        <p14:creationId xmlns:p14="http://schemas.microsoft.com/office/powerpoint/2010/main" val="393912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(22%), followed by prostate (11%) and colorectal (9%)</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(22%), breast (15%), and colorectal (8%) cancers are the leading causes of cancer death. </a:t>
            </a: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12</a:t>
            </a:fld>
            <a:endParaRPr lang="en-US"/>
          </a:p>
        </p:txBody>
      </p:sp>
    </p:spTree>
    <p:extLst>
      <p:ext uri="{BB962C8B-B14F-4D97-AF65-F5344CB8AC3E}">
        <p14:creationId xmlns:p14="http://schemas.microsoft.com/office/powerpoint/2010/main" val="826313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Cancer</a:t>
            </a:r>
            <a:r>
              <a:rPr lang="en-US" baseline="0" dirty="0">
                <a:latin typeface="Arial" pitchFamily="34" charset="0"/>
                <a:ea typeface="ＭＳ Ｐゴシック" pitchFamily="34" charset="-128"/>
                <a:cs typeface="Times New Roman" pitchFamily="18" charset="0"/>
              </a:rPr>
              <a:t> death rates have been declining in males and females since the early 1990s; from 1991 to 2018, the combined death rate dropped 31%. </a:t>
            </a:r>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13</a:t>
            </a:fld>
            <a:endParaRPr lang="en-US"/>
          </a:p>
        </p:txBody>
      </p:sp>
    </p:spTree>
    <p:extLst>
      <p:ext uri="{BB962C8B-B14F-4D97-AF65-F5344CB8AC3E}">
        <p14:creationId xmlns:p14="http://schemas.microsoft.com/office/powerpoint/2010/main" val="45460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a result of continuous declines in the cancer death rate since 1991, there were an estimated 3.2 million fewer</a:t>
            </a:r>
            <a:r>
              <a:rPr lang="en-US" baseline="0" dirty="0"/>
              <a:t> </a:t>
            </a:r>
            <a:r>
              <a:rPr lang="en-US" dirty="0"/>
              <a:t>cancer deaths through 2018 than would have been expected if the death rate had remained </a:t>
            </a:r>
            <a:r>
              <a:rPr lang="en-US"/>
              <a:t>at its </a:t>
            </a:r>
            <a:r>
              <a:rPr lang="en-US" dirty="0"/>
              <a:t>peak</a:t>
            </a:r>
            <a:r>
              <a:rPr lang="en-US" baseline="0" dirty="0"/>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14</a:t>
            </a:fld>
            <a:endParaRPr lang="en-US"/>
          </a:p>
        </p:txBody>
      </p:sp>
    </p:spTree>
    <p:extLst>
      <p:ext uri="{BB962C8B-B14F-4D97-AF65-F5344CB8AC3E}">
        <p14:creationId xmlns:p14="http://schemas.microsoft.com/office/powerpoint/2010/main" val="245031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Prior to 1990, most of the increase in the male cancer </a:t>
            </a:r>
            <a:r>
              <a:rPr lang="en-US" b="0" dirty="0">
                <a:latin typeface="Arial" pitchFamily="34" charset="0"/>
                <a:ea typeface="ＭＳ Ｐゴシック" pitchFamily="34" charset="-128"/>
                <a:cs typeface="Times New Roman" pitchFamily="18" charset="0"/>
              </a:rPr>
              <a:t>death rate was caused by the rapid increase in lung cancer due to the tobacco epidemic. However, lung cancer mortality in men has declined steeply since 1990, with the pace nearly doubling from a 3.1% annual decline from 2009-2013 to 5.5% from 2014-2018 because of improved treatment for non-small cell lung cancer, the most common subtype (80%). The death rate for stomach cancer, which was the leading cause of cancer death among males early in the 20</a:t>
            </a:r>
            <a:r>
              <a:rPr lang="en-US" b="0" baseline="30000" dirty="0">
                <a:latin typeface="Arial" pitchFamily="34" charset="0"/>
                <a:ea typeface="ＭＳ Ｐゴシック" pitchFamily="34" charset="-128"/>
                <a:cs typeface="Times New Roman" pitchFamily="18" charset="0"/>
              </a:rPr>
              <a:t>th</a:t>
            </a:r>
            <a:r>
              <a:rPr lang="en-US" b="0" dirty="0">
                <a:latin typeface="Arial" pitchFamily="34" charset="0"/>
                <a:ea typeface="ＭＳ Ｐゴシック" pitchFamily="34" charset="-128"/>
                <a:cs typeface="Times New Roman" pitchFamily="18" charset="0"/>
              </a:rPr>
              <a:t> century, has decreased by more</a:t>
            </a:r>
            <a:r>
              <a:rPr lang="en-US" b="0" baseline="0" dirty="0">
                <a:latin typeface="Arial" pitchFamily="34" charset="0"/>
                <a:ea typeface="ＭＳ Ｐゴシック" pitchFamily="34" charset="-128"/>
                <a:cs typeface="Times New Roman" pitchFamily="18" charset="0"/>
              </a:rPr>
              <a:t> </a:t>
            </a:r>
            <a:r>
              <a:rPr lang="en-US" baseline="0" dirty="0">
                <a:latin typeface="Arial" pitchFamily="34" charset="0"/>
                <a:ea typeface="ＭＳ Ｐゴシック" pitchFamily="34" charset="-128"/>
                <a:cs typeface="Times New Roman" pitchFamily="18" charset="0"/>
              </a:rPr>
              <a:t>than </a:t>
            </a:r>
            <a:r>
              <a:rPr lang="en-US" dirty="0">
                <a:latin typeface="Arial" pitchFamily="34" charset="0"/>
                <a:ea typeface="ＭＳ Ｐゴシック" pitchFamily="34" charset="-128"/>
                <a:cs typeface="Times New Roman" pitchFamily="18" charset="0"/>
              </a:rPr>
              <a:t>90% since 1930 because of declines in incidence as a result of refrigeration and lower intake of sodium-preserved foods. Death rates</a:t>
            </a:r>
            <a:r>
              <a:rPr lang="en-US" baseline="0" dirty="0">
                <a:latin typeface="Arial" pitchFamily="34" charset="0"/>
                <a:ea typeface="ＭＳ Ｐゴシック" pitchFamily="34" charset="-128"/>
                <a:cs typeface="Times New Roman" pitchFamily="18" charset="0"/>
              </a:rPr>
              <a:t> for </a:t>
            </a:r>
            <a:r>
              <a:rPr lang="en-US" dirty="0">
                <a:latin typeface="Arial" pitchFamily="34" charset="0"/>
                <a:ea typeface="ＭＳ Ｐゴシック" pitchFamily="34" charset="-128"/>
                <a:cs typeface="Times New Roman" pitchFamily="18" charset="0"/>
              </a:rPr>
              <a:t>colorectal and prostate cancers</a:t>
            </a:r>
            <a:r>
              <a:rPr lang="en-US" baseline="0" dirty="0">
                <a:latin typeface="Arial" pitchFamily="34" charset="0"/>
                <a:ea typeface="ＭＳ Ｐゴシック" pitchFamily="34" charset="-128"/>
                <a:cs typeface="Times New Roman" pitchFamily="18" charset="0"/>
              </a:rPr>
              <a:t> in men began</a:t>
            </a:r>
            <a:r>
              <a:rPr lang="en-US" dirty="0">
                <a:latin typeface="Arial" pitchFamily="34" charset="0"/>
                <a:ea typeface="ＭＳ Ｐゴシック" pitchFamily="34" charset="-128"/>
                <a:cs typeface="Times New Roman" pitchFamily="18" charset="0"/>
              </a:rPr>
              <a:t> declining in the early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1980s and early 1990s, respectively, but declines have slowed (colorectal) and stabilized (prostate) in recent years.</a:t>
            </a:r>
            <a:r>
              <a:rPr lang="en-US" dirty="0">
                <a:latin typeface="Arial" pitchFamily="34" charset="0"/>
                <a:ea typeface="ＭＳ Ｐゴシック" pitchFamily="34" charset="-128"/>
              </a:rPr>
              <a:t> L</a:t>
            </a:r>
            <a:r>
              <a:rPr lang="en-US" baseline="0" dirty="0">
                <a:latin typeface="Arial" pitchFamily="34" charset="0"/>
                <a:ea typeface="ＭＳ Ｐゴシック" pitchFamily="34" charset="-128"/>
              </a:rPr>
              <a:t>iver cancer death rates increased rapidly (3% per year) in the 2000s, but now have stabilized. Death rates for pancreatic cancer have also been increasing slowly (0.3% annually since 2000).</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15</a:t>
            </a:fld>
            <a:endParaRPr lang="en-US"/>
          </a:p>
        </p:txBody>
      </p:sp>
    </p:spTree>
    <p:extLst>
      <p:ext uri="{BB962C8B-B14F-4D97-AF65-F5344CB8AC3E}">
        <p14:creationId xmlns:p14="http://schemas.microsoft.com/office/powerpoint/2010/main" val="403657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lung cancer death rate in females didn’t begin declining until the early 2000s because of the delay in smoking uptake and cessation in women compared to men. Similar to men, however, the decline accelerated from 1.8% per year during 2009-2013 to 4.4% during 2014-2018. Breast cancer death rates changed little between 1930 and 1989, but decreased steadily between 1989 and 2018 for a total drop of 41%. </a:t>
            </a:r>
            <a:r>
              <a:rPr lang="en-US" dirty="0">
                <a:solidFill>
                  <a:schemeClr val="tx1"/>
                </a:solidFill>
                <a:latin typeface="Arial" pitchFamily="34" charset="0"/>
                <a:ea typeface="ＭＳ Ｐゴシック" pitchFamily="34" charset="-128"/>
                <a:cs typeface="Times New Roman" pitchFamily="18" charset="0"/>
              </a:rPr>
              <a:t>While male liver cancer death rates have stabilized, rates in women continue to rise by 1% annually.</a:t>
            </a:r>
            <a:r>
              <a:rPr lang="en-US" baseline="0" dirty="0">
                <a:solidFill>
                  <a:schemeClr val="tx1"/>
                </a:solidFill>
                <a:latin typeface="Arial" pitchFamily="34" charset="0"/>
                <a:ea typeface="ＭＳ Ｐゴシック" pitchFamily="34" charset="-128"/>
                <a:cs typeface="Times New Roman" pitchFamily="18" charset="0"/>
              </a:rPr>
              <a:t> C</a:t>
            </a:r>
            <a:r>
              <a:rPr lang="en-US" dirty="0">
                <a:solidFill>
                  <a:schemeClr val="tx1"/>
                </a:solidFill>
                <a:latin typeface="Arial" pitchFamily="34" charset="0"/>
                <a:ea typeface="ＭＳ Ｐゴシック" pitchFamily="34" charset="-128"/>
                <a:cs typeface="Times New Roman" pitchFamily="18" charset="0"/>
              </a:rPr>
              <a:t>olorectal cancer death rates have been steadily decreasing since the late 1940s in women, although progress has slowed in recent years.</a:t>
            </a:r>
            <a:r>
              <a:rPr lang="en-US" dirty="0">
                <a:solidFill>
                  <a:schemeClr val="tx1"/>
                </a:solidFill>
                <a:latin typeface="Arial" pitchFamily="34" charset="0"/>
                <a:ea typeface="ＭＳ Ｐゴシック" pitchFamily="34" charset="-128"/>
              </a:rPr>
              <a:t> </a:t>
            </a:r>
            <a:r>
              <a:rPr lang="en-US" baseline="0" dirty="0">
                <a:solidFill>
                  <a:schemeClr val="tx1"/>
                </a:solidFill>
                <a:latin typeface="Arial" pitchFamily="34" charset="0"/>
                <a:ea typeface="ＭＳ Ｐゴシック" pitchFamily="34" charset="-128"/>
              </a:rPr>
              <a:t>Uterine corpus cancer death rates (shown in the inset) have been increasing since the mid-1990s, likely at least in part to increased obesity. </a:t>
            </a:r>
            <a:endParaRPr lang="en-US" dirty="0">
              <a:solidFill>
                <a:schemeClr val="tx1"/>
              </a:solidFill>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16</a:t>
            </a:fld>
            <a:endParaRPr lang="en-US"/>
          </a:p>
        </p:txBody>
      </p:sp>
    </p:spTree>
    <p:extLst>
      <p:ext uri="{BB962C8B-B14F-4D97-AF65-F5344CB8AC3E}">
        <p14:creationId xmlns:p14="http://schemas.microsoft.com/office/powerpoint/2010/main" val="49755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Black males and females have the highest cancer mortality rates and</a:t>
            </a:r>
            <a:r>
              <a:rPr lang="en-US" baseline="0" dirty="0">
                <a:latin typeface="Arial" pitchFamily="34" charset="0"/>
                <a:ea typeface="ＭＳ Ｐゴシック" pitchFamily="34" charset="-128"/>
              </a:rPr>
              <a:t>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Islanders have the lowest,</a:t>
            </a:r>
            <a:r>
              <a:rPr lang="en-US" baseline="0" dirty="0">
                <a:latin typeface="Arial" pitchFamily="34" charset="0"/>
                <a:ea typeface="ＭＳ Ｐゴシック" pitchFamily="34" charset="-128"/>
              </a:rPr>
              <a:t> </a:t>
            </a:r>
            <a:r>
              <a:rPr lang="en-US" b="0" dirty="0">
                <a:latin typeface="Arial" pitchFamily="34" charset="0"/>
                <a:ea typeface="ＭＳ Ｐゴシック" pitchFamily="34" charset="-128"/>
              </a:rPr>
              <a:t>about</a:t>
            </a:r>
            <a:r>
              <a:rPr lang="en-US" dirty="0">
                <a:latin typeface="Arial" pitchFamily="34" charset="0"/>
                <a:ea typeface="ＭＳ Ｐゴシック" pitchFamily="34" charset="-128"/>
              </a:rPr>
              <a:t> half those of</a:t>
            </a:r>
            <a:r>
              <a:rPr lang="en-US" baseline="0" dirty="0">
                <a:latin typeface="Arial" pitchFamily="34" charset="0"/>
                <a:ea typeface="ＭＳ Ｐゴシック" pitchFamily="34" charset="-128"/>
              </a:rPr>
              <a:t> Blacks</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17</a:t>
            </a:fld>
            <a:endParaRPr lang="en-US"/>
          </a:p>
        </p:txBody>
      </p:sp>
    </p:spTree>
    <p:extLst>
      <p:ext uri="{BB962C8B-B14F-4D97-AF65-F5344CB8AC3E}">
        <p14:creationId xmlns:p14="http://schemas.microsoft.com/office/powerpoint/2010/main" val="27702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a:t>
            </a:r>
            <a:r>
              <a:rPr lang="en-US" sz="1200" kern="1200" dirty="0">
                <a:solidFill>
                  <a:schemeClr val="tx1"/>
                </a:solidFill>
                <a:effectLst/>
                <a:latin typeface="+mn-lt"/>
                <a:ea typeface="+mn-ea"/>
                <a:cs typeface="+mn-cs"/>
              </a:rPr>
              <a:t>he excess risk of cancer death in non-Hispanic Blacks versus Whites individuals has dropped from 33% in 1993 to </a:t>
            </a:r>
            <a:r>
              <a:rPr lang="en-US" sz="1200" b="0" kern="1200" dirty="0">
                <a:solidFill>
                  <a:schemeClr val="tx1"/>
                </a:solidFill>
                <a:effectLst/>
                <a:latin typeface="+mn-lt"/>
                <a:ea typeface="+mn-ea"/>
                <a:cs typeface="+mn-cs"/>
              </a:rPr>
              <a:t>13% in 2018 amo</a:t>
            </a:r>
            <a:r>
              <a:rPr lang="en-US" sz="1200" kern="1200" dirty="0">
                <a:solidFill>
                  <a:schemeClr val="tx1"/>
                </a:solidFill>
                <a:effectLst/>
                <a:latin typeface="+mn-lt"/>
                <a:ea typeface="+mn-ea"/>
                <a:cs typeface="+mn-cs"/>
              </a:rPr>
              <a:t>ng men and women combined, with the gap higher in men (19%) than in women (12%).</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18</a:t>
            </a:fld>
            <a:endParaRPr lang="en-US"/>
          </a:p>
        </p:txBody>
      </p:sp>
    </p:spTree>
    <p:extLst>
      <p:ext uri="{BB962C8B-B14F-4D97-AF65-F5344CB8AC3E}">
        <p14:creationId xmlns:p14="http://schemas.microsoft.com/office/powerpoint/2010/main" val="354423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The next series of slides present the burden of cancer among children and adolescents in the US. Cancer incidence and mortality trends in children (ages 0 to 14 years) and adolescents (ages</a:t>
            </a:r>
            <a:r>
              <a:rPr lang="en-US" baseline="0" dirty="0">
                <a:latin typeface="Arial" panose="020B0604020202020204" pitchFamily="34" charset="0"/>
                <a:ea typeface="ＭＳ Ｐゴシック" pitchFamily="34" charset="-128"/>
                <a:cs typeface="Arial" panose="020B0604020202020204" pitchFamily="34" charset="0"/>
              </a:rPr>
              <a:t> 15 to 19 years) are very </a:t>
            </a:r>
            <a:r>
              <a:rPr lang="en-US" b="0" baseline="0" dirty="0">
                <a:latin typeface="Arial" panose="020B0604020202020204" pitchFamily="34" charset="0"/>
                <a:ea typeface="ＭＳ Ｐゴシック" pitchFamily="34" charset="-128"/>
                <a:cs typeface="Arial" panose="020B0604020202020204" pitchFamily="34" charset="0"/>
              </a:rPr>
              <a:t>similar. </a:t>
            </a:r>
            <a:r>
              <a:rPr lang="en-US" b="0" dirty="0">
                <a:latin typeface="Arial" panose="020B0604020202020204" pitchFamily="34" charset="0"/>
                <a:ea typeface="ＭＳ Ｐゴシック" pitchFamily="34" charset="-128"/>
                <a:cs typeface="Arial" panose="020B0604020202020204" pitchFamily="34" charset="0"/>
              </a:rPr>
              <a:t>Since 1975, cancer incidence rates among children and adolescent combined have been increasing slightly</a:t>
            </a:r>
            <a:r>
              <a:rPr lang="en-US" b="0" baseline="0" dirty="0">
                <a:latin typeface="Arial" panose="020B0604020202020204" pitchFamily="34" charset="0"/>
                <a:ea typeface="ＭＳ Ｐゴシック" pitchFamily="34" charset="-128"/>
                <a:cs typeface="Arial" panose="020B0604020202020204" pitchFamily="34" charset="0"/>
              </a:rPr>
              <a:t> </a:t>
            </a:r>
            <a:r>
              <a:rPr lang="en-US" b="0" dirty="0">
                <a:latin typeface="Arial" panose="020B0604020202020204" pitchFamily="34" charset="0"/>
                <a:ea typeface="ＭＳ Ｐゴシック" pitchFamily="34" charset="-128"/>
                <a:cs typeface="Arial" panose="020B0604020202020204" pitchFamily="34" charset="0"/>
              </a:rPr>
              <a:t>by 0.7%</a:t>
            </a:r>
            <a:r>
              <a:rPr lang="en-US" b="1" dirty="0">
                <a:latin typeface="Arial" panose="020B0604020202020204" pitchFamily="34" charset="0"/>
                <a:ea typeface="ＭＳ Ｐゴシック" pitchFamily="34" charset="-128"/>
                <a:cs typeface="Arial" panose="020B0604020202020204" pitchFamily="34" charset="0"/>
              </a:rPr>
              <a:t> </a:t>
            </a:r>
            <a:r>
              <a:rPr lang="en-US" b="0" dirty="0">
                <a:latin typeface="Arial" panose="020B0604020202020204" pitchFamily="34" charset="0"/>
                <a:ea typeface="ＭＳ Ｐゴシック" pitchFamily="34" charset="-128"/>
                <a:cs typeface="Arial" panose="020B0604020202020204" pitchFamily="34" charset="0"/>
              </a:rPr>
              <a:t>per year,</a:t>
            </a:r>
            <a:r>
              <a:rPr lang="en-US" b="0" baseline="0" dirty="0">
                <a:latin typeface="Arial" panose="020B0604020202020204" pitchFamily="34" charset="0"/>
                <a:ea typeface="ＭＳ Ｐゴシック" pitchFamily="34" charset="-128"/>
                <a:cs typeface="Arial" panose="020B0604020202020204" pitchFamily="34" charset="0"/>
              </a:rPr>
              <a:t> while cancer death rates have decreased by more than half.</a:t>
            </a:r>
            <a:r>
              <a:rPr lang="en-US" b="0" dirty="0">
                <a:latin typeface="Arial" panose="020B0604020202020204" pitchFamily="34" charset="0"/>
                <a:ea typeface="ＭＳ Ｐゴシック" pitchFamily="34" charset="-128"/>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19</a:t>
            </a:fld>
            <a:endParaRPr lang="en-US"/>
          </a:p>
        </p:txBody>
      </p:sp>
    </p:spTree>
    <p:extLst>
      <p:ext uri="{BB962C8B-B14F-4D97-AF65-F5344CB8AC3E}">
        <p14:creationId xmlns:p14="http://schemas.microsoft.com/office/powerpoint/2010/main" val="356993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It is estimated that nearly 1.9 million new cases of cancer will be diagnosed in 2021.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(26%), followed by lung (12%) and colorectal (8%)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(30%), lung (13%), and colorectal (8%)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Rankings</a:t>
            </a:r>
            <a:r>
              <a:rPr lang="en-US" baseline="0" dirty="0">
                <a:latin typeface="Arial" panose="020B0604020202020204" pitchFamily="34" charset="0"/>
                <a:cs typeface="Arial" panose="020B0604020202020204" pitchFamily="34" charset="0"/>
              </a:rPr>
              <a:t> based on estimates should be interpreted with caution because they are model-based projections.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E699DCC-1DB1-4C30-A3E8-196E9862610B}" type="slidenum">
              <a:rPr lang="en-US" smtClean="0"/>
              <a:t>2</a:t>
            </a:fld>
            <a:endParaRPr lang="en-US"/>
          </a:p>
        </p:txBody>
      </p:sp>
    </p:spTree>
    <p:extLst>
      <p:ext uri="{BB962C8B-B14F-4D97-AF65-F5344CB8AC3E}">
        <p14:creationId xmlns:p14="http://schemas.microsoft.com/office/powerpoint/2010/main" val="304555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shows cancer incidence rates in children (ages 0-14 years) and adolescents (ages 15-19 years) by cancer type according to the International Classification of Childhood Cancers. This system is more appropriate for children because it categorizes cancers based on a combination of both histology (microscopic structure) and tumor location, rather than location alone. </a:t>
            </a:r>
            <a:r>
              <a:rPr lang="en-US" b="0" baseline="0" dirty="0">
                <a:solidFill>
                  <a:schemeClr val="tx1"/>
                </a:solidFill>
                <a:latin typeface="Arial" panose="020B0604020202020204" pitchFamily="34" charset="0"/>
                <a:cs typeface="Arial" panose="020B0604020202020204" pitchFamily="34" charset="0"/>
              </a:rPr>
              <a:t>Leukemia accounts for 28% of all cancers diagnosed in children, but just 13% of cancers diagnosed in adolescents.</a:t>
            </a:r>
          </a:p>
          <a:p>
            <a:endParaRPr lang="en-US" baseline="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Cancer registries were mandated</a:t>
            </a:r>
            <a:r>
              <a:rPr lang="en-US" baseline="0" dirty="0">
                <a:solidFill>
                  <a:schemeClr val="tx1"/>
                </a:solidFill>
                <a:latin typeface="Arial" panose="020B0604020202020204" pitchFamily="34" charset="0"/>
                <a:cs typeface="Arial" panose="020B0604020202020204" pitchFamily="34" charset="0"/>
              </a:rPr>
              <a:t> by law to begin reporting benign and borderline malignant brain and central nervous system tumors on January 1, 2004. Reporting was expanded to include these cancers because benign tumors cause disruption to normal function similar to malignant tumors and because the prognosis for benign and malignant tumors is often similar. </a:t>
            </a:r>
            <a:r>
              <a:rPr lang="en-US" b="0" baseline="0" dirty="0">
                <a:solidFill>
                  <a:schemeClr val="tx1"/>
                </a:solidFill>
                <a:latin typeface="Arial" panose="020B0604020202020204" pitchFamily="34" charset="0"/>
                <a:cs typeface="Arial" panose="020B0604020202020204" pitchFamily="34" charset="0"/>
              </a:rPr>
              <a:t>During 2013-2017, </a:t>
            </a:r>
            <a:r>
              <a:rPr lang="en-US" b="0" strike="noStrike" baseline="0" dirty="0">
                <a:solidFill>
                  <a:schemeClr val="tx1"/>
                </a:solidFill>
                <a:latin typeface="Arial" panose="020B0604020202020204" pitchFamily="34" charset="0"/>
                <a:cs typeface="Arial" panose="020B0604020202020204" pitchFamily="34" charset="0"/>
              </a:rPr>
              <a:t>approximately one-quarter of all brain tumors diagnosed in children and more than one-half of those in adolescents were benign or borderline malignant.</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20</a:t>
            </a:fld>
            <a:endParaRPr lang="en-US"/>
          </a:p>
        </p:txBody>
      </p:sp>
    </p:spTree>
    <p:extLst>
      <p:ext uri="{BB962C8B-B14F-4D97-AF65-F5344CB8AC3E}">
        <p14:creationId xmlns:p14="http://schemas.microsoft.com/office/powerpoint/2010/main" val="172208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top causes of cancer death in children and adolescents are brain and other nervous system tumors and leukemia. The reason leukemia has a higher death rate in adolescents than in children,</a:t>
            </a:r>
            <a:r>
              <a:rPr lang="en-US" baseline="0" dirty="0">
                <a:latin typeface="Arial" pitchFamily="34" charset="0"/>
                <a:ea typeface="ＭＳ Ｐゴシック" pitchFamily="34" charset="-128"/>
                <a:cs typeface="Times New Roman" pitchFamily="18" charset="0"/>
              </a:rPr>
              <a:t> despite having a lower incidence rate, is because survival rates for leukemia are higher in children than adolescents. </a:t>
            </a:r>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21</a:t>
            </a:fld>
            <a:endParaRPr lang="en-US"/>
          </a:p>
        </p:txBody>
      </p:sp>
    </p:spTree>
    <p:extLst>
      <p:ext uri="{BB962C8B-B14F-4D97-AF65-F5344CB8AC3E}">
        <p14:creationId xmlns:p14="http://schemas.microsoft.com/office/powerpoint/2010/main" val="232563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For example, the current 5-year relative survival rate for leukemia is 87% for children but 73% for adolescents. In contrast, survival for brain and other nervous system is slightly lower in children than in adolescents.</a:t>
            </a:r>
            <a:endParaRPr lang="en-US" dirty="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22</a:t>
            </a:fld>
            <a:endParaRPr lang="en-US"/>
          </a:p>
        </p:txBody>
      </p:sp>
    </p:spTree>
    <p:extLst>
      <p:ext uri="{BB962C8B-B14F-4D97-AF65-F5344CB8AC3E}">
        <p14:creationId xmlns:p14="http://schemas.microsoft.com/office/powerpoint/2010/main" val="378039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United States has one of the highest rates of COVID-19 infection in the world, and as of mid-November 2020, 240,000 Americans had died from the disease. COVID-19 deaths account for two-thirds of the excess deaths in the US from March through July 2020. Increased deaths from other causes are partly due to misclassification of deaths from COVID-19, but also because of disruptions in care. Additional excess mortality from other illnesses will likely be protracted. For example, cancer deaths dipped during the early months of the pandemic (gray line in inset figure), but will likely rebound in higher numbers than expected in the months and years to come because of delays in diagnosis and treatment.</a:t>
            </a:r>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23</a:t>
            </a:fld>
            <a:endParaRPr lang="en-US"/>
          </a:p>
        </p:txBody>
      </p:sp>
    </p:spTree>
    <p:extLst>
      <p:ext uri="{BB962C8B-B14F-4D97-AF65-F5344CB8AC3E}">
        <p14:creationId xmlns:p14="http://schemas.microsoft.com/office/powerpoint/2010/main" val="1571588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impact of COVID-19 on cancer diagnoses and outcomes at the population level will be unknown for several years because of the time necessary for data collection, compilation, quality control, and dissemination. We anticipate that disruptions in access to care in 2020 across the cancer continuum will lead to downstream increases in advanced stage diagnoses that may result in increased cancer mortality in the years to come. </a:t>
            </a:r>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24</a:t>
            </a:fld>
            <a:endParaRPr lang="en-US"/>
          </a:p>
        </p:txBody>
      </p:sp>
    </p:spTree>
    <p:extLst>
      <p:ext uri="{BB962C8B-B14F-4D97-AF65-F5344CB8AC3E}">
        <p14:creationId xmlns:p14="http://schemas.microsoft.com/office/powerpoint/2010/main" val="21681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2017, which reflect changes in medical practice as well as behaviors associated with cancer risk. For example, the spike in incidence for males during the early 1990s reflects rapid changes in prostate cancer incidence rates due to a surge in detection of asymptomatic disease as a result of widespread uptake of the PSA test. The current average annual cancer incidence rate (2013-2017) is </a:t>
            </a:r>
            <a:r>
              <a:rPr lang="en-US" b="0" dirty="0">
                <a:solidFill>
                  <a:schemeClr val="tx1"/>
                </a:solidFill>
                <a:latin typeface="Arial" pitchFamily="34" charset="0"/>
                <a:ea typeface="ＭＳ Ｐゴシック" pitchFamily="34" charset="-128"/>
                <a:cs typeface="Times New Roman" pitchFamily="18" charset="0"/>
              </a:rPr>
              <a:t>14%</a:t>
            </a:r>
            <a:r>
              <a:rPr lang="en-US" dirty="0">
                <a:solidFill>
                  <a:schemeClr val="tx1"/>
                </a:solidFill>
                <a:latin typeface="Arial" pitchFamily="34" charset="0"/>
                <a:ea typeface="ＭＳ Ｐゴシック" pitchFamily="34" charset="-128"/>
                <a:cs typeface="Times New Roman" pitchFamily="18" charset="0"/>
              </a:rPr>
              <a:t> higher in men than in women (down from 39% higher in 1995) for reasons that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lifetime differences in cumulative exposures to environmental and hormonal factors. </a:t>
            </a:r>
            <a:endParaRPr lang="en-US" sz="1200" b="0" i="0" u="none" strike="noStrike" kern="1200" baseline="0" dirty="0">
              <a:solidFill>
                <a:schemeClr val="tx1"/>
              </a:solidFill>
              <a:latin typeface="+mn-lt"/>
              <a:ea typeface="+mn-ea"/>
              <a:cs typeface="+mn-cs"/>
            </a:endParaRPr>
          </a:p>
          <a:p>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source for historic (since 1975) population-based cancer incidence data.</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3</a:t>
            </a:fld>
            <a:endParaRPr lang="en-US"/>
          </a:p>
        </p:txBody>
      </p:sp>
    </p:spTree>
    <p:extLst>
      <p:ext uri="{BB962C8B-B14F-4D97-AF65-F5344CB8AC3E}">
        <p14:creationId xmlns:p14="http://schemas.microsoft.com/office/powerpoint/2010/main" val="117455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ea typeface="ＭＳ Ｐゴシック" pitchFamily="34" charset="-128"/>
                <a:cs typeface="Times New Roman" pitchFamily="18" charset="0"/>
              </a:rPr>
              <a:t>Incidence rates for prostate cancer have changed substantially over the past 20 years largely driven by changing patterns in the utilization of prostate-specific antigen (PSA) blood testing; rates increased rapidly from 1988 to 1992, reflecting rapid uptake of PSA testing in previously unscreened men, but generally declined thereafter through 2014, until stabilizing through 2017. Latter trends reflect a downturn in the use of the PSA test following changing recommendations from the US Preventive Services Task Force and ACS. Lung cancer incidence declined steadily in recent decades reflecting historic reductions in smoking whereas colorectal cancer declines have begun to slow in recent years. Incidence rates fo</a:t>
            </a:r>
            <a:r>
              <a:rPr lang="en-US" b="0" baseline="0" dirty="0">
                <a:latin typeface="Arial" pitchFamily="34" charset="0"/>
                <a:ea typeface="ＭＳ Ｐゴシック" pitchFamily="34" charset="-128"/>
                <a:cs typeface="Times New Roman" pitchFamily="18" charset="0"/>
              </a:rPr>
              <a:t>r melanoma are increasing, whereas trends for thyroid and liver cancers have stabilized in recent years. </a:t>
            </a:r>
            <a:endParaRPr lang="en-US" b="0"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4</a:t>
            </a:fld>
            <a:endParaRPr lang="en-US"/>
          </a:p>
        </p:txBody>
      </p:sp>
    </p:spTree>
    <p:extLst>
      <p:ext uri="{BB962C8B-B14F-4D97-AF65-F5344CB8AC3E}">
        <p14:creationId xmlns:p14="http://schemas.microsoft.com/office/powerpoint/2010/main" val="248768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slightly </a:t>
            </a:r>
            <a:r>
              <a:rPr lang="en-US" b="0" baseline="0" dirty="0">
                <a:latin typeface="Arial" pitchFamily="34" charset="0"/>
                <a:ea typeface="ＭＳ Ｐゴシック" pitchFamily="34" charset="-128"/>
                <a:cs typeface="Times New Roman" pitchFamily="18" charset="0"/>
              </a:rPr>
              <a:t>(about 0.5% per year) </a:t>
            </a:r>
            <a:r>
              <a:rPr lang="en-US" baseline="0" dirty="0">
                <a:latin typeface="Arial" pitchFamily="34" charset="0"/>
                <a:ea typeface="ＭＳ Ｐゴシック" pitchFamily="34" charset="-128"/>
                <a:cs typeface="Times New Roman" pitchFamily="18" charset="0"/>
              </a:rPr>
              <a:t>over the last 10 years of available data (2008-2017). This trend was preceded by a 7% decline from 2002 to 2003, which is </a:t>
            </a:r>
            <a:r>
              <a:rPr lang="en-US" dirty="0">
                <a:latin typeface="Arial" pitchFamily="34" charset="0"/>
                <a:ea typeface="ＭＳ Ｐゴシック" pitchFamily="34" charset="-128"/>
                <a:cs typeface="Times New Roman" pitchFamily="18" charset="0"/>
              </a:rPr>
              <a:t>primarily attributed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The later and slower lung cancer decline in women than in men reflects differences in smoking patterns, including later uptake in large numbers and slower cessation among women. C</a:t>
            </a:r>
            <a:r>
              <a:rPr lang="en-US" dirty="0">
                <a:latin typeface="Arial" pitchFamily="34" charset="0"/>
                <a:ea typeface="ＭＳ Ｐゴシック" pitchFamily="34" charset="-128"/>
                <a:cs typeface="Times New Roman" pitchFamily="18" charset="0"/>
              </a:rPr>
              <a:t>olorectal cancer</a:t>
            </a:r>
            <a:r>
              <a:rPr lang="en-US" b="0" dirty="0">
                <a:latin typeface="Arial" pitchFamily="34" charset="0"/>
                <a:ea typeface="ＭＳ Ｐゴシック" pitchFamily="34" charset="-128"/>
                <a:cs typeface="Times New Roman" pitchFamily="18" charset="0"/>
              </a:rPr>
              <a:t> incidence</a:t>
            </a:r>
            <a:r>
              <a:rPr lang="en-US" b="0" baseline="0" dirty="0">
                <a:latin typeface="Arial" pitchFamily="34" charset="0"/>
                <a:ea typeface="ＭＳ Ｐゴシック" pitchFamily="34" charset="-128"/>
                <a:cs typeface="Times New Roman" pitchFamily="18" charset="0"/>
              </a:rPr>
              <a:t> </a:t>
            </a:r>
            <a:r>
              <a:rPr lang="en-US" b="0" dirty="0">
                <a:latin typeface="Arial" pitchFamily="34" charset="0"/>
                <a:ea typeface="ＭＳ Ｐゴシック" pitchFamily="34" charset="-128"/>
                <a:cs typeface="Times New Roman" pitchFamily="18" charset="0"/>
              </a:rPr>
              <a:t>rates</a:t>
            </a:r>
            <a:r>
              <a:rPr lang="en-US" b="0" baseline="0" dirty="0">
                <a:latin typeface="Arial" pitchFamily="34" charset="0"/>
                <a:ea typeface="ＭＳ Ｐゴシック" pitchFamily="34" charset="-128"/>
                <a:cs typeface="Times New Roman" pitchFamily="18" charset="0"/>
              </a:rPr>
              <a:t> have been</a:t>
            </a:r>
            <a:r>
              <a:rPr lang="en-US" b="0" dirty="0">
                <a:latin typeface="Arial" pitchFamily="34" charset="0"/>
                <a:ea typeface="ＭＳ Ｐゴシック" pitchFamily="34" charset="-128"/>
                <a:cs typeface="Times New Roman" pitchFamily="18" charset="0"/>
              </a:rPr>
              <a:t> generally declining</a:t>
            </a:r>
            <a:r>
              <a:rPr lang="en-US" b="0" baseline="0" dirty="0">
                <a:latin typeface="Arial" pitchFamily="34" charset="0"/>
                <a:ea typeface="ＭＳ Ｐゴシック" pitchFamily="34" charset="-128"/>
                <a:cs typeface="Times New Roman" pitchFamily="18" charset="0"/>
              </a:rPr>
              <a:t> since the mid-1980s but the decrease has slowed in recent years, similar to the pattern in men. </a:t>
            </a:r>
            <a:r>
              <a:rPr lang="en-US" b="0" dirty="0">
                <a:latin typeface="Arial" pitchFamily="34" charset="0"/>
                <a:ea typeface="ＭＳ Ｐゴシック" pitchFamily="34" charset="-128"/>
                <a:cs typeface="Times New Roman" pitchFamily="18" charset="0"/>
              </a:rPr>
              <a:t>In contrast, incidence rates are increasing for liver, melanoma,</a:t>
            </a:r>
            <a:r>
              <a:rPr lang="en-US" b="0" baseline="0" dirty="0">
                <a:latin typeface="Arial" pitchFamily="34" charset="0"/>
                <a:ea typeface="ＭＳ Ｐゴシック" pitchFamily="34" charset="-128"/>
                <a:cs typeface="Times New Roman" pitchFamily="18" charset="0"/>
              </a:rPr>
              <a:t> and</a:t>
            </a:r>
            <a:r>
              <a:rPr lang="en-US" b="0" dirty="0">
                <a:latin typeface="Arial" pitchFamily="34" charset="0"/>
                <a:ea typeface="ＭＳ Ｐゴシック" pitchFamily="34" charset="-128"/>
                <a:cs typeface="Times New Roman" pitchFamily="18" charset="0"/>
              </a:rPr>
              <a:t> thyroid cancers, although the pace of the increase appears to be slowing for thyroid cancer (particularly among whites)</a:t>
            </a:r>
            <a:r>
              <a:rPr lang="en-US" b="0" baseline="0" dirty="0">
                <a:latin typeface="Arial" pitchFamily="34" charset="0"/>
                <a:ea typeface="ＭＳ Ｐゴシック" pitchFamily="34" charset="-128"/>
                <a:cs typeface="Times New Roman" pitchFamily="18" charset="0"/>
              </a:rPr>
              <a:t>. </a:t>
            </a:r>
            <a:endParaRPr lang="en-US" b="0"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5</a:t>
            </a:fld>
            <a:endParaRPr lang="en-US"/>
          </a:p>
        </p:txBody>
      </p:sp>
    </p:spTree>
    <p:extLst>
      <p:ext uri="{BB962C8B-B14F-4D97-AF65-F5344CB8AC3E}">
        <p14:creationId xmlns:p14="http://schemas.microsoft.com/office/powerpoint/2010/main" val="359210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a:t>
            </a:r>
            <a:r>
              <a:rPr lang="en-US" b="0" dirty="0">
                <a:latin typeface="Arial" pitchFamily="34" charset="0"/>
                <a:ea typeface="ＭＳ Ｐゴシック" pitchFamily="34" charset="-128"/>
              </a:rPr>
              <a:t>ethnic population, although rates are very similar in Asian/Pacific Islanders. The highest incidence rates </a:t>
            </a:r>
            <a:r>
              <a:rPr lang="en-US" b="0" baseline="0" dirty="0">
                <a:latin typeface="Arial" pitchFamily="34" charset="0"/>
                <a:ea typeface="ＭＳ Ｐゴシック" pitchFamily="34" charset="-128"/>
              </a:rPr>
              <a:t>are in blacks among males and in whites among females. Asian/Pacific Islanders have the lowest rates in both sexes.</a:t>
            </a:r>
            <a:endParaRPr lang="en-US" b="0"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6</a:t>
            </a:fld>
            <a:endParaRPr lang="en-US"/>
          </a:p>
        </p:txBody>
      </p:sp>
    </p:spTree>
    <p:extLst>
      <p:ext uri="{BB962C8B-B14F-4D97-AF65-F5344CB8AC3E}">
        <p14:creationId xmlns:p14="http://schemas.microsoft.com/office/powerpoint/2010/main" val="378810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slightly higher in Whites</a:t>
            </a:r>
            <a:r>
              <a:rPr lang="en-US" baseline="0" dirty="0">
                <a:latin typeface="Arial" pitchFamily="34" charset="0"/>
                <a:ea typeface="ＭＳ Ｐゴシック" pitchFamily="34" charset="-128"/>
                <a:cs typeface="Times New Roman" pitchFamily="18" charset="0"/>
              </a:rPr>
              <a:t> because of higher rates of</a:t>
            </a:r>
            <a:r>
              <a:rPr lang="en-US" dirty="0">
                <a:latin typeface="Arial" pitchFamily="34" charset="0"/>
                <a:ea typeface="ＭＳ Ｐゴシック" pitchFamily="34" charset="-128"/>
              </a:rPr>
              <a:t> lung and breast cancers. </a:t>
            </a:r>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7</a:t>
            </a:fld>
            <a:endParaRPr lang="en-US"/>
          </a:p>
        </p:txBody>
      </p:sp>
    </p:spTree>
    <p:extLst>
      <p:ext uri="{BB962C8B-B14F-4D97-AF65-F5344CB8AC3E}">
        <p14:creationId xmlns:p14="http://schemas.microsoft.com/office/powerpoint/2010/main" val="264465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ea typeface="ＭＳ Ｐゴシック" pitchFamily="34" charset="-128"/>
                <a:cs typeface="Times New Roman" pitchFamily="18" charset="0"/>
              </a:rPr>
              <a:t>For American males, the average lifetime risk of developing cancer is 40.5%, or approximately 1 in 2. These figures are based on the average experience of the entire male population and vary for individuals because of lifestyle and other factors. For example, cancer risk among smokers</a:t>
            </a:r>
            <a:r>
              <a:rPr lang="en-US" b="0" baseline="0" dirty="0">
                <a:latin typeface="Arial" pitchFamily="34" charset="0"/>
                <a:ea typeface="ＭＳ Ｐゴシック" pitchFamily="34" charset="-128"/>
                <a:cs typeface="Times New Roman" pitchFamily="18" charset="0"/>
              </a:rPr>
              <a:t> is higher than among nonsmokers.</a:t>
            </a:r>
            <a:endParaRPr lang="en-US" b="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8</a:t>
            </a:fld>
            <a:endParaRPr lang="en-US"/>
          </a:p>
        </p:txBody>
      </p:sp>
    </p:spTree>
    <p:extLst>
      <p:ext uri="{BB962C8B-B14F-4D97-AF65-F5344CB8AC3E}">
        <p14:creationId xmlns:p14="http://schemas.microsoft.com/office/powerpoint/2010/main" val="39915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ea typeface="ＭＳ Ｐゴシック" pitchFamily="34" charset="-128"/>
                <a:cs typeface="Times New Roman" pitchFamily="18" charset="0"/>
              </a:rPr>
              <a:t>The risk of</a:t>
            </a:r>
            <a:r>
              <a:rPr lang="en-US" b="0" baseline="0" dirty="0">
                <a:latin typeface="Arial" pitchFamily="34" charset="0"/>
                <a:ea typeface="ＭＳ Ｐゴシック" pitchFamily="34" charset="-128"/>
                <a:cs typeface="Times New Roman" pitchFamily="18" charset="0"/>
              </a:rPr>
              <a:t> an American woman developing cancer over her</a:t>
            </a:r>
            <a:r>
              <a:rPr lang="en-US" b="0" dirty="0">
                <a:latin typeface="Arial" pitchFamily="34" charset="0"/>
                <a:ea typeface="ＭＳ Ｐゴシック" pitchFamily="34" charset="-128"/>
                <a:cs typeface="Times New Roman" pitchFamily="18" charset="0"/>
              </a:rPr>
              <a:t> lifetime is 38.9% (a bit more than one</a:t>
            </a:r>
            <a:r>
              <a:rPr lang="en-US" b="0" baseline="0" dirty="0">
                <a:latin typeface="Arial" pitchFamily="34" charset="0"/>
                <a:ea typeface="ＭＳ Ｐゴシック" pitchFamily="34" charset="-128"/>
                <a:cs typeface="Times New Roman" pitchFamily="18" charset="0"/>
              </a:rPr>
              <a:t> in three)</a:t>
            </a:r>
            <a:r>
              <a:rPr lang="en-US" b="0"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8E699DCC-1DB1-4C30-A3E8-196E9862610B}" type="slidenum">
              <a:rPr lang="en-US" smtClean="0"/>
              <a:t>9</a:t>
            </a:fld>
            <a:endParaRPr lang="en-US"/>
          </a:p>
        </p:txBody>
      </p:sp>
    </p:spTree>
    <p:extLst>
      <p:ext uri="{BB962C8B-B14F-4D97-AF65-F5344CB8AC3E}">
        <p14:creationId xmlns:p14="http://schemas.microsoft.com/office/powerpoint/2010/main" val="216776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36CBE4-7B31-48D8-B85A-86558D7128E0}"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106180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6CBE4-7B31-48D8-B85A-86558D7128E0}"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158576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6CBE4-7B31-48D8-B85A-86558D7128E0}"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113850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6CBE4-7B31-48D8-B85A-86558D7128E0}"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285455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6CBE4-7B31-48D8-B85A-86558D7128E0}"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82897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6CBE4-7B31-48D8-B85A-86558D7128E0}"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411906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6CBE4-7B31-48D8-B85A-86558D7128E0}"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92036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36CBE4-7B31-48D8-B85A-86558D7128E0}"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335922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6CBE4-7B31-48D8-B85A-86558D7128E0}"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327008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6CBE4-7B31-48D8-B85A-86558D7128E0}"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127549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6CBE4-7B31-48D8-B85A-86558D7128E0}"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15DAC-3D8C-4B89-ABBD-19E762A0092F}" type="slidenum">
              <a:rPr lang="en-US" smtClean="0"/>
              <a:t>‹#›</a:t>
            </a:fld>
            <a:endParaRPr lang="en-US"/>
          </a:p>
        </p:txBody>
      </p:sp>
    </p:spTree>
    <p:extLst>
      <p:ext uri="{BB962C8B-B14F-4D97-AF65-F5344CB8AC3E}">
        <p14:creationId xmlns:p14="http://schemas.microsoft.com/office/powerpoint/2010/main" val="392393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6CBE4-7B31-48D8-B85A-86558D7128E0}" type="datetimeFigureOut">
              <a:rPr lang="en-US" smtClean="0"/>
              <a:t>4/29/2021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15DAC-3D8C-4B89-ABBD-19E762A0092F}" type="slidenum">
              <a:rPr lang="en-US" smtClean="0"/>
              <a:t>‹#›</a:t>
            </a:fld>
            <a:endParaRPr lang="en-US"/>
          </a:p>
        </p:txBody>
      </p:sp>
    </p:spTree>
    <p:extLst>
      <p:ext uri="{BB962C8B-B14F-4D97-AF65-F5344CB8AC3E}">
        <p14:creationId xmlns:p14="http://schemas.microsoft.com/office/powerpoint/2010/main" val="394880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0A7C-1D39-41AD-B1DA-5D1D1E7257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1B6580F-BA75-4521-AF3A-7DD65BC84CC9}"/>
              </a:ext>
            </a:extLst>
          </p:cNvPr>
          <p:cNvSpPr>
            <a:spLocks noGrp="1"/>
          </p:cNvSpPr>
          <p:nvPr>
            <p:ph type="subTitle" idx="1"/>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902216FF-5659-4664-A7E2-0A59A805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114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A9F4929-8EE6-4E78-86F4-5AB8465ED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41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56DA29F-9C5F-4C7F-BF65-BA32900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671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funnel chart&#10;&#10;Description automatically generated">
            <a:extLst>
              <a:ext uri="{FF2B5EF4-FFF2-40B4-BE49-F238E27FC236}">
                <a16:creationId xmlns:a16="http://schemas.microsoft.com/office/drawing/2014/main" id="{28AFC0FC-E547-4A2C-9327-F6F2E25B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539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D79943DD-E92F-41CF-B329-5243F8374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3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DC2E86FA-EB39-4B50-852B-7F7635DF4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45A62EC3-3156-410A-98E1-67F6ADA7F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409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F5DAA79-AB64-43BB-852F-2EDC37945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429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69ABB7BA-0501-4AF6-9574-7BD985D6A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399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1B7F7AB-6440-4FC2-AAF5-6E6D76851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818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491E0F4C-D1E1-492D-8158-5C71E0ACD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295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2464A73-4EE7-491C-8317-1CBF91FBC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318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FC161C2-5B82-48F7-852D-CBDD7D7C4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427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5245A2C1-EB63-4518-9790-D33DC880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79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7B043A-9AB9-4914-A304-FC9CF1FF7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39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9C1B99C2-4F71-4071-B938-2459300A1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877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BAEEDCE3-4EAD-46FD-B576-D7DC0101C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309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7694EE6A-D665-44A1-9A7B-F4E81E57A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72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176329E-03EF-48DF-BB5A-1660E0EBA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736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23ED348-422E-426A-AAC4-1FD5CDE7F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189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1E1195B1-9520-4A1F-8702-B5233658F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532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6CF0042-AC68-47C1-B274-8E2070A7C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953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1E47F81-5DA0-4C5D-B511-F112281FE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641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C52521B-D567-40A5-9D3D-2CF1A2817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12950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2046</Words>
  <Application>Microsoft Office PowerPoint</Application>
  <PresentationFormat>On-screen Show (4:3)</PresentationFormat>
  <Paragraphs>58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Fuchs</dc:creator>
  <cp:lastModifiedBy>Kim D. Miller</cp:lastModifiedBy>
  <cp:revision>5</cp:revision>
  <dcterms:created xsi:type="dcterms:W3CDTF">2021-01-07T19:18:09Z</dcterms:created>
  <dcterms:modified xsi:type="dcterms:W3CDTF">2021-04-29T18:31:53Z</dcterms:modified>
</cp:coreProperties>
</file>