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0" r:id="rId4"/>
    <p:sldMasterId id="2147483753" r:id="rId5"/>
    <p:sldMasterId id="2147483736" r:id="rId6"/>
    <p:sldMasterId id="2147483691" r:id="rId7"/>
    <p:sldMasterId id="2147483810" r:id="rId8"/>
  </p:sldMasterIdLst>
  <p:notesMasterIdLst>
    <p:notesMasterId r:id="rId28"/>
  </p:notesMasterIdLst>
  <p:sldIdLst>
    <p:sldId id="2147140216" r:id="rId9"/>
    <p:sldId id="2147140204" r:id="rId10"/>
    <p:sldId id="2147140217" r:id="rId11"/>
    <p:sldId id="2147140219" r:id="rId12"/>
    <p:sldId id="2147140221" r:id="rId13"/>
    <p:sldId id="2147140229" r:id="rId14"/>
    <p:sldId id="2147140238" r:id="rId15"/>
    <p:sldId id="2147140223" r:id="rId16"/>
    <p:sldId id="2147140226" r:id="rId17"/>
    <p:sldId id="2147140225" r:id="rId18"/>
    <p:sldId id="2147140228" r:id="rId19"/>
    <p:sldId id="2147140227" r:id="rId20"/>
    <p:sldId id="2147140218" r:id="rId21"/>
    <p:sldId id="2147140230" r:id="rId22"/>
    <p:sldId id="2147140231" r:id="rId23"/>
    <p:sldId id="2147140232" r:id="rId24"/>
    <p:sldId id="2147140233" r:id="rId25"/>
    <p:sldId id="2147140234" r:id="rId26"/>
    <p:sldId id="214714023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8E4300-6DA0-663C-93BB-9125A605EA6F}" name="Amanda Liu" initials="AL" userId="S::Amanda.Liu@cancer.org::189bf6ff-1e8d-427f-b10b-d431a7503522" providerId="AD"/>
  <p188:author id="{EA65E705-F8F6-32EA-2BB4-30CBC27F2443}" name="Rebecca Siegel" initials="RS" userId="S::Rebecca.Siegel@cancer.org::71a0ae02-6125-4394-9694-c3d710b3c5a3" providerId="AD"/>
  <p188:author id="{68A79116-A568-1DB0-C309-5CE3C436ECA8}" name="John Castrillon" initials="JC" userId="S::john.castrillon@cancer.org::267987ca-8844-4433-b515-4154e5fb0dc8" providerId="AD"/>
  <p188:author id="{F9CF2A32-71B2-E089-D771-B50B993910E1}" name="Kate Dietrich" initials="KD" userId="S::kate.dietrich@cancer.org::ea836b59-88be-4e7f-8ca3-3780cd17fab0" providerId="AD"/>
  <p188:author id="{E9A05C3E-3BA0-329B-E6B0-55CBF2559F73}" name="Kat Bundy" initials="KB" userId="S::kat.bundy@cancer.org::64edbe8d-d793-40c5-acd4-1d68b18588f4" providerId="AD"/>
  <p188:author id="{9A08333F-8477-9953-456E-3DB179D586C3}" name="Kymm Martinez" initials="KM" userId="S::Kymm.Martinez@cancer.org::88959ef3-ee4a-44cd-be9d-32358fed6cd7" providerId="AD"/>
  <p188:author id="{315AFF70-E685-7D14-D2CE-4BC3C78A8B6D}" name="Lauren Hyatt" initials="LH" userId="S::lauren.hyatt@cancer.org::8228bea7-df72-4a74-9e56-b52e056250a9" providerId="AD"/>
  <p188:author id="{8F35C28B-5D63-8B7F-AFC7-2898B104F780}" name="Ayrton Fernandez" initials="AF" userId="S::ayrton.fernandez@cancer.org::5dcb69e8-369d-43bd-9f28-0d5a485928bd" providerId="AD"/>
  <p188:author id="{ED2E2EAE-541F-0D0F-FBFB-D495B57DE520}" name="Ayrton Fernandez" initials="AF" userId="S::Ayrton.Fernandez@cancer.org::5dcb69e8-369d-43bd-9f28-0d5a485928bd" providerId="AD"/>
  <p188:author id="{F2FA06EB-3537-F5AB-D4FD-165B49956A31}" name="Angela Giaquinto" initials="AG" userId="S::Angela.Giaquinto@cancer.org::81bc5b76-bf0c-4f82-9644-48bbf98316c9" providerId="AD"/>
  <p188:author id="{0103D0ED-E7FD-C221-7981-A73AF23B1191}" name="Amanda Liu" initials="AL" userId="S::amanda.liu@cancer.org::189bf6ff-1e8d-427f-b10b-d431a75035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6F8"/>
    <a:srgbClr val="FFC600"/>
    <a:srgbClr val="FF0000"/>
    <a:srgbClr val="012169"/>
    <a:srgbClr val="B2F2FF"/>
    <a:srgbClr val="FFFFFF"/>
    <a:srgbClr val="A7A8A9"/>
    <a:srgbClr val="A0F0FF"/>
    <a:srgbClr val="FF7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991D2-2B5A-4466-A83C-493AF48346F3}" v="1" dt="2024-12-10T19:33:07.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94" autoAdjust="0"/>
  </p:normalViewPr>
  <p:slideViewPr>
    <p:cSldViewPr snapToGrid="0">
      <p:cViewPr varScale="1">
        <p:scale>
          <a:sx n="67" d="100"/>
          <a:sy n="67" d="100"/>
        </p:scale>
        <p:origin x="6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8D738-8366-954A-A454-968E837854FF}"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E35197-6DA9-744D-98ED-310B7A3B435B}" type="slidenum">
              <a:rPr lang="en-US" smtClean="0"/>
              <a:t>‹#›</a:t>
            </a:fld>
            <a:endParaRPr lang="en-US"/>
          </a:p>
        </p:txBody>
      </p:sp>
    </p:spTree>
    <p:extLst>
      <p:ext uri="{BB962C8B-B14F-4D97-AF65-F5344CB8AC3E}">
        <p14:creationId xmlns:p14="http://schemas.microsoft.com/office/powerpoint/2010/main" val="55264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ＭＳ Ｐゴシック" pitchFamily="34" charset="-128"/>
                <a:cs typeface="Arial" panose="020B0604020202020204" pitchFamily="34" charset="0"/>
              </a:rPr>
              <a:t>In 2025, a little over 2 million new cancer cases are expected to be diagnosed in the United States. Prostate cancer is the</a:t>
            </a:r>
            <a:r>
              <a:rPr lang="en-US" baseline="0">
                <a:latin typeface="Arial" panose="020B0604020202020204" pitchFamily="34" charset="0"/>
                <a:ea typeface="ＭＳ Ｐゴシック" pitchFamily="34" charset="-128"/>
                <a:cs typeface="Arial" panose="020B0604020202020204" pitchFamily="34" charset="0"/>
              </a:rPr>
              <a:t> most common cancer among males </a:t>
            </a:r>
            <a:r>
              <a:rPr lang="en-US">
                <a:latin typeface="Arial" panose="020B0604020202020204" pitchFamily="34" charset="0"/>
                <a:ea typeface="ＭＳ Ｐゴシック" pitchFamily="34" charset="-128"/>
                <a:cs typeface="Arial" panose="020B0604020202020204" pitchFamily="34" charset="0"/>
              </a:rPr>
              <a:t>(30%), followed by lung (11%) and colorectal (8%) cancers. Among</a:t>
            </a:r>
            <a:r>
              <a:rPr lang="en-US" baseline="0">
                <a:latin typeface="Arial" panose="020B0604020202020204" pitchFamily="34" charset="0"/>
                <a:ea typeface="ＭＳ Ｐゴシック" pitchFamily="34" charset="-128"/>
                <a:cs typeface="Arial" panose="020B0604020202020204" pitchFamily="34" charset="0"/>
              </a:rPr>
              <a:t> </a:t>
            </a:r>
            <a:r>
              <a:rPr lang="en-US">
                <a:latin typeface="Arial" panose="020B0604020202020204" pitchFamily="34" charset="0"/>
                <a:ea typeface="ＭＳ Ｐゴシック" pitchFamily="34" charset="-128"/>
                <a:cs typeface="Arial" panose="020B0604020202020204" pitchFamily="34" charset="0"/>
              </a:rPr>
              <a:t>females, breast (32%), lung (12%), and colorectal (7%) cancers are the most common. </a:t>
            </a: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2</a:t>
            </a:fld>
            <a:endParaRPr lang="en-US"/>
          </a:p>
        </p:txBody>
      </p:sp>
    </p:spTree>
    <p:extLst>
      <p:ext uri="{BB962C8B-B14F-4D97-AF65-F5344CB8AC3E}">
        <p14:creationId xmlns:p14="http://schemas.microsoft.com/office/powerpoint/2010/main" val="1445193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Survival is lower in Black people compared to White people for almost every cancer type; for example, the 5-year relative survival rate for uterine corpus cancer is 63% in Black women versus 84% in White women, largely due to later stage diagnosis, more aggressive disease, and less access to high-quality treatment.</a:t>
            </a:r>
          </a:p>
        </p:txBody>
      </p:sp>
      <p:sp>
        <p:nvSpPr>
          <p:cNvPr id="4" name="Slide Number Placeholder 3"/>
          <p:cNvSpPr>
            <a:spLocks noGrp="1"/>
          </p:cNvSpPr>
          <p:nvPr>
            <p:ph type="sldNum" sz="quarter" idx="5"/>
          </p:nvPr>
        </p:nvSpPr>
        <p:spPr/>
        <p:txBody>
          <a:bodyPr/>
          <a:lstStyle/>
          <a:p>
            <a:fld id="{85E35197-6DA9-744D-98ED-310B7A3B435B}" type="slidenum">
              <a:rPr lang="en-US" smtClean="0"/>
              <a:t>11</a:t>
            </a:fld>
            <a:endParaRPr lang="en-US"/>
          </a:p>
        </p:txBody>
      </p:sp>
    </p:spTree>
    <p:extLst>
      <p:ext uri="{BB962C8B-B14F-4D97-AF65-F5344CB8AC3E}">
        <p14:creationId xmlns:p14="http://schemas.microsoft.com/office/powerpoint/2010/main" val="404776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ＭＳ Ｐゴシック" pitchFamily="34" charset="-128"/>
                <a:cs typeface="Arial" panose="020B0604020202020204" pitchFamily="34" charset="0"/>
              </a:rPr>
              <a:t>In 2025, 618,120 deaths from cancer are expected in the United States. </a:t>
            </a:r>
            <a:r>
              <a:rPr lang="en-US">
                <a:latin typeface="Arial" pitchFamily="34" charset="0"/>
                <a:ea typeface="ＭＳ Ｐゴシック" pitchFamily="34" charset="-128"/>
              </a:rPr>
              <a:t>Lung cancer is the</a:t>
            </a:r>
            <a:r>
              <a:rPr lang="en-US" baseline="0">
                <a:latin typeface="Arial" pitchFamily="34" charset="0"/>
                <a:ea typeface="ＭＳ Ｐゴシック" pitchFamily="34" charset="-128"/>
              </a:rPr>
              <a:t> leading cause of cancer death</a:t>
            </a:r>
            <a:r>
              <a:rPr lang="en-US">
                <a:latin typeface="Arial" pitchFamily="34" charset="0"/>
                <a:ea typeface="ＭＳ Ｐゴシック" pitchFamily="34" charset="-128"/>
              </a:rPr>
              <a:t> among males (20%), followed by prostate (11%) and colorectal (9%)</a:t>
            </a:r>
            <a:r>
              <a:rPr lang="en-US" baseline="0">
                <a:latin typeface="Arial" pitchFamily="34" charset="0"/>
                <a:ea typeface="ＭＳ Ｐゴシック" pitchFamily="34" charset="-128"/>
              </a:rPr>
              <a:t> </a:t>
            </a:r>
            <a:r>
              <a:rPr lang="en-US">
                <a:latin typeface="Arial" pitchFamily="34" charset="0"/>
                <a:ea typeface="ＭＳ Ｐゴシック" pitchFamily="34" charset="-128"/>
              </a:rPr>
              <a:t>cancers. Among</a:t>
            </a:r>
            <a:r>
              <a:rPr lang="en-US" baseline="0">
                <a:latin typeface="Arial" pitchFamily="34" charset="0"/>
                <a:ea typeface="ＭＳ Ｐゴシック" pitchFamily="34" charset="-128"/>
              </a:rPr>
              <a:t> females</a:t>
            </a:r>
            <a:r>
              <a:rPr lang="en-US">
                <a:latin typeface="Arial" pitchFamily="34" charset="0"/>
                <a:ea typeface="ＭＳ Ｐゴシック" pitchFamily="34" charset="-128"/>
              </a:rPr>
              <a:t>, lung (21%), breast (14%), and pancreatic (8%) cancers are the leading causes of cancer death. </a:t>
            </a: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12</a:t>
            </a:fld>
            <a:endParaRPr lang="en-US"/>
          </a:p>
        </p:txBody>
      </p:sp>
    </p:spTree>
    <p:extLst>
      <p:ext uri="{BB962C8B-B14F-4D97-AF65-F5344CB8AC3E}">
        <p14:creationId xmlns:p14="http://schemas.microsoft.com/office/powerpoint/2010/main" val="279991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a:latin typeface="Arial" panose="020B0604020202020204" pitchFamily="34" charset="0"/>
                <a:ea typeface="ＭＳ Ｐゴシック" pitchFamily="34" charset="-128"/>
                <a:cs typeface="Arial" panose="020B0604020202020204" pitchFamily="34" charset="0"/>
              </a:rPr>
              <a:t>This slide shows trends in cancer death rates by sex. </a:t>
            </a:r>
            <a:r>
              <a:rPr lang="en-US" i="0">
                <a:latin typeface="Arial" panose="020B0604020202020204" pitchFamily="34" charset="0"/>
                <a:ea typeface="ＭＳ Ｐゴシック" pitchFamily="34" charset="-128"/>
                <a:cs typeface="Arial" panose="020B0604020202020204" pitchFamily="34" charset="0"/>
              </a:rPr>
              <a:t>The cancer</a:t>
            </a:r>
            <a:r>
              <a:rPr lang="en-US" i="0" baseline="0">
                <a:latin typeface="Arial" panose="020B0604020202020204" pitchFamily="34" charset="0"/>
                <a:ea typeface="ＭＳ Ｐゴシック" pitchFamily="34" charset="-128"/>
                <a:cs typeface="Arial" panose="020B0604020202020204" pitchFamily="34" charset="0"/>
              </a:rPr>
              <a:t> death rate in males and females combined has declined by 34% since its peak in </a:t>
            </a:r>
            <a:r>
              <a:rPr lang="en-US" b="0" i="0" baseline="0">
                <a:latin typeface="Arial" panose="020B0604020202020204" pitchFamily="34" charset="0"/>
                <a:ea typeface="ＭＳ Ｐゴシック" pitchFamily="34" charset="-128"/>
                <a:cs typeface="Arial" panose="020B0604020202020204" pitchFamily="34" charset="0"/>
              </a:rPr>
              <a:t>1991.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13</a:t>
            </a:fld>
            <a:endParaRPr lang="en-US"/>
          </a:p>
        </p:txBody>
      </p:sp>
    </p:spTree>
    <p:extLst>
      <p:ext uri="{BB962C8B-B14F-4D97-AF65-F5344CB8AC3E}">
        <p14:creationId xmlns:p14="http://schemas.microsoft.com/office/powerpoint/2010/main" val="2183982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As a result of continuous declines in cancer mortality since 1991, there were an estimated 4.5 million fewer cancer deaths through 2022 than would have been expected if the death rate remained at its peak. </a:t>
            </a:r>
            <a:r>
              <a:rPr lang="en-US" i="0" baseline="0">
                <a:latin typeface="Arial" panose="020B0604020202020204" pitchFamily="34" charset="0"/>
                <a:cs typeface="Arial" panose="020B0604020202020204" pitchFamily="34" charset="0"/>
              </a:rPr>
              <a:t>This graph shows the number of averted cancer deaths in men on the left and women on the right. The blue line represents the actual number of cancer deaths recorded each year, and the red line represents the number of cancer deaths that would have been expected if cancer death rates had remained at their peak.</a:t>
            </a:r>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14</a:t>
            </a:fld>
            <a:endParaRPr lang="en-US"/>
          </a:p>
        </p:txBody>
      </p:sp>
    </p:spTree>
    <p:extLst>
      <p:ext uri="{BB962C8B-B14F-4D97-AF65-F5344CB8AC3E}">
        <p14:creationId xmlns:p14="http://schemas.microsoft.com/office/powerpoint/2010/main" val="3333694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Arial" pitchFamily="34" charset="0"/>
                <a:ea typeface="ＭＳ Ｐゴシック" pitchFamily="34" charset="-128"/>
                <a:cs typeface="Times New Roman" pitchFamily="18" charset="0"/>
              </a:rPr>
              <a:t>This figure shows long-term trends in cancer death rates in males by cancer type. </a:t>
            </a: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15</a:t>
            </a:fld>
            <a:endParaRPr lang="en-US"/>
          </a:p>
        </p:txBody>
      </p:sp>
    </p:spTree>
    <p:extLst>
      <p:ext uri="{BB962C8B-B14F-4D97-AF65-F5344CB8AC3E}">
        <p14:creationId xmlns:p14="http://schemas.microsoft.com/office/powerpoint/2010/main" val="564752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latin typeface="Arial" pitchFamily="34" charset="0"/>
                <a:ea typeface="ＭＳ Ｐゴシック" pitchFamily="34" charset="-128"/>
                <a:cs typeface="Times New Roman" pitchFamily="18" charset="0"/>
              </a:rPr>
              <a:t>This figure shows long-term trends in cancer death rates for females by cancer type. </a:t>
            </a: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16</a:t>
            </a:fld>
            <a:endParaRPr lang="en-US"/>
          </a:p>
        </p:txBody>
      </p:sp>
    </p:spTree>
    <p:extLst>
      <p:ext uri="{BB962C8B-B14F-4D97-AF65-F5344CB8AC3E}">
        <p14:creationId xmlns:p14="http://schemas.microsoft.com/office/powerpoint/2010/main" val="4035857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slide shows cancer incidence rates for all cancers combined by race and ethnicity and sex. The highest rates are in American Indian and Alaska Native and Black men and American Indian and Alaska Native women. </a:t>
            </a:r>
          </a:p>
        </p:txBody>
      </p:sp>
      <p:sp>
        <p:nvSpPr>
          <p:cNvPr id="4" name="Slide Number Placeholder 3"/>
          <p:cNvSpPr>
            <a:spLocks noGrp="1"/>
          </p:cNvSpPr>
          <p:nvPr>
            <p:ph type="sldNum" sz="quarter" idx="5"/>
          </p:nvPr>
        </p:nvSpPr>
        <p:spPr/>
        <p:txBody>
          <a:bodyPr/>
          <a:lstStyle/>
          <a:p>
            <a:fld id="{85E35197-6DA9-744D-98ED-310B7A3B435B}" type="slidenum">
              <a:rPr lang="en-US" smtClean="0"/>
              <a:t>17</a:t>
            </a:fld>
            <a:endParaRPr lang="en-US"/>
          </a:p>
        </p:txBody>
      </p:sp>
    </p:spTree>
    <p:extLst>
      <p:ext uri="{BB962C8B-B14F-4D97-AF65-F5344CB8AC3E}">
        <p14:creationId xmlns:p14="http://schemas.microsoft.com/office/powerpoint/2010/main" val="735472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solidFill>
                  <a:schemeClr val="tx1"/>
                </a:solidFill>
                <a:latin typeface="Arial" panose="020B0604020202020204" pitchFamily="34" charset="0"/>
                <a:cs typeface="Arial" panose="020B0604020202020204" pitchFamily="34" charset="0"/>
              </a:rPr>
              <a:t>This slide shows cancer incidence rates in children and adolescents by cancer type according to the International Classification of Childhood Cancers (ICCC).</a:t>
            </a: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18</a:t>
            </a:fld>
            <a:endParaRPr lang="en-US"/>
          </a:p>
        </p:txBody>
      </p:sp>
    </p:spTree>
    <p:extLst>
      <p:ext uri="{BB962C8B-B14F-4D97-AF65-F5344CB8AC3E}">
        <p14:creationId xmlns:p14="http://schemas.microsoft.com/office/powerpoint/2010/main" val="1563133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This slide shows 5-year relative survival for children, ages 0-14 years in red, and adolescents, ages 15-19 years shown in blue, for major cancers. </a:t>
            </a:r>
          </a:p>
        </p:txBody>
      </p:sp>
      <p:sp>
        <p:nvSpPr>
          <p:cNvPr id="4" name="Slide Number Placeholder 3"/>
          <p:cNvSpPr>
            <a:spLocks noGrp="1"/>
          </p:cNvSpPr>
          <p:nvPr>
            <p:ph type="sldNum" sz="quarter" idx="5"/>
          </p:nvPr>
        </p:nvSpPr>
        <p:spPr/>
        <p:txBody>
          <a:bodyPr/>
          <a:lstStyle/>
          <a:p>
            <a:fld id="{85E35197-6DA9-744D-98ED-310B7A3B435B}" type="slidenum">
              <a:rPr lang="en-US" smtClean="0"/>
              <a:t>19</a:t>
            </a:fld>
            <a:endParaRPr lang="en-US"/>
          </a:p>
        </p:txBody>
      </p:sp>
    </p:spTree>
    <p:extLst>
      <p:ext uri="{BB962C8B-B14F-4D97-AF65-F5344CB8AC3E}">
        <p14:creationId xmlns:p14="http://schemas.microsoft.com/office/powerpoint/2010/main" val="143452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Arial" panose="020B0604020202020204" pitchFamily="34" charset="0"/>
                <a:ea typeface="ＭＳ Ｐゴシック" pitchFamily="34" charset="-128"/>
                <a:cs typeface="Arial" panose="020B0604020202020204" pitchFamily="34" charset="0"/>
              </a:rPr>
              <a:t>This slide shows long-term trends in cancer incidence rates for all sites combined by sex from 1975</a:t>
            </a:r>
            <a:r>
              <a:rPr lang="en-US" sz="1200" baseline="0">
                <a:solidFill>
                  <a:schemeClr val="tx1"/>
                </a:solidFill>
                <a:latin typeface="Arial" panose="020B0604020202020204" pitchFamily="34" charset="0"/>
                <a:ea typeface="ＭＳ Ｐゴシック" pitchFamily="34" charset="-128"/>
                <a:cs typeface="Arial" panose="020B0604020202020204" pitchFamily="34" charset="0"/>
              </a:rPr>
              <a:t> to </a:t>
            </a:r>
            <a:r>
              <a:rPr lang="en-US" sz="1200">
                <a:solidFill>
                  <a:schemeClr val="tx1"/>
                </a:solidFill>
                <a:latin typeface="Arial" panose="020B0604020202020204" pitchFamily="34" charset="0"/>
                <a:ea typeface="ＭＳ Ｐゴシック" pitchFamily="34" charset="-128"/>
                <a:cs typeface="Arial" panose="020B0604020202020204" pitchFamily="34" charset="0"/>
              </a:rPr>
              <a:t>2021. Cancer incidence trends reflect patterns in the prevalence of cancer risk factors, as well as changes in medical practices, such as cancer screening. Cancer incidence rates for 2020 are 9%-10% lower than those for 2019 because of COVID-19 pandemic disruptions that led to less screening and other elective healthcare visits, and thus less cancer detection. </a:t>
            </a:r>
          </a:p>
        </p:txBody>
      </p:sp>
      <p:sp>
        <p:nvSpPr>
          <p:cNvPr id="4" name="Slide Number Placeholder 3"/>
          <p:cNvSpPr>
            <a:spLocks noGrp="1"/>
          </p:cNvSpPr>
          <p:nvPr>
            <p:ph type="sldNum" sz="quarter" idx="5"/>
          </p:nvPr>
        </p:nvSpPr>
        <p:spPr/>
        <p:txBody>
          <a:bodyPr/>
          <a:lstStyle/>
          <a:p>
            <a:fld id="{85E35197-6DA9-744D-98ED-310B7A3B435B}" type="slidenum">
              <a:rPr lang="en-US" smtClean="0"/>
              <a:t>3</a:t>
            </a:fld>
            <a:endParaRPr lang="en-US"/>
          </a:p>
        </p:txBody>
      </p:sp>
    </p:spTree>
    <p:extLst>
      <p:ext uri="{BB962C8B-B14F-4D97-AF65-F5344CB8AC3E}">
        <p14:creationId xmlns:p14="http://schemas.microsoft.com/office/powerpoint/2010/main" val="231682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a:latin typeface="Arial" panose="020B0604020202020204" pitchFamily="34" charset="0"/>
                <a:cs typeface="Arial" panose="020B0604020202020204" pitchFamily="34" charset="0"/>
              </a:rPr>
              <a:t>This slide shows trends in cancer incidence among males in the US by cancer site. Prostate cancer incidence is driven by the use of prostate-specific antigen (PSA) testing to screen for asymptomatic cancer. Rates spiked in the early 1990s because of initial widespread uptake of screening, then dropped by almost 40% from 2007 to 2014 because of a drop in screening precipitated by recommendations by the US Preventive Services Task Force against routine screening for men 75 and older in 2008 and all men in 2012. After 2014, rates have steadily increased, largely driven by increases in advanced stage disease.</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5E35197-6DA9-744D-98ED-310B7A3B435B}" type="slidenum">
              <a:rPr lang="en-US" smtClean="0"/>
              <a:t>4</a:t>
            </a:fld>
            <a:endParaRPr lang="en-US"/>
          </a:p>
        </p:txBody>
      </p:sp>
    </p:spTree>
    <p:extLst>
      <p:ext uri="{BB962C8B-B14F-4D97-AF65-F5344CB8AC3E}">
        <p14:creationId xmlns:p14="http://schemas.microsoft.com/office/powerpoint/2010/main" val="365080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ea typeface="ＭＳ Ｐゴシック" pitchFamily="34" charset="-128"/>
                <a:cs typeface="Arial" panose="020B0604020202020204" pitchFamily="34" charset="0"/>
              </a:rPr>
              <a:t>This slide shows trends in cancer incidence among females in the US. Breast cancer has been slowly increasing since the mid-2000s by about 0.5% per year because of increases in obesity (postmenopausal women) and continued declines in the fertility rate.</a:t>
            </a:r>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5</a:t>
            </a:fld>
            <a:endParaRPr lang="en-US"/>
          </a:p>
        </p:txBody>
      </p:sp>
    </p:spTree>
    <p:extLst>
      <p:ext uri="{BB962C8B-B14F-4D97-AF65-F5344CB8AC3E}">
        <p14:creationId xmlns:p14="http://schemas.microsoft.com/office/powerpoint/2010/main" val="150232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graph shows delay-adjusted incidence rates by sex and age. Sex differences in cancer risk vary markedly by age. For example, cancer rates in middle-aged women (50-64 years) are statistically equivalent to those in middle-aged men in 2021, after being 21% lower in 2007. Among people younger than 50 years, the chasm between male and female rates is widening. The incidence among women was 51% higher than men in 2002, but 82% higher in 2021.</a:t>
            </a:r>
          </a:p>
        </p:txBody>
      </p:sp>
      <p:sp>
        <p:nvSpPr>
          <p:cNvPr id="4" name="Slide Number Placeholder 3"/>
          <p:cNvSpPr>
            <a:spLocks noGrp="1"/>
          </p:cNvSpPr>
          <p:nvPr>
            <p:ph type="sldNum" sz="quarter" idx="5"/>
          </p:nvPr>
        </p:nvSpPr>
        <p:spPr/>
        <p:txBody>
          <a:bodyPr/>
          <a:lstStyle/>
          <a:p>
            <a:fld id="{85E35197-6DA9-744D-98ED-310B7A3B435B}" type="slidenum">
              <a:rPr lang="en-US" smtClean="0"/>
              <a:t>6</a:t>
            </a:fld>
            <a:endParaRPr lang="en-US"/>
          </a:p>
        </p:txBody>
      </p:sp>
    </p:spTree>
    <p:extLst>
      <p:ext uri="{BB962C8B-B14F-4D97-AF65-F5344CB8AC3E}">
        <p14:creationId xmlns:p14="http://schemas.microsoft.com/office/powerpoint/2010/main" val="653456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This slide shows cancer incidence rates for all cancers combined by race and ethnicity and sex. Among men, cancer rates are highest among Black men while rates in women are highest among American Indian/Alaska Native women. </a:t>
            </a:r>
          </a:p>
        </p:txBody>
      </p:sp>
      <p:sp>
        <p:nvSpPr>
          <p:cNvPr id="4" name="Slide Number Placeholder 3"/>
          <p:cNvSpPr>
            <a:spLocks noGrp="1"/>
          </p:cNvSpPr>
          <p:nvPr>
            <p:ph type="sldNum" sz="quarter" idx="5"/>
          </p:nvPr>
        </p:nvSpPr>
        <p:spPr/>
        <p:txBody>
          <a:bodyPr/>
          <a:lstStyle/>
          <a:p>
            <a:fld id="{85E35197-6DA9-744D-98ED-310B7A3B435B}" type="slidenum">
              <a:rPr lang="en-US" smtClean="0"/>
              <a:t>7</a:t>
            </a:fld>
            <a:endParaRPr lang="en-US"/>
          </a:p>
        </p:txBody>
      </p:sp>
    </p:spTree>
    <p:extLst>
      <p:ext uri="{BB962C8B-B14F-4D97-AF65-F5344CB8AC3E}">
        <p14:creationId xmlns:p14="http://schemas.microsoft.com/office/powerpoint/2010/main" val="340543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Arial" pitchFamily="34" charset="0"/>
                <a:ea typeface="ＭＳ Ｐゴシック" pitchFamily="34" charset="-128"/>
                <a:cs typeface="Times New Roman" pitchFamily="18" charset="0"/>
              </a:rPr>
              <a:t>This slide shows the lifetime risk, or likelihood, of an average male in the US developing cancer. One of every three men, or 39.9% of men, will develop some type of cancer in his lifetime. </a:t>
            </a: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8</a:t>
            </a:fld>
            <a:endParaRPr lang="en-US"/>
          </a:p>
        </p:txBody>
      </p:sp>
    </p:spTree>
    <p:extLst>
      <p:ext uri="{BB962C8B-B14F-4D97-AF65-F5344CB8AC3E}">
        <p14:creationId xmlns:p14="http://schemas.microsoft.com/office/powerpoint/2010/main" val="80690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latin typeface="Arial" pitchFamily="34" charset="0"/>
                <a:ea typeface="ＭＳ Ｐゴシック" pitchFamily="34" charset="-128"/>
                <a:cs typeface="Times New Roman" pitchFamily="18" charset="0"/>
              </a:rPr>
              <a:t>This slide shows the lifetime risk, or likelihood, of an average female in the US developing cancer. One of every three women, 39.0%, will develop some type of cancer in her lifetime. </a:t>
            </a: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9</a:t>
            </a:fld>
            <a:endParaRPr lang="en-US"/>
          </a:p>
        </p:txBody>
      </p:sp>
    </p:spTree>
    <p:extLst>
      <p:ext uri="{BB962C8B-B14F-4D97-AF65-F5344CB8AC3E}">
        <p14:creationId xmlns:p14="http://schemas.microsoft.com/office/powerpoint/2010/main" val="3553019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itchFamily="34" charset="0"/>
                <a:ea typeface="ＭＳ Ｐゴシック" pitchFamily="34" charset="-128"/>
                <a:cs typeface="Times New Roman" pitchFamily="18" charset="0"/>
              </a:rPr>
              <a:t>This table shows the 5-year relative survival rate by cancer site. There have been notable improvements in survival</a:t>
            </a:r>
            <a:r>
              <a:rPr lang="en-US" baseline="0">
                <a:latin typeface="Arial" pitchFamily="34" charset="0"/>
                <a:ea typeface="ＭＳ Ｐゴシック" pitchFamily="34" charset="-128"/>
                <a:cs typeface="Times New Roman" pitchFamily="18" charset="0"/>
              </a:rPr>
              <a:t> for most cancer types due to </a:t>
            </a:r>
            <a:r>
              <a:rPr lang="en-US">
                <a:latin typeface="Arial" pitchFamily="34" charset="0"/>
                <a:ea typeface="ＭＳ Ｐゴシック" pitchFamily="34" charset="-128"/>
                <a:cs typeface="Times New Roman" pitchFamily="18" charset="0"/>
              </a:rPr>
              <a:t>earlier detection and/or advances in treatment. Overall cancer survival has increased from 49% in the mid-1970s to 69% for diagnoses during 2014-2020. </a:t>
            </a:r>
            <a:endParaRPr lang="en-US" baseline="0">
              <a:latin typeface="Arial" pitchFamily="34" charset="0"/>
              <a:ea typeface="ＭＳ Ｐゴシック" pitchFamily="34" charset="-128"/>
              <a:cs typeface="Times New Roman" pitchFamily="18" charset="0"/>
            </a:endParaRPr>
          </a:p>
          <a:p>
            <a:endParaRPr lang="en-US"/>
          </a:p>
        </p:txBody>
      </p:sp>
      <p:sp>
        <p:nvSpPr>
          <p:cNvPr id="4" name="Slide Number Placeholder 3"/>
          <p:cNvSpPr>
            <a:spLocks noGrp="1"/>
          </p:cNvSpPr>
          <p:nvPr>
            <p:ph type="sldNum" sz="quarter" idx="5"/>
          </p:nvPr>
        </p:nvSpPr>
        <p:spPr/>
        <p:txBody>
          <a:bodyPr/>
          <a:lstStyle/>
          <a:p>
            <a:fld id="{85E35197-6DA9-744D-98ED-310B7A3B435B}" type="slidenum">
              <a:rPr lang="en-US" smtClean="0"/>
              <a:t>10</a:t>
            </a:fld>
            <a:endParaRPr lang="en-US"/>
          </a:p>
        </p:txBody>
      </p:sp>
    </p:spTree>
    <p:extLst>
      <p:ext uri="{BB962C8B-B14F-4D97-AF65-F5344CB8AC3E}">
        <p14:creationId xmlns:p14="http://schemas.microsoft.com/office/powerpoint/2010/main" val="417327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a:extLst>
              <a:ext uri="{FF2B5EF4-FFF2-40B4-BE49-F238E27FC236}">
                <a16:creationId xmlns:a16="http://schemas.microsoft.com/office/drawing/2014/main" id="{4867BA4F-DA96-3ABE-4BF2-217170BE10E4}"/>
              </a:ext>
            </a:extLst>
          </p:cNvPr>
          <p:cNvSpPr>
            <a:spLocks noGrp="1"/>
          </p:cNvSpPr>
          <p:nvPr>
            <p:ph type="dt" sz="half" idx="2"/>
          </p:nvPr>
        </p:nvSpPr>
        <p:spPr>
          <a:xfrm>
            <a:off x="11423056" y="210312"/>
            <a:ext cx="531877" cy="245764"/>
          </a:xfrm>
          <a:prstGeom prst="rect">
            <a:avLst/>
          </a:prstGeom>
        </p:spPr>
        <p:txBody>
          <a:bodyPr wrap="square" lIns="0" tIns="0" rIns="0" bIns="0" anchor="t" anchorCtr="0">
            <a:noAutofit/>
          </a:bodyPr>
          <a:lstStyle>
            <a:lvl1pPr algn="r">
              <a:defRPr sz="800" baseline="0">
                <a:latin typeface="Poppins" pitchFamily="2" charset="77"/>
                <a:cs typeface="Poppins" pitchFamily="2" charset="77"/>
              </a:defRPr>
            </a:lvl1pPr>
          </a:lstStyle>
          <a:p>
            <a:fld id="{B07D23A7-7402-0843-A222-AAEABEA1D2C1}" type="datetime1">
              <a:rPr lang="en-US" smtClean="0"/>
              <a:t>12/10/2024</a:t>
            </a:fld>
            <a:endParaRPr lang="en-US"/>
          </a:p>
        </p:txBody>
      </p:sp>
      <p:sp>
        <p:nvSpPr>
          <p:cNvPr id="4" name="Date Placeholder 3">
            <a:extLst>
              <a:ext uri="{FF2B5EF4-FFF2-40B4-BE49-F238E27FC236}">
                <a16:creationId xmlns:a16="http://schemas.microsoft.com/office/drawing/2014/main" id="{CF5072A1-7430-CFDE-CD3D-4BEF079920FA}"/>
              </a:ext>
            </a:extLst>
          </p:cNvPr>
          <p:cNvSpPr txBox="1">
            <a:spLocks/>
          </p:cNvSpPr>
          <p:nvPr userDrawn="1"/>
        </p:nvSpPr>
        <p:spPr>
          <a:xfrm>
            <a:off x="340925" y="6442147"/>
            <a:ext cx="531877" cy="245764"/>
          </a:xfrm>
          <a:prstGeom prst="rect">
            <a:avLst/>
          </a:prstGeom>
        </p:spPr>
        <p:txBody>
          <a:bodyPr wrap="square" lIns="0" tIns="0" rIns="0" bIns="0" anchor="b" anchorCtr="0">
            <a:noAutofit/>
          </a:bodyPr>
          <a:lstStyle>
            <a:defPPr>
              <a:defRPr lang="en-US"/>
            </a:defPPr>
            <a:lvl1pPr marL="0" algn="l" defTabSz="457200" rtl="0" eaLnBrk="1" latinLnBrk="0" hangingPunct="1">
              <a:defRPr sz="800" kern="1200" baseline="0">
                <a:solidFill>
                  <a:schemeClr val="tx1"/>
                </a:solidFill>
                <a:latin typeface="Poppins" pitchFamily="2" charset="77"/>
                <a:ea typeface="+mn-ea"/>
                <a:cs typeface="Poppins" pitchFamily="2" charset="77"/>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07D23A7-7402-0843-A222-AAEABEA1D2C1}" type="datetime1">
              <a:rPr lang="en-US" smtClean="0"/>
              <a:pPr/>
              <a:t>12/10/2024</a:t>
            </a:fld>
            <a:endParaRPr lang="en-US"/>
          </a:p>
        </p:txBody>
      </p:sp>
      <p:sp>
        <p:nvSpPr>
          <p:cNvPr id="5" name="Footer Placeholder 4">
            <a:extLst>
              <a:ext uri="{FF2B5EF4-FFF2-40B4-BE49-F238E27FC236}">
                <a16:creationId xmlns:a16="http://schemas.microsoft.com/office/drawing/2014/main" id="{E80FEC61-668B-BEFC-7816-6F692C3F74FD}"/>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463C3998-6B48-F13B-1C6B-36E923152C70}"/>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6000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Blue Trapezoid">
    <p:spTree>
      <p:nvGrpSpPr>
        <p:cNvPr id="1" name=""/>
        <p:cNvGrpSpPr/>
        <p:nvPr/>
      </p:nvGrpSpPr>
      <p:grpSpPr>
        <a:xfrm>
          <a:off x="0" y="0"/>
          <a:ext cx="0" cy="0"/>
          <a:chOff x="0" y="0"/>
          <a:chExt cx="0" cy="0"/>
        </a:xfrm>
      </p:grpSpPr>
      <p:sp>
        <p:nvSpPr>
          <p:cNvPr id="2" name="Title 1"/>
          <p:cNvSpPr>
            <a:spLocks noGrp="1"/>
          </p:cNvSpPr>
          <p:nvPr>
            <p:ph type="title"/>
          </p:nvPr>
        </p:nvSpPr>
        <p:spPr>
          <a:xfrm>
            <a:off x="667512" y="4028302"/>
            <a:ext cx="9061704" cy="2377440"/>
          </a:xfrm>
          <a:prstGeom prst="rect">
            <a:avLst/>
          </a:prstGeom>
        </p:spPr>
        <p:txBody>
          <a:bodyPr lIns="0" tIns="0" rIns="0" bIns="0" anchor="t" anchorCtr="0">
            <a:normAutofit/>
          </a:bodyPr>
          <a:lstStyle/>
          <a:p>
            <a:r>
              <a:rPr lang="en-US"/>
              <a:t>Click to edit Master title style</a:t>
            </a:r>
          </a:p>
        </p:txBody>
      </p:sp>
      <p:sp>
        <p:nvSpPr>
          <p:cNvPr id="3" name="Content Placeholder 2"/>
          <p:cNvSpPr>
            <a:spLocks noGrp="1"/>
          </p:cNvSpPr>
          <p:nvPr>
            <p:ph idx="1"/>
          </p:nvPr>
        </p:nvSpPr>
        <p:spPr>
          <a:xfrm>
            <a:off x="667512" y="3429000"/>
            <a:ext cx="9961085" cy="406567"/>
          </a:xfrm>
          <a:prstGeom prst="rect">
            <a:avLst/>
          </a:prstGeom>
        </p:spPr>
        <p:txBody>
          <a:bodyPr lIns="0" tIns="0" rIns="0" bIns="0" anchor="b" anchorCtr="0"/>
          <a:lstStyle/>
          <a:p>
            <a:pPr lvl="0"/>
            <a:r>
              <a:rPr lang="en-US"/>
              <a:t>Click to edit Master text styles</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08140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Blue Trapezo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7512" y="4028302"/>
            <a:ext cx="9061704" cy="2377440"/>
          </a:xfrm>
          <a:prstGeom prst="rect">
            <a:avLst/>
          </a:prstGeom>
        </p:spPr>
        <p:txBody>
          <a:bodyPr lIns="0" tIns="0" rIns="0" bIns="0" anchor="t" anchorCtr="0">
            <a:normAutofit/>
          </a:bodyPr>
          <a:lstStyle/>
          <a:p>
            <a:r>
              <a:rPr lang="en-US"/>
              <a:t>Topic</a:t>
            </a:r>
          </a:p>
        </p:txBody>
      </p:sp>
      <p:sp>
        <p:nvSpPr>
          <p:cNvPr id="3" name="Content Placeholder 2"/>
          <p:cNvSpPr>
            <a:spLocks noGrp="1"/>
          </p:cNvSpPr>
          <p:nvPr>
            <p:ph idx="1" hasCustomPrompt="1"/>
          </p:nvPr>
        </p:nvSpPr>
        <p:spPr>
          <a:xfrm>
            <a:off x="667512" y="3429000"/>
            <a:ext cx="9961085" cy="406567"/>
          </a:xfrm>
          <a:prstGeom prst="rect">
            <a:avLst/>
          </a:prstGeom>
        </p:spPr>
        <p:txBody>
          <a:bodyPr lIns="0" tIns="0" rIns="0" bIns="0" anchor="b" anchorCtr="0"/>
          <a:lstStyle>
            <a:lvl1pPr>
              <a:defRPr b="0"/>
            </a:lvl1pPr>
          </a:lstStyle>
          <a:p>
            <a:pPr lvl="0"/>
            <a:r>
              <a:rPr lang="en-US"/>
              <a:t>Subhead</a:t>
            </a:r>
          </a:p>
        </p:txBody>
      </p:sp>
      <p:sp>
        <p:nvSpPr>
          <p:cNvPr id="18" name="Slide Number Placeholder 5">
            <a:extLst>
              <a:ext uri="{FF2B5EF4-FFF2-40B4-BE49-F238E27FC236}">
                <a16:creationId xmlns:a16="http://schemas.microsoft.com/office/drawing/2014/main" id="{3C0BEFA7-FBE0-1806-1EEE-9962E131CAD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217800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lue Background with hashta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2514600"/>
            <a:ext cx="10761810" cy="1828800"/>
          </a:xfrm>
          <a:prstGeom prst="rect">
            <a:avLst/>
          </a:prstGeom>
        </p:spPr>
        <p:txBody>
          <a:bodyPr lIns="0" tIns="0" rIns="0" bIns="0" anchor="ctr" anchorCtr="0"/>
          <a:lstStyle>
            <a:lvl1pPr>
              <a:lnSpc>
                <a:spcPct val="85000"/>
              </a:lnSpc>
              <a:defRPr sz="8800"/>
            </a:lvl1pPr>
          </a:lstStyle>
          <a:p>
            <a:r>
              <a:rPr lang="en-US"/>
              <a:t>Title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4312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rapezoid with Red Bar">
    <p:spTree>
      <p:nvGrpSpPr>
        <p:cNvPr id="1" name=""/>
        <p:cNvGrpSpPr/>
        <p:nvPr/>
      </p:nvGrpSpPr>
      <p:grpSpPr>
        <a:xfrm>
          <a:off x="0" y="0"/>
          <a:ext cx="0" cy="0"/>
          <a:chOff x="0" y="0"/>
          <a:chExt cx="0" cy="0"/>
        </a:xfrm>
      </p:grpSpPr>
      <p:sp>
        <p:nvSpPr>
          <p:cNvPr id="2" name="Title 1"/>
          <p:cNvSpPr>
            <a:spLocks noGrp="1"/>
          </p:cNvSpPr>
          <p:nvPr>
            <p:ph type="title"/>
          </p:nvPr>
        </p:nvSpPr>
        <p:spPr>
          <a:xfrm>
            <a:off x="658368" y="2189579"/>
            <a:ext cx="7257288" cy="2545342"/>
          </a:xfrm>
          <a:prstGeom prst="rect">
            <a:avLst/>
          </a:prstGeom>
        </p:spPr>
        <p:txBody>
          <a:bodyPr lIns="0" tIns="0" rIns="0" bIns="0" anchor="ctr" anchorCtr="0"/>
          <a:lstStyle>
            <a:lvl1pPr>
              <a:lnSpc>
                <a:spcPct val="90000"/>
              </a:lnSpc>
              <a:defRPr sz="6600"/>
            </a:lvl1pPr>
          </a:lstStyle>
          <a:p>
            <a:r>
              <a:rPr lang="en-US"/>
              <a:t>Click to edit Master title style</a:t>
            </a:r>
          </a:p>
        </p:txBody>
      </p:sp>
      <p:sp>
        <p:nvSpPr>
          <p:cNvPr id="10" name="Slide Number Placeholder 5">
            <a:extLst>
              <a:ext uri="{FF2B5EF4-FFF2-40B4-BE49-F238E27FC236}">
                <a16:creationId xmlns:a16="http://schemas.microsoft.com/office/drawing/2014/main" id="{970B109D-99A2-9F12-D38D-E4E232F09C29}"/>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solidFill>
                  <a:schemeClr val="bg1"/>
                </a:solidFill>
                <a:latin typeface="Poppins" pitchFamily="2" charset="77"/>
              </a:defRPr>
            </a:lvl1pPr>
          </a:lstStyle>
          <a:p>
            <a:fld id="{9091AC62-753B-3240-A76B-ED140B7F97AA}" type="slidenum">
              <a:rPr lang="en-US" smtClean="0"/>
              <a:pPr/>
              <a:t>‹#›</a:t>
            </a:fld>
            <a:endParaRPr lang="en-US"/>
          </a:p>
        </p:txBody>
      </p:sp>
      <p:sp>
        <p:nvSpPr>
          <p:cNvPr id="3" name="Text Placeholder 14">
            <a:extLst>
              <a:ext uri="{FF2B5EF4-FFF2-40B4-BE49-F238E27FC236}">
                <a16:creationId xmlns:a16="http://schemas.microsoft.com/office/drawing/2014/main" id="{007E5E71-70DE-D23F-0C01-801E25E36C7B}"/>
              </a:ext>
            </a:extLst>
          </p:cNvPr>
          <p:cNvSpPr>
            <a:spLocks noGrp="1"/>
          </p:cNvSpPr>
          <p:nvPr>
            <p:ph type="body" sz="quarter" idx="14" hasCustomPrompt="1"/>
          </p:nvPr>
        </p:nvSpPr>
        <p:spPr>
          <a:xfrm>
            <a:off x="7524531" y="5418408"/>
            <a:ext cx="4346042" cy="932516"/>
          </a:xfrm>
          <a:prstGeom prst="rect">
            <a:avLst/>
          </a:prstGeom>
        </p:spPr>
        <p:txBody>
          <a:bodyPr anchor="ctr" anchorCtr="0"/>
          <a:lstStyle>
            <a:lvl1pPr algn="r">
              <a:lnSpc>
                <a:spcPct val="95000"/>
              </a:lnSpc>
              <a:defRPr sz="2800"/>
            </a:lvl1pPr>
          </a:lstStyle>
          <a:p>
            <a:pPr lvl="0"/>
            <a:r>
              <a:rPr lang="en-US"/>
              <a:t>Month Day Year</a:t>
            </a:r>
          </a:p>
        </p:txBody>
      </p:sp>
    </p:spTree>
    <p:extLst>
      <p:ext uri="{BB962C8B-B14F-4D97-AF65-F5344CB8AC3E}">
        <p14:creationId xmlns:p14="http://schemas.microsoft.com/office/powerpoint/2010/main" val="419081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9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36703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262" y="520534"/>
            <a:ext cx="9917251" cy="517946"/>
          </a:xfrm>
          <a:prstGeom prst="rect">
            <a:avLst/>
          </a:prstGeom>
        </p:spPr>
        <p:txBody>
          <a:bodyPr>
            <a:noAutofit/>
          </a:bodyPr>
          <a:lstStyle>
            <a:lvl1pPr>
              <a:defRPr sz="3200"/>
            </a:lvl1pPr>
          </a:lstStyle>
          <a:p>
            <a:r>
              <a:rPr lang="en-US"/>
              <a:t>Click to edit Master title style</a:t>
            </a:r>
          </a:p>
        </p:txBody>
      </p:sp>
      <p:sp>
        <p:nvSpPr>
          <p:cNvPr id="3" name="Content Placeholder 2"/>
          <p:cNvSpPr>
            <a:spLocks noGrp="1"/>
          </p:cNvSpPr>
          <p:nvPr>
            <p:ph idx="1"/>
          </p:nvPr>
        </p:nvSpPr>
        <p:spPr>
          <a:xfrm>
            <a:off x="449262" y="1181892"/>
            <a:ext cx="10515600" cy="5174457"/>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F77C23AB-5DEF-E2BF-8048-747F0264AF9D}"/>
              </a:ext>
            </a:extLst>
          </p:cNvPr>
          <p:cNvSpPr>
            <a:spLocks noGrp="1"/>
          </p:cNvSpPr>
          <p:nvPr>
            <p:ph type="body" sz="quarter" idx="13" hasCustomPrompt="1"/>
          </p:nvPr>
        </p:nvSpPr>
        <p:spPr>
          <a:xfrm>
            <a:off x="449262" y="233710"/>
            <a:ext cx="9917251" cy="251703"/>
          </a:xfrm>
          <a:prstGeom prst="rect">
            <a:avLst/>
          </a:prstGeom>
        </p:spPr>
        <p:txBody>
          <a:bodyPr anchor="ctr" anchorCtr="0">
            <a:normAutofit/>
          </a:bodyPr>
          <a:lstStyle>
            <a:lvl1pPr marL="0" indent="0">
              <a:buNone/>
              <a:defRPr sz="1200" b="1" cap="none" spc="0" baseline="0">
                <a:solidFill>
                  <a:srgbClr val="FF0000"/>
                </a:solidFill>
              </a:defRPr>
            </a:lvl1pPr>
          </a:lstStyle>
          <a:p>
            <a:pPr lvl="0"/>
            <a:r>
              <a:rPr lang="en-US"/>
              <a:t>Section title</a:t>
            </a:r>
          </a:p>
        </p:txBody>
      </p:sp>
      <p:sp>
        <p:nvSpPr>
          <p:cNvPr id="4" name="Date Placeholder 3">
            <a:extLst>
              <a:ext uri="{FF2B5EF4-FFF2-40B4-BE49-F238E27FC236}">
                <a16:creationId xmlns:a16="http://schemas.microsoft.com/office/drawing/2014/main" id="{B0F77E77-7F55-E0AD-418E-F5AE7A5BDEA2}"/>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5" name="Footer Placeholder 4">
            <a:extLst>
              <a:ext uri="{FF2B5EF4-FFF2-40B4-BE49-F238E27FC236}">
                <a16:creationId xmlns:a16="http://schemas.microsoft.com/office/drawing/2014/main" id="{9D04F08D-F0A3-7C0B-6646-B61AC67063F1}"/>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8" name="Slide Number Placeholder 5">
            <a:extLst>
              <a:ext uri="{FF2B5EF4-FFF2-40B4-BE49-F238E27FC236}">
                <a16:creationId xmlns:a16="http://schemas.microsoft.com/office/drawing/2014/main" id="{8105C037-C732-348F-5FEB-7CAA718F2E87}"/>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5954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F382D47E-95D3-FDCE-44B7-97C29FEB877B}"/>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8" name="Footer Placeholder 4">
            <a:extLst>
              <a:ext uri="{FF2B5EF4-FFF2-40B4-BE49-F238E27FC236}">
                <a16:creationId xmlns:a16="http://schemas.microsoft.com/office/drawing/2014/main" id="{C2207690-6C75-9A2A-F859-395D092B722E}"/>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9" name="Slide Number Placeholder 5">
            <a:extLst>
              <a:ext uri="{FF2B5EF4-FFF2-40B4-BE49-F238E27FC236}">
                <a16:creationId xmlns:a16="http://schemas.microsoft.com/office/drawing/2014/main" id="{3BC15E7C-B97F-E61B-7F5A-0A3E140D72A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0612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FE7CE25-74C9-201A-6392-0CA6C2958FA4}"/>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9" name="Footer Placeholder 4">
            <a:extLst>
              <a:ext uri="{FF2B5EF4-FFF2-40B4-BE49-F238E27FC236}">
                <a16:creationId xmlns:a16="http://schemas.microsoft.com/office/drawing/2014/main" id="{6D572ACC-9D25-3E37-6FFB-314C997C530C}"/>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0" name="Slide Number Placeholder 5">
            <a:extLst>
              <a:ext uri="{FF2B5EF4-FFF2-40B4-BE49-F238E27FC236}">
                <a16:creationId xmlns:a16="http://schemas.microsoft.com/office/drawing/2014/main" id="{70B98D91-B106-4193-681B-1D762203C236}"/>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55182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C1B1879A-D671-5B7C-5C68-D19470641060}"/>
              </a:ext>
            </a:extLst>
          </p:cNvPr>
          <p:cNvSpPr>
            <a:spLocks noGrp="1"/>
          </p:cNvSpPr>
          <p:nvPr>
            <p:ph type="dt" sz="half" idx="10"/>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11" name="Footer Placeholder 4">
            <a:extLst>
              <a:ext uri="{FF2B5EF4-FFF2-40B4-BE49-F238E27FC236}">
                <a16:creationId xmlns:a16="http://schemas.microsoft.com/office/drawing/2014/main" id="{4DDE9C31-EDC9-CB69-9BA3-43C9D0A2F1B9}"/>
              </a:ext>
            </a:extLst>
          </p:cNvPr>
          <p:cNvSpPr>
            <a:spLocks noGrp="1"/>
          </p:cNvSpPr>
          <p:nvPr>
            <p:ph type="ftr" sz="quarter" idx="11"/>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2" name="Slide Number Placeholder 5">
            <a:extLst>
              <a:ext uri="{FF2B5EF4-FFF2-40B4-BE49-F238E27FC236}">
                <a16:creationId xmlns:a16="http://schemas.microsoft.com/office/drawing/2014/main" id="{3A24E6C5-BD43-A761-ED7A-C98AE1463C82}"/>
              </a:ext>
            </a:extLst>
          </p:cNvPr>
          <p:cNvSpPr>
            <a:spLocks noGrp="1"/>
          </p:cNvSpPr>
          <p:nvPr>
            <p:ph type="sldNum" sz="quarter" idx="12"/>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1921602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9262" y="285135"/>
            <a:ext cx="10515600" cy="674604"/>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1211C4B1-A3B8-9456-472A-9140FD9BC1F9}"/>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4" name="Footer Placeholder 4">
            <a:extLst>
              <a:ext uri="{FF2B5EF4-FFF2-40B4-BE49-F238E27FC236}">
                <a16:creationId xmlns:a16="http://schemas.microsoft.com/office/drawing/2014/main" id="{F81DBAD7-D081-8C62-E9AF-23C583D0146F}"/>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6" name="Slide Number Placeholder 5">
            <a:extLst>
              <a:ext uri="{FF2B5EF4-FFF2-40B4-BE49-F238E27FC236}">
                <a16:creationId xmlns:a16="http://schemas.microsoft.com/office/drawing/2014/main" id="{C79A3358-8A45-96CB-B004-3449C30C57D8}"/>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48867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F79FA3E8-B57C-DBEA-A2CF-D83F4D6BBB23}"/>
              </a:ext>
            </a:extLst>
          </p:cNvPr>
          <p:cNvSpPr>
            <a:spLocks noGrp="1"/>
          </p:cNvSpPr>
          <p:nvPr>
            <p:ph type="dt" sz="half" idx="2"/>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6" name="Footer Placeholder 4">
            <a:extLst>
              <a:ext uri="{FF2B5EF4-FFF2-40B4-BE49-F238E27FC236}">
                <a16:creationId xmlns:a16="http://schemas.microsoft.com/office/drawing/2014/main" id="{D0E8FE62-83AB-498D-536A-5FB3B3029EFE}"/>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7" name="Slide Number Placeholder 5">
            <a:extLst>
              <a:ext uri="{FF2B5EF4-FFF2-40B4-BE49-F238E27FC236}">
                <a16:creationId xmlns:a16="http://schemas.microsoft.com/office/drawing/2014/main" id="{4656BEF1-A295-DF03-A208-09A0808C716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258320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C8697413-B616-6BD8-58F1-C795C1319AEF}"/>
              </a:ext>
            </a:extLst>
          </p:cNvPr>
          <p:cNvSpPr>
            <a:spLocks noGrp="1"/>
          </p:cNvSpPr>
          <p:nvPr>
            <p:ph type="dt" sz="half" idx="13"/>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9" name="Footer Placeholder 4">
            <a:extLst>
              <a:ext uri="{FF2B5EF4-FFF2-40B4-BE49-F238E27FC236}">
                <a16:creationId xmlns:a16="http://schemas.microsoft.com/office/drawing/2014/main" id="{3A51CD68-50C8-3D1A-2D9D-BD2D36BCF6BC}"/>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0" name="Slide Number Placeholder 5">
            <a:extLst>
              <a:ext uri="{FF2B5EF4-FFF2-40B4-BE49-F238E27FC236}">
                <a16:creationId xmlns:a16="http://schemas.microsoft.com/office/drawing/2014/main" id="{33E85010-627D-719E-4B4A-767AC63AD575}"/>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851295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FDEAB0DA-654B-229E-60DC-AA9A1BA97A1C}"/>
              </a:ext>
            </a:extLst>
          </p:cNvPr>
          <p:cNvSpPr>
            <a:spLocks noGrp="1"/>
          </p:cNvSpPr>
          <p:nvPr>
            <p:ph type="dt" sz="half" idx="13"/>
          </p:nvPr>
        </p:nvSpPr>
        <p:spPr>
          <a:xfrm>
            <a:off x="340925" y="6442147"/>
            <a:ext cx="531877" cy="245764"/>
          </a:xfrm>
          <a:prstGeom prst="rect">
            <a:avLst/>
          </a:prstGeom>
        </p:spPr>
        <p:txBody>
          <a:bodyPr wrap="square" lIns="0" tIns="0" rIns="0" bIns="0" anchor="b" anchorCtr="0">
            <a:noAutofit/>
          </a:bodyPr>
          <a:lstStyle>
            <a:lvl1pPr algn="l">
              <a:defRPr sz="800" baseline="0">
                <a:latin typeface="Poppins" pitchFamily="2" charset="77"/>
                <a:cs typeface="Poppins" pitchFamily="2" charset="77"/>
              </a:defRPr>
            </a:lvl1pPr>
          </a:lstStyle>
          <a:p>
            <a:fld id="{B07D23A7-7402-0843-A222-AAEABEA1D2C1}" type="datetime1">
              <a:rPr lang="en-US" smtClean="0"/>
              <a:pPr/>
              <a:t>12/10/2024</a:t>
            </a:fld>
            <a:endParaRPr lang="en-US"/>
          </a:p>
        </p:txBody>
      </p:sp>
      <p:sp>
        <p:nvSpPr>
          <p:cNvPr id="9" name="Footer Placeholder 4">
            <a:extLst>
              <a:ext uri="{FF2B5EF4-FFF2-40B4-BE49-F238E27FC236}">
                <a16:creationId xmlns:a16="http://schemas.microsoft.com/office/drawing/2014/main" id="{7CA2245D-81EB-239B-8B09-38D8C6D44964}"/>
              </a:ext>
            </a:extLst>
          </p:cNvPr>
          <p:cNvSpPr>
            <a:spLocks noGrp="1"/>
          </p:cNvSpPr>
          <p:nvPr>
            <p:ph type="ftr" sz="quarter" idx="3"/>
          </p:nvPr>
        </p:nvSpPr>
        <p:spPr>
          <a:xfrm>
            <a:off x="4038600" y="6554428"/>
            <a:ext cx="4114800" cy="123111"/>
          </a:xfrm>
          <a:prstGeom prst="rect">
            <a:avLst/>
          </a:prstGeom>
        </p:spPr>
        <p:txBody>
          <a:bodyPr lIns="0" tIns="0" rIns="0" bIns="0">
            <a:spAutoFit/>
          </a:bodyPr>
          <a:lstStyle>
            <a:lvl1pPr algn="ctr">
              <a:defRPr sz="800" baseline="0">
                <a:latin typeface="Poppins" pitchFamily="2" charset="77"/>
              </a:defRPr>
            </a:lvl1pPr>
          </a:lstStyle>
          <a:p>
            <a:endParaRPr lang="en-US"/>
          </a:p>
        </p:txBody>
      </p:sp>
      <p:sp>
        <p:nvSpPr>
          <p:cNvPr id="10" name="Slide Number Placeholder 5">
            <a:extLst>
              <a:ext uri="{FF2B5EF4-FFF2-40B4-BE49-F238E27FC236}">
                <a16:creationId xmlns:a16="http://schemas.microsoft.com/office/drawing/2014/main" id="{DFBD8997-F3DD-47CB-9342-366983D032AD}"/>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spTree>
    <p:extLst>
      <p:ext uri="{BB962C8B-B14F-4D97-AF65-F5344CB8AC3E}">
        <p14:creationId xmlns:p14="http://schemas.microsoft.com/office/powerpoint/2010/main" val="312667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9262" y="378361"/>
            <a:ext cx="10515600" cy="6746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49262" y="1102660"/>
            <a:ext cx="10515600" cy="54517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DDD206C3-883E-C743-9F2B-0580515B3881}"/>
              </a:ext>
            </a:extLst>
          </p:cNvPr>
          <p:cNvSpPr>
            <a:spLocks noGrp="1"/>
          </p:cNvSpPr>
          <p:nvPr>
            <p:ph type="sldNum" sz="quarter" idx="4"/>
          </p:nvPr>
        </p:nvSpPr>
        <p:spPr>
          <a:xfrm>
            <a:off x="11507724" y="6554428"/>
            <a:ext cx="531876" cy="123111"/>
          </a:xfrm>
          <a:prstGeom prst="rect">
            <a:avLst/>
          </a:prstGeom>
        </p:spPr>
        <p:txBody>
          <a:bodyPr wrap="square" lIns="0" tIns="0" rIns="0" bIns="0">
            <a:spAutoFit/>
          </a:bodyPr>
          <a:lstStyle>
            <a:lvl1pPr algn="r">
              <a:defRPr sz="800" baseline="0">
                <a:latin typeface="Poppins" pitchFamily="2" charset="77"/>
              </a:defRPr>
            </a:lvl1pPr>
          </a:lstStyle>
          <a:p>
            <a:fld id="{9091AC62-753B-3240-A76B-ED140B7F97AA}" type="slidenum">
              <a:rPr lang="en-US" smtClean="0"/>
              <a:pPr/>
              <a:t>‹#›</a:t>
            </a:fld>
            <a:endParaRPr lang="en-US"/>
          </a:p>
        </p:txBody>
      </p:sp>
      <p:pic>
        <p:nvPicPr>
          <p:cNvPr id="10" name="Picture 9" descr="Logo, company name&#10;&#10;Description automatically generated">
            <a:extLst>
              <a:ext uri="{FF2B5EF4-FFF2-40B4-BE49-F238E27FC236}">
                <a16:creationId xmlns:a16="http://schemas.microsoft.com/office/drawing/2014/main" id="{87DB7C8E-6B11-EDDA-374C-1A69972E3109}"/>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720813" y="180461"/>
            <a:ext cx="1218562" cy="674603"/>
          </a:xfrm>
          <a:prstGeom prst="rect">
            <a:avLst/>
          </a:prstGeom>
        </p:spPr>
      </p:pic>
    </p:spTree>
    <p:extLst>
      <p:ext uri="{BB962C8B-B14F-4D97-AF65-F5344CB8AC3E}">
        <p14:creationId xmlns:p14="http://schemas.microsoft.com/office/powerpoint/2010/main" val="244275463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3" r:id="rId10"/>
  </p:sldLayoutIdLst>
  <p:txStyles>
    <p:titleStyle>
      <a:lvl1pPr algn="l" defTabSz="914400" rtl="0" eaLnBrk="1" latinLnBrk="0" hangingPunct="1">
        <a:lnSpc>
          <a:spcPct val="90000"/>
        </a:lnSpc>
        <a:spcBef>
          <a:spcPct val="0"/>
        </a:spcBef>
        <a:buNone/>
        <a:defRPr sz="3600" b="1" kern="1200">
          <a:solidFill>
            <a:srgbClr val="2746F8"/>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FD3FA-CC17-DA76-51A6-81D8556C29F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505" b="26667"/>
          <a:stretch/>
        </p:blipFill>
        <p:spPr>
          <a:xfrm>
            <a:off x="0" y="1828800"/>
            <a:ext cx="11520758" cy="5029200"/>
          </a:xfrm>
          <a:prstGeom prst="rect">
            <a:avLst/>
          </a:prstGeom>
        </p:spPr>
      </p:pic>
      <p:pic>
        <p:nvPicPr>
          <p:cNvPr id="4" name="Picture 3" descr="Logo, company name&#10;&#10;Description automatically generated">
            <a:extLst>
              <a:ext uri="{FF2B5EF4-FFF2-40B4-BE49-F238E27FC236}">
                <a16:creationId xmlns:a16="http://schemas.microsoft.com/office/drawing/2014/main" id="{FFA0BAC4-078D-A045-B1B7-94387C49FCF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1990" y="504496"/>
            <a:ext cx="1594760" cy="882869"/>
          </a:xfrm>
          <a:prstGeom prst="rect">
            <a:avLst/>
          </a:prstGeom>
        </p:spPr>
      </p:pic>
    </p:spTree>
    <p:extLst>
      <p:ext uri="{BB962C8B-B14F-4D97-AF65-F5344CB8AC3E}">
        <p14:creationId xmlns:p14="http://schemas.microsoft.com/office/powerpoint/2010/main" val="1134419688"/>
      </p:ext>
    </p:extLst>
  </p:cSld>
  <p:clrMap bg1="lt1" tx1="dk1" bg2="lt2" tx2="dk2" accent1="accent1" accent2="accent2" accent3="accent3" accent4="accent4" accent5="accent5" accent6="accent6" hlink="hlink" folHlink="folHlink"/>
  <p:sldLayoutIdLst>
    <p:sldLayoutId id="2147483754" r:id="rId1"/>
    <p:sldLayoutId id="2147483780" r:id="rId2"/>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746F8"/>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Tree>
    <p:extLst>
      <p:ext uri="{BB962C8B-B14F-4D97-AF65-F5344CB8AC3E}">
        <p14:creationId xmlns:p14="http://schemas.microsoft.com/office/powerpoint/2010/main" val="30580175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5859F-205F-C242-911F-CC938AC200CB}" type="datetime1">
              <a:rPr lang="en-US" smtClean="0"/>
              <a:t>12/10/2024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1AC62-753B-3240-A76B-ED140B7F97AA}" type="slidenum">
              <a:rPr lang="en-US" smtClean="0"/>
              <a:t>‹#›</a:t>
            </a:fld>
            <a:endParaRPr lang="en-US"/>
          </a:p>
        </p:txBody>
      </p:sp>
      <p:sp>
        <p:nvSpPr>
          <p:cNvPr id="3" name="Rectangle 2">
            <a:extLst>
              <a:ext uri="{FF2B5EF4-FFF2-40B4-BE49-F238E27FC236}">
                <a16:creationId xmlns:a16="http://schemas.microsoft.com/office/drawing/2014/main" id="{92E5E3A3-6002-961E-CB68-A8504C562332}"/>
              </a:ext>
            </a:extLst>
          </p:cNvPr>
          <p:cNvSpPr/>
          <p:nvPr userDrawn="1"/>
        </p:nvSpPr>
        <p:spPr>
          <a:xfrm>
            <a:off x="0" y="0"/>
            <a:ext cx="12191999" cy="6901760"/>
          </a:xfrm>
          <a:prstGeom prst="rect">
            <a:avLst/>
          </a:prstGeom>
          <a:solidFill>
            <a:srgbClr val="274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2A1D9C-B515-9781-AB3E-7FCBB99C11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3741"/>
          <a:stretch/>
        </p:blipFill>
        <p:spPr>
          <a:xfrm>
            <a:off x="7728112" y="0"/>
            <a:ext cx="4463887" cy="6924911"/>
          </a:xfrm>
          <a:prstGeom prst="rect">
            <a:avLst/>
          </a:prstGeom>
        </p:spPr>
      </p:pic>
      <p:pic>
        <p:nvPicPr>
          <p:cNvPr id="8" name="Picture 7">
            <a:extLst>
              <a:ext uri="{FF2B5EF4-FFF2-40B4-BE49-F238E27FC236}">
                <a16:creationId xmlns:a16="http://schemas.microsoft.com/office/drawing/2014/main" id="{8F1A5137-0C23-D927-BDE3-6E12581C48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0386"/>
          <a:stretch/>
        </p:blipFill>
        <p:spPr>
          <a:xfrm rot="10800000">
            <a:off x="6944810" y="5410707"/>
            <a:ext cx="5247189" cy="959827"/>
          </a:xfrm>
          <a:prstGeom prst="rect">
            <a:avLst/>
          </a:prstGeom>
        </p:spPr>
      </p:pic>
      <p:pic>
        <p:nvPicPr>
          <p:cNvPr id="9" name="Picture 8">
            <a:extLst>
              <a:ext uri="{FF2B5EF4-FFF2-40B4-BE49-F238E27FC236}">
                <a16:creationId xmlns:a16="http://schemas.microsoft.com/office/drawing/2014/main" id="{9DD34CCB-D151-C632-571E-FC8BBFF7AE6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641840" y="2851939"/>
            <a:ext cx="2084733" cy="1154120"/>
          </a:xfrm>
          <a:prstGeom prst="rect">
            <a:avLst/>
          </a:prstGeom>
        </p:spPr>
      </p:pic>
    </p:spTree>
    <p:extLst>
      <p:ext uri="{BB962C8B-B14F-4D97-AF65-F5344CB8AC3E}">
        <p14:creationId xmlns:p14="http://schemas.microsoft.com/office/powerpoint/2010/main" val="2792262636"/>
      </p:ext>
    </p:extLst>
  </p:cSld>
  <p:clrMap bg1="lt1" tx1="dk1" bg2="lt2" tx2="dk2" accent1="accent1" accent2="accent2" accent3="accent3" accent4="accent4" accent5="accent5" accent6="accent6" hlink="hlink" folHlink="folHlink"/>
  <p:sldLayoutIdLst>
    <p:sldLayoutId id="2147483692" r:id="rId1"/>
  </p:sldLayoutIdLst>
  <p:hf hdr="0"/>
  <p:txStyles>
    <p:titleStyle>
      <a:lvl1pPr algn="l" defTabSz="914400" rtl="0" eaLnBrk="1" latinLnBrk="0" hangingPunct="1">
        <a:lnSpc>
          <a:spcPct val="90000"/>
        </a:lnSpc>
        <a:spcBef>
          <a:spcPct val="0"/>
        </a:spcBef>
        <a:buNone/>
        <a:defRPr sz="8000" b="1" kern="1200">
          <a:solidFill>
            <a:schemeClr val="bg1"/>
          </a:solidFill>
          <a:latin typeface="Poppins" pitchFamily="2" charset="77"/>
          <a:ea typeface="+mj-ea"/>
          <a:cs typeface="Poppins" pitchFamily="2" charset="77"/>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F31C1FC3-FF75-5152-DFCB-49328D8EEF5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84553" y="340143"/>
            <a:ext cx="779588" cy="431585"/>
          </a:xfrm>
          <a:prstGeom prst="rect">
            <a:avLst/>
          </a:prstGeom>
        </p:spPr>
      </p:pic>
    </p:spTree>
    <p:extLst>
      <p:ext uri="{BB962C8B-B14F-4D97-AF65-F5344CB8AC3E}">
        <p14:creationId xmlns:p14="http://schemas.microsoft.com/office/powerpoint/2010/main" val="2694515427"/>
      </p:ext>
    </p:extLst>
  </p:cSld>
  <p:clrMap bg1="lt1" tx1="dk1" bg2="lt2" tx2="dk2" accent1="accent1" accent2="accent2" accent3="accent3" accent4="accent4" accent5="accent5" accent6="accent6" hlink="hlink" folHlink="folHlink"/>
  <p:sldLayoutIdLst>
    <p:sldLayoutId id="2147483811" r:id="rId1"/>
    <p:sldLayoutId id="21474838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3232-09A9-7C42-DBA2-5AB94595D99C}"/>
              </a:ext>
            </a:extLst>
          </p:cNvPr>
          <p:cNvSpPr>
            <a:spLocks noGrp="1"/>
          </p:cNvSpPr>
          <p:nvPr>
            <p:ph type="title"/>
          </p:nvPr>
        </p:nvSpPr>
        <p:spPr>
          <a:xfrm>
            <a:off x="658368" y="2189579"/>
            <a:ext cx="6866163" cy="2545342"/>
          </a:xfrm>
        </p:spPr>
        <p:txBody>
          <a:bodyPr/>
          <a:lstStyle/>
          <a:p>
            <a:r>
              <a:rPr lang="en-US" sz="6000"/>
              <a:t>Cancer Statistics</a:t>
            </a:r>
            <a:br>
              <a:rPr lang="en-US" sz="6000"/>
            </a:br>
            <a:r>
              <a:rPr lang="en-US" sz="6000"/>
              <a:t>2025</a:t>
            </a:r>
            <a:br>
              <a:rPr lang="en-US" sz="6000"/>
            </a:br>
            <a:endParaRPr lang="en-US" sz="6000"/>
          </a:p>
        </p:txBody>
      </p:sp>
      <p:sp>
        <p:nvSpPr>
          <p:cNvPr id="3" name="Slide Number Placeholder 2">
            <a:extLst>
              <a:ext uri="{FF2B5EF4-FFF2-40B4-BE49-F238E27FC236}">
                <a16:creationId xmlns:a16="http://schemas.microsoft.com/office/drawing/2014/main" id="{082F1928-2EFE-0A32-A858-869FE0E7D1D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91AC62-753B-3240-A76B-ED140B7F97AA}" type="slidenum">
              <a:rPr kumimoji="0" lang="en-US" sz="800" b="0" i="0" u="none" strike="noStrike" kern="1200" cap="none" spc="0" normalizeH="0" baseline="0" noProof="0" smtClean="0">
                <a:ln>
                  <a:noFill/>
                </a:ln>
                <a:solidFill>
                  <a:prstClr val="white"/>
                </a:solidFill>
                <a:effectLst/>
                <a:uLnTx/>
                <a:uFillTx/>
                <a:latin typeface="Poppins" pitchFamily="2"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prstClr val="white"/>
              </a:solidFill>
              <a:effectLst/>
              <a:uLnTx/>
              <a:uFillTx/>
              <a:latin typeface="Poppins" pitchFamily="2" charset="77"/>
              <a:ea typeface="+mn-ea"/>
              <a:cs typeface="+mn-cs"/>
            </a:endParaRPr>
          </a:p>
        </p:txBody>
      </p:sp>
      <p:sp>
        <p:nvSpPr>
          <p:cNvPr id="5" name="TextBox 4">
            <a:extLst>
              <a:ext uri="{FF2B5EF4-FFF2-40B4-BE49-F238E27FC236}">
                <a16:creationId xmlns:a16="http://schemas.microsoft.com/office/drawing/2014/main" id="{7CA8565A-9BC8-3931-6D3C-1823CA5E0083}"/>
              </a:ext>
            </a:extLst>
          </p:cNvPr>
          <p:cNvSpPr txBox="1"/>
          <p:nvPr/>
        </p:nvSpPr>
        <p:spPr>
          <a:xfrm>
            <a:off x="0" y="6334824"/>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Source Sans Pro" panose="020B0503030403020204" pitchFamily="34" charset="77"/>
              </a:rPr>
              <a:t>Please note that ACS reserves all rights with respect to this publication and the materials provided herein. Any reproduction or re-use of this publication or portions of it, should credit the appropriate edition of the American Cancer Society Annual Cancer Facts &amp; Figures publication. For permissions, please email the ACS Legal Department at permissionrequest@cancer.org.</a:t>
            </a:r>
          </a:p>
        </p:txBody>
      </p:sp>
    </p:spTree>
    <p:extLst>
      <p:ext uri="{BB962C8B-B14F-4D97-AF65-F5344CB8AC3E}">
        <p14:creationId xmlns:p14="http://schemas.microsoft.com/office/powerpoint/2010/main" val="218644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112634"/>
            <a:ext cx="7860548"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Survival is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age adjusted for normal life expectancy and are based on cases diagnosed in the Surveillance, Epidemiology, and End Results (SEER) 9 areas for 1975-1977 and 1995-1997 and in the SEER 22 areas for 2014-2020; cases followed through 2021.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Surveillance, Epidemiology, and End Results program, National Cancer Institute, 2025.</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a:t>Trends in five-year relative survival (%), US, 1975-2020</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graphicFrame>
        <p:nvGraphicFramePr>
          <p:cNvPr id="2" name="Table 1">
            <a:extLst>
              <a:ext uri="{FF2B5EF4-FFF2-40B4-BE49-F238E27FC236}">
                <a16:creationId xmlns:a16="http://schemas.microsoft.com/office/drawing/2014/main" id="{F0D1CDB8-21EE-BB97-255A-187212A12698}"/>
              </a:ext>
            </a:extLst>
          </p:cNvPr>
          <p:cNvGraphicFramePr>
            <a:graphicFrameLocks noGrp="1"/>
          </p:cNvGraphicFramePr>
          <p:nvPr>
            <p:extLst>
              <p:ext uri="{D42A27DB-BD31-4B8C-83A1-F6EECF244321}">
                <p14:modId xmlns:p14="http://schemas.microsoft.com/office/powerpoint/2010/main" val="1931694122"/>
              </p:ext>
            </p:extLst>
          </p:nvPr>
        </p:nvGraphicFramePr>
        <p:xfrm>
          <a:off x="2721925" y="1610867"/>
          <a:ext cx="6748150" cy="3929380"/>
        </p:xfrm>
        <a:graphic>
          <a:graphicData uri="http://schemas.openxmlformats.org/drawingml/2006/table">
            <a:tbl>
              <a:tblPr>
                <a:tableStyleId>{5C22544A-7EE6-4342-B048-85BDC9FD1C3A}</a:tableStyleId>
              </a:tblPr>
              <a:tblGrid>
                <a:gridCol w="3296490">
                  <a:extLst>
                    <a:ext uri="{9D8B030D-6E8A-4147-A177-3AD203B41FA5}">
                      <a16:colId xmlns:a16="http://schemas.microsoft.com/office/drawing/2014/main" val="3378855421"/>
                    </a:ext>
                  </a:extLst>
                </a:gridCol>
                <a:gridCol w="1230283">
                  <a:extLst>
                    <a:ext uri="{9D8B030D-6E8A-4147-A177-3AD203B41FA5}">
                      <a16:colId xmlns:a16="http://schemas.microsoft.com/office/drawing/2014/main" val="1208049045"/>
                    </a:ext>
                  </a:extLst>
                </a:gridCol>
                <a:gridCol w="1047404">
                  <a:extLst>
                    <a:ext uri="{9D8B030D-6E8A-4147-A177-3AD203B41FA5}">
                      <a16:colId xmlns:a16="http://schemas.microsoft.com/office/drawing/2014/main" val="3356096824"/>
                    </a:ext>
                  </a:extLst>
                </a:gridCol>
                <a:gridCol w="1173973">
                  <a:extLst>
                    <a:ext uri="{9D8B030D-6E8A-4147-A177-3AD203B41FA5}">
                      <a16:colId xmlns:a16="http://schemas.microsoft.com/office/drawing/2014/main" val="1393118855"/>
                    </a:ext>
                  </a:extLst>
                </a:gridCol>
              </a:tblGrid>
              <a:tr h="226621">
                <a:tc>
                  <a:txBody>
                    <a:bodyPr/>
                    <a:lstStyle/>
                    <a:p>
                      <a:pPr algn="ctr" fontAlgn="b"/>
                      <a:r>
                        <a:rPr lang="en-US" sz="1800" b="1" u="none" strike="noStrike">
                          <a:solidFill>
                            <a:schemeClr val="bg1"/>
                          </a:solidFill>
                          <a:effectLst/>
                          <a:latin typeface="Source Sans Pro" panose="020B0503030403020204" pitchFamily="34" charset="0"/>
                        </a:rPr>
                        <a:t> Site</a:t>
                      </a:r>
                      <a:endParaRPr lang="en-US" sz="1800" b="1" i="0" u="none" strike="noStrike">
                        <a:solidFill>
                          <a:schemeClr val="bg1"/>
                        </a:solidFill>
                        <a:effectLst/>
                        <a:latin typeface="Source Sans Pro" panose="020B0503030403020204" pitchFamily="34" charset="0"/>
                      </a:endParaRPr>
                    </a:p>
                  </a:txBody>
                  <a:tcPr marL="6350" marR="6350" marT="6350" marB="0" anchor="b">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fontAlgn="b"/>
                      <a:r>
                        <a:rPr lang="en-US" sz="1800" b="1" u="none" strike="noStrike">
                          <a:solidFill>
                            <a:schemeClr val="bg1"/>
                          </a:solidFill>
                          <a:effectLst/>
                          <a:latin typeface="Source Sans Pro" panose="020B0503030403020204" pitchFamily="34" charset="0"/>
                        </a:rPr>
                        <a:t>1975-77</a:t>
                      </a:r>
                      <a:endParaRPr lang="en-US" sz="1800" b="1" i="0" u="none" strike="noStrike">
                        <a:solidFill>
                          <a:schemeClr val="bg1"/>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fontAlgn="b"/>
                      <a:r>
                        <a:rPr lang="en-US" sz="1800" b="1" u="none" strike="noStrike">
                          <a:solidFill>
                            <a:schemeClr val="bg1"/>
                          </a:solidFill>
                          <a:effectLst/>
                          <a:latin typeface="Source Sans Pro" panose="020B0503030403020204" pitchFamily="34" charset="0"/>
                        </a:rPr>
                        <a:t>1995-97</a:t>
                      </a:r>
                      <a:endParaRPr lang="en-US" sz="1800" b="1" i="0" u="none" strike="noStrike">
                        <a:solidFill>
                          <a:schemeClr val="bg1"/>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fontAlgn="b"/>
                      <a:r>
                        <a:rPr lang="en-US" sz="1800" b="1" u="none" strike="noStrike">
                          <a:solidFill>
                            <a:schemeClr val="bg1"/>
                          </a:solidFill>
                          <a:effectLst/>
                          <a:latin typeface="Source Sans Pro" panose="020B0503030403020204" pitchFamily="34" charset="0"/>
                        </a:rPr>
                        <a:t>2014-2020</a:t>
                      </a:r>
                      <a:endParaRPr lang="en-US" sz="1800" b="1" i="0" u="none" strike="noStrike">
                        <a:solidFill>
                          <a:schemeClr val="bg1"/>
                        </a:solidFill>
                        <a:effectLst/>
                        <a:latin typeface="Source Sans Pro" panose="020B0503030403020204" pitchFamily="34" charset="0"/>
                      </a:endParaRPr>
                    </a:p>
                  </a:txBody>
                  <a:tcPr marL="6350" marR="6350" marT="6350" marB="0" anchor="b">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extLst>
                  <a:ext uri="{0D108BD9-81ED-4DB2-BD59-A6C34878D82A}">
                    <a16:rowId xmlns:a16="http://schemas.microsoft.com/office/drawing/2014/main" val="4117492554"/>
                  </a:ext>
                </a:extLst>
              </a:tr>
              <a:tr h="226621">
                <a:tc>
                  <a:txBody>
                    <a:bodyPr/>
                    <a:lstStyle/>
                    <a:p>
                      <a:pPr marL="0" indent="57150" algn="l" fontAlgn="b"/>
                      <a:r>
                        <a:rPr lang="en-US" sz="1800" u="none" strike="noStrike">
                          <a:effectLst/>
                          <a:latin typeface="Source Sans Pro" panose="020B0503030403020204" pitchFamily="34" charset="0"/>
                        </a:rPr>
                        <a:t>All sites</a:t>
                      </a:r>
                      <a:endParaRPr lang="en-US" sz="1800" b="0" i="0" u="none" strike="noStrike">
                        <a:solidFill>
                          <a:srgbClr val="000000"/>
                        </a:solidFill>
                        <a:effectLst/>
                        <a:latin typeface="Source Sans Pro" panose="020B0503030403020204" pitchFamily="34" charset="0"/>
                      </a:endParaRPr>
                    </a:p>
                  </a:txBody>
                  <a:tcPr marL="6350" marR="6350" marT="6350" marB="0" anchor="b">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49</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63</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69</a:t>
                      </a:r>
                      <a:endParaRPr lang="en-US" sz="1800" b="0" i="0" u="none" strike="noStrike">
                        <a:solidFill>
                          <a:srgbClr val="000000"/>
                        </a:solidFill>
                        <a:effectLst/>
                        <a:latin typeface="Source Sans Pro" panose="020B0503030403020204" pitchFamily="34" charset="0"/>
                      </a:endParaRPr>
                    </a:p>
                  </a:txBody>
                  <a:tcPr marL="6350" marR="6350" marT="6350" marB="0" anchor="b">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extLst>
                  <a:ext uri="{0D108BD9-81ED-4DB2-BD59-A6C34878D82A}">
                    <a16:rowId xmlns:a16="http://schemas.microsoft.com/office/drawing/2014/main" val="243325386"/>
                  </a:ext>
                </a:extLst>
              </a:tr>
              <a:tr h="226621">
                <a:tc>
                  <a:txBody>
                    <a:bodyPr/>
                    <a:lstStyle/>
                    <a:p>
                      <a:pPr marL="0" indent="57150" algn="l" fontAlgn="b"/>
                      <a:r>
                        <a:rPr lang="en-US" sz="1800" u="none" strike="noStrike">
                          <a:effectLst/>
                          <a:latin typeface="Source Sans Pro" panose="020B0503030403020204" pitchFamily="34" charset="0"/>
                        </a:rPr>
                        <a:t>Breast (female)</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tc>
                  <a:txBody>
                    <a:bodyPr/>
                    <a:lstStyle/>
                    <a:p>
                      <a:pPr algn="ctr" fontAlgn="b"/>
                      <a:r>
                        <a:rPr lang="en-US" sz="1800" u="none" strike="noStrike">
                          <a:effectLst/>
                          <a:latin typeface="Source Sans Pro" panose="020B0503030403020204" pitchFamily="34" charset="0"/>
                        </a:rPr>
                        <a:t>75</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tc>
                  <a:txBody>
                    <a:bodyPr/>
                    <a:lstStyle/>
                    <a:p>
                      <a:pPr algn="ctr" fontAlgn="b"/>
                      <a:r>
                        <a:rPr lang="en-US" sz="1800" u="none" strike="noStrike">
                          <a:effectLst/>
                          <a:latin typeface="Source Sans Pro" panose="020B0503030403020204" pitchFamily="34" charset="0"/>
                        </a:rPr>
                        <a:t>87</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tc>
                  <a:txBody>
                    <a:bodyPr/>
                    <a:lstStyle/>
                    <a:p>
                      <a:pPr algn="ctr" fontAlgn="b"/>
                      <a:r>
                        <a:rPr lang="en-US" sz="1800" u="none" strike="noStrike">
                          <a:effectLst/>
                          <a:latin typeface="Source Sans Pro" panose="020B0503030403020204" pitchFamily="34" charset="0"/>
                        </a:rPr>
                        <a:t>91</a:t>
                      </a:r>
                      <a:endParaRPr lang="en-US" sz="1800" b="0" i="0" u="none" strike="noStrike">
                        <a:solidFill>
                          <a:srgbClr val="000000"/>
                        </a:solidFill>
                        <a:effectLst/>
                        <a:latin typeface="Source Sans Pro" panose="020B0503030403020204" pitchFamily="34" charset="0"/>
                      </a:endParaRPr>
                    </a:p>
                  </a:txBody>
                  <a:tcPr marL="6350" marR="6350" marT="6350" marB="0" anchor="b">
                    <a:lnT w="12700" cap="flat" cmpd="sng" algn="ctr">
                      <a:solidFill>
                        <a:srgbClr val="2746F8"/>
                      </a:solidFill>
                      <a:prstDash val="solid"/>
                      <a:round/>
                      <a:headEnd type="none" w="med" len="med"/>
                      <a:tailEnd type="none" w="med" len="med"/>
                    </a:lnT>
                    <a:noFill/>
                  </a:tcPr>
                </a:tc>
                <a:extLst>
                  <a:ext uri="{0D108BD9-81ED-4DB2-BD59-A6C34878D82A}">
                    <a16:rowId xmlns:a16="http://schemas.microsoft.com/office/drawing/2014/main" val="2675192155"/>
                  </a:ext>
                </a:extLst>
              </a:tr>
              <a:tr h="226621">
                <a:tc>
                  <a:txBody>
                    <a:bodyPr/>
                    <a:lstStyle/>
                    <a:p>
                      <a:pPr marL="0" indent="57150" algn="l" fontAlgn="b"/>
                      <a:r>
                        <a:rPr lang="en-US" sz="1800" u="none" strike="noStrike">
                          <a:effectLst/>
                          <a:latin typeface="Source Sans Pro" panose="020B0503030403020204" pitchFamily="34" charset="0"/>
                        </a:rPr>
                        <a:t>Colon &amp; rectum</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50</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61</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3052974486"/>
                  </a:ext>
                </a:extLst>
              </a:tr>
              <a:tr h="226621">
                <a:tc>
                  <a:txBody>
                    <a:bodyPr/>
                    <a:lstStyle/>
                    <a:p>
                      <a:pPr marL="0" indent="57150" algn="l" fontAlgn="b"/>
                      <a:r>
                        <a:rPr lang="en-US" sz="1800" u="none" strike="noStrike">
                          <a:effectLst/>
                          <a:latin typeface="Source Sans Pro" panose="020B0503030403020204" pitchFamily="34" charset="0"/>
                        </a:rPr>
                        <a:t>Leukemia</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48</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2928068147"/>
                  </a:ext>
                </a:extLst>
              </a:tr>
              <a:tr h="226621">
                <a:tc>
                  <a:txBody>
                    <a:bodyPr/>
                    <a:lstStyle/>
                    <a:p>
                      <a:pPr marL="0" indent="57150" algn="l" fontAlgn="b"/>
                      <a:r>
                        <a:rPr lang="en-US" sz="1800" u="none" strike="noStrike">
                          <a:effectLst/>
                          <a:latin typeface="Source Sans Pro" panose="020B0503030403020204" pitchFamily="34" charset="0"/>
                        </a:rPr>
                        <a:t>Liver &amp; intrahepatic bile duct</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22</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1962901760"/>
                  </a:ext>
                </a:extLst>
              </a:tr>
              <a:tr h="226621">
                <a:tc>
                  <a:txBody>
                    <a:bodyPr/>
                    <a:lstStyle/>
                    <a:p>
                      <a:pPr marL="0" indent="57150" algn="l" fontAlgn="b"/>
                      <a:r>
                        <a:rPr lang="en-US" sz="1800" u="none" strike="noStrike">
                          <a:effectLst/>
                          <a:latin typeface="Source Sans Pro" panose="020B0503030403020204" pitchFamily="34" charset="0"/>
                        </a:rPr>
                        <a:t>Lung &amp; bronchus</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12</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15</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27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3479418627"/>
                  </a:ext>
                </a:extLst>
              </a:tr>
              <a:tr h="226621">
                <a:tc>
                  <a:txBody>
                    <a:bodyPr/>
                    <a:lstStyle/>
                    <a:p>
                      <a:pPr marL="0" indent="57150" algn="l" fontAlgn="b"/>
                      <a:r>
                        <a:rPr lang="en-US" sz="1800" u="none" strike="noStrike">
                          <a:effectLst/>
                          <a:latin typeface="Source Sans Pro" panose="020B0503030403020204" pitchFamily="34" charset="0"/>
                        </a:rPr>
                        <a:t>Melanoma of the skin</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82</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91</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94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1935457301"/>
                  </a:ext>
                </a:extLst>
              </a:tr>
              <a:tr h="226621">
                <a:tc>
                  <a:txBody>
                    <a:bodyPr/>
                    <a:lstStyle/>
                    <a:p>
                      <a:pPr marL="0" indent="57150" algn="l" fontAlgn="b"/>
                      <a:r>
                        <a:rPr lang="en-US" sz="1800" u="none" strike="noStrike">
                          <a:effectLst/>
                          <a:latin typeface="Source Sans Pro" panose="020B0503030403020204" pitchFamily="34" charset="0"/>
                        </a:rPr>
                        <a:t>Non-Hodgkin lymphoma</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56</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74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883840447"/>
                  </a:ext>
                </a:extLst>
              </a:tr>
              <a:tr h="226621">
                <a:tc>
                  <a:txBody>
                    <a:bodyPr/>
                    <a:lstStyle/>
                    <a:p>
                      <a:pPr marL="0" indent="57150" algn="l" fontAlgn="b"/>
                      <a:r>
                        <a:rPr lang="en-US" sz="1800" u="none" strike="noStrike">
                          <a:effectLst/>
                          <a:latin typeface="Source Sans Pro" panose="020B0503030403020204" pitchFamily="34" charset="0"/>
                        </a:rPr>
                        <a:t>Ovary</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36</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51</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454901641"/>
                  </a:ext>
                </a:extLst>
              </a:tr>
              <a:tr h="226621">
                <a:tc>
                  <a:txBody>
                    <a:bodyPr/>
                    <a:lstStyle/>
                    <a:p>
                      <a:pPr marL="0" indent="57150" algn="l" fontAlgn="b"/>
                      <a:r>
                        <a:rPr lang="en-US" sz="1800" u="none" strike="noStrike">
                          <a:effectLst/>
                          <a:latin typeface="Source Sans Pro" panose="020B0503030403020204" pitchFamily="34" charset="0"/>
                        </a:rPr>
                        <a:t>Pancreas</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4</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13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341982107"/>
                  </a:ext>
                </a:extLst>
              </a:tr>
              <a:tr h="226621">
                <a:tc>
                  <a:txBody>
                    <a:bodyPr/>
                    <a:lstStyle/>
                    <a:p>
                      <a:pPr marL="0" indent="57150" algn="l" fontAlgn="b"/>
                      <a:r>
                        <a:rPr lang="en-US" sz="1800" u="none" strike="noStrike">
                          <a:effectLst/>
                          <a:latin typeface="Source Sans Pro" panose="020B0503030403020204" pitchFamily="34" charset="0"/>
                        </a:rPr>
                        <a:t>Prostate</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68</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97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97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704459442"/>
                  </a:ext>
                </a:extLst>
              </a:tr>
              <a:tr h="226621">
                <a:tc>
                  <a:txBody>
                    <a:bodyPr/>
                    <a:lstStyle/>
                    <a:p>
                      <a:pPr marL="0" indent="57150" algn="l" fontAlgn="b"/>
                      <a:r>
                        <a:rPr lang="en-US" sz="1800" u="none" strike="noStrike">
                          <a:effectLst/>
                          <a:latin typeface="Source Sans Pro" panose="020B0503030403020204" pitchFamily="34" charset="0"/>
                        </a:rPr>
                        <a:t>Uterine cervix</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69</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73</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tc>
                  <a:txBody>
                    <a:bodyPr/>
                    <a:lstStyle/>
                    <a:p>
                      <a:pPr algn="ctr" fontAlgn="b"/>
                      <a:r>
                        <a:rPr lang="en-US" sz="1800" u="none" strike="noStrike">
                          <a:effectLst/>
                          <a:latin typeface="Source Sans Pro" panose="020B0503030403020204" pitchFamily="34" charset="0"/>
                        </a:rPr>
                        <a:t>67</a:t>
                      </a:r>
                      <a:endParaRPr lang="en-US" sz="1800" b="0" i="0" u="none" strike="noStrike">
                        <a:solidFill>
                          <a:srgbClr val="000000"/>
                        </a:solidFill>
                        <a:effectLst/>
                        <a:latin typeface="Source Sans Pro" panose="020B0503030403020204" pitchFamily="34" charset="0"/>
                      </a:endParaRPr>
                    </a:p>
                  </a:txBody>
                  <a:tcPr marL="6350" marR="6350" marT="6350" marB="0" anchor="b">
                    <a:noFill/>
                  </a:tcPr>
                </a:tc>
                <a:extLst>
                  <a:ext uri="{0D108BD9-81ED-4DB2-BD59-A6C34878D82A}">
                    <a16:rowId xmlns:a16="http://schemas.microsoft.com/office/drawing/2014/main" val="1674372394"/>
                  </a:ext>
                </a:extLst>
              </a:tr>
              <a:tr h="226621">
                <a:tc>
                  <a:txBody>
                    <a:bodyPr/>
                    <a:lstStyle/>
                    <a:p>
                      <a:pPr marL="0" indent="57150" algn="l" fontAlgn="b"/>
                      <a:r>
                        <a:rPr lang="en-US" sz="1800" u="none" strike="noStrike">
                          <a:effectLst/>
                          <a:latin typeface="Source Sans Pro" panose="020B0503030403020204" pitchFamily="34" charset="0"/>
                        </a:rPr>
                        <a:t>Uterine corpus</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87</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84</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tc>
                  <a:txBody>
                    <a:bodyPr/>
                    <a:lstStyle/>
                    <a:p>
                      <a:pPr algn="ctr" fontAlgn="b"/>
                      <a:r>
                        <a:rPr lang="en-US" sz="1800" u="none" strike="noStrike">
                          <a:effectLst/>
                          <a:latin typeface="Source Sans Pro" panose="020B0503030403020204" pitchFamily="34" charset="0"/>
                        </a:rPr>
                        <a:t>81</a:t>
                      </a:r>
                      <a:endParaRPr lang="en-US" sz="1800" b="0" i="0" u="none" strike="noStrike">
                        <a:solidFill>
                          <a:srgbClr val="000000"/>
                        </a:solidFill>
                        <a:effectLst/>
                        <a:latin typeface="Source Sans Pro" panose="020B0503030403020204" pitchFamily="34" charset="0"/>
                      </a:endParaRPr>
                    </a:p>
                  </a:txBody>
                  <a:tcPr marL="6350" marR="6350" marT="635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981484"/>
                  </a:ext>
                </a:extLst>
              </a:tr>
            </a:tbl>
          </a:graphicData>
        </a:graphic>
      </p:graphicFrame>
    </p:spTree>
    <p:extLst>
      <p:ext uri="{BB962C8B-B14F-4D97-AF65-F5344CB8AC3E}">
        <p14:creationId xmlns:p14="http://schemas.microsoft.com/office/powerpoint/2010/main" val="159074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red and blue bars&#10;&#10;Description automatically generated">
            <a:extLst>
              <a:ext uri="{FF2B5EF4-FFF2-40B4-BE49-F238E27FC236}">
                <a16:creationId xmlns:a16="http://schemas.microsoft.com/office/drawing/2014/main" id="{56E0D798-E499-47A7-D218-9FF8C24A4D08}"/>
              </a:ext>
            </a:extLst>
          </p:cNvPr>
          <p:cNvPicPr>
            <a:picLocks noChangeAspect="1"/>
          </p:cNvPicPr>
          <p:nvPr/>
        </p:nvPicPr>
        <p:blipFill>
          <a:blip r:embed="rId3"/>
          <a:stretch>
            <a:fillRect/>
          </a:stretch>
        </p:blipFill>
        <p:spPr>
          <a:xfrm>
            <a:off x="2079501" y="888572"/>
            <a:ext cx="7121658" cy="5450858"/>
          </a:xfrm>
          <a:prstGeom prst="rect">
            <a:avLst/>
          </a:prstGeom>
        </p:spPr>
      </p:pic>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10382136" cy="517946"/>
          </a:xfrm>
        </p:spPr>
        <p:txBody>
          <a:bodyPr/>
          <a:lstStyle/>
          <a:p>
            <a:r>
              <a:rPr lang="en-US" sz="2000"/>
              <a:t>Five-year relative survival (%) by race, US, 2014-2020</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3" name="TextBox 2">
            <a:extLst>
              <a:ext uri="{FF2B5EF4-FFF2-40B4-BE49-F238E27FC236}">
                <a16:creationId xmlns:a16="http://schemas.microsoft.com/office/drawing/2014/main" id="{F665AB50-201E-3859-D6C5-0D43AEA91982}"/>
              </a:ext>
            </a:extLst>
          </p:cNvPr>
          <p:cNvSpPr txBox="1"/>
          <p:nvPr/>
        </p:nvSpPr>
        <p:spPr>
          <a:xfrm>
            <a:off x="449261" y="6189522"/>
            <a:ext cx="7860548" cy="1015663"/>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Survival is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age adjusted for normal life expectancy and are based on cases diagnosed in the Surveillance, Epidemiology, and End Results (SEER) 22 areas for 2014-2020</a:t>
            </a:r>
            <a:r>
              <a:rPr lang="en-US" sz="1000">
                <a:solidFill>
                  <a:prstClr val="black"/>
                </a:solidFill>
                <a:latin typeface="Source Sans Pro" panose="020B0503030403020204" pitchFamily="34" charset="77"/>
              </a:rPr>
              <a:t> and cases were followed through 2021</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Race is exclusive of Hispanic origin. Colorectum excludes appendiceal cancer.</a:t>
            </a:r>
          </a:p>
          <a:p>
            <a:pPr>
              <a:defRPr/>
            </a:pPr>
            <a:r>
              <a:rPr lang="en-US" sz="1000">
                <a:solidFill>
                  <a:prstClr val="black"/>
                </a:solidFill>
                <a:latin typeface="Source Sans Pro" panose="020B0503030403020204" pitchFamily="34" charset="77"/>
              </a:rPr>
              <a:t>Source: Surveillance, Epidemiology, and End Results program, National Cancer Institute, 2024.</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Tree>
    <p:extLst>
      <p:ext uri="{BB962C8B-B14F-4D97-AF65-F5344CB8AC3E}">
        <p14:creationId xmlns:p14="http://schemas.microsoft.com/office/powerpoint/2010/main" val="2421788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a:t>Estimated number of new cancer deaths in the US in 2025</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4" name="TextBox 3">
            <a:extLst>
              <a:ext uri="{FF2B5EF4-FFF2-40B4-BE49-F238E27FC236}">
                <a16:creationId xmlns:a16="http://schemas.microsoft.com/office/drawing/2014/main" id="{1899E800-37F0-D1A1-70A3-3DEF45CDEC93}"/>
              </a:ext>
            </a:extLst>
          </p:cNvPr>
          <p:cNvSpPr txBox="1"/>
          <p:nvPr/>
        </p:nvSpPr>
        <p:spPr>
          <a:xfrm>
            <a:off x="449262" y="6270347"/>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Excludes basal cell and squamous cell skin cancers and in situ carcinoma except urinary bladder.</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Source: Cancer Facts &amp; Figures 2025.</a:t>
            </a:r>
          </a:p>
          <a:p>
            <a:pPr>
              <a:defRPr/>
            </a:pPr>
            <a:r>
              <a:rPr lang="en-US" sz="1000" dirty="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pic>
        <p:nvPicPr>
          <p:cNvPr id="7" name="Picture 6">
            <a:extLst>
              <a:ext uri="{FF2B5EF4-FFF2-40B4-BE49-F238E27FC236}">
                <a16:creationId xmlns:a16="http://schemas.microsoft.com/office/drawing/2014/main" id="{E85F16FA-0C97-3036-76F6-5D530E569351}"/>
              </a:ext>
            </a:extLst>
          </p:cNvPr>
          <p:cNvPicPr>
            <a:picLocks noChangeAspect="1"/>
          </p:cNvPicPr>
          <p:nvPr/>
        </p:nvPicPr>
        <p:blipFill>
          <a:blip r:embed="rId3"/>
          <a:srcRect l="6500" t="51858"/>
          <a:stretch/>
        </p:blipFill>
        <p:spPr>
          <a:xfrm>
            <a:off x="466725" y="1855778"/>
            <a:ext cx="11258550" cy="3013094"/>
          </a:xfrm>
          <a:prstGeom prst="rect">
            <a:avLst/>
          </a:prstGeom>
        </p:spPr>
      </p:pic>
    </p:spTree>
    <p:extLst>
      <p:ext uri="{BB962C8B-B14F-4D97-AF65-F5344CB8AC3E}">
        <p14:creationId xmlns:p14="http://schemas.microsoft.com/office/powerpoint/2010/main" val="304937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270347"/>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Rates are age adjusted to the 2000 US standard population</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National Center for Health Statistics, Centers for Disease Control and Prevention,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380950"/>
            <a:ext cx="9320380" cy="517946"/>
          </a:xfrm>
        </p:spPr>
        <p:txBody>
          <a:bodyPr/>
          <a:lstStyle/>
          <a:p>
            <a:r>
              <a:rPr lang="en-US" sz="2000"/>
              <a:t>Trends in cancer death rates, US, 1975-2022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6" name="TextBox 5">
            <a:extLst>
              <a:ext uri="{FF2B5EF4-FFF2-40B4-BE49-F238E27FC236}">
                <a16:creationId xmlns:a16="http://schemas.microsoft.com/office/drawing/2014/main" id="{D4010C40-27D1-6FAB-D2CB-3B84B1BCC486}"/>
              </a:ext>
            </a:extLst>
          </p:cNvPr>
          <p:cNvSpPr txBox="1"/>
          <p:nvPr/>
        </p:nvSpPr>
        <p:spPr>
          <a:xfrm>
            <a:off x="5459672" y="5165300"/>
            <a:ext cx="1272656"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Year of Death</a:t>
            </a:r>
          </a:p>
        </p:txBody>
      </p:sp>
      <p:pic>
        <p:nvPicPr>
          <p:cNvPr id="3" name="Picture 2" descr="A graph of two people&#10;&#10;Description automatically generated">
            <a:extLst>
              <a:ext uri="{FF2B5EF4-FFF2-40B4-BE49-F238E27FC236}">
                <a16:creationId xmlns:a16="http://schemas.microsoft.com/office/drawing/2014/main" id="{AFFFDC97-3298-6FF0-E4BC-B371DEF49DB4}"/>
              </a:ext>
            </a:extLst>
          </p:cNvPr>
          <p:cNvPicPr>
            <a:picLocks noChangeAspect="1"/>
          </p:cNvPicPr>
          <p:nvPr/>
        </p:nvPicPr>
        <p:blipFill>
          <a:blip r:embed="rId3"/>
          <a:srcRect t="6089"/>
          <a:stretch/>
        </p:blipFill>
        <p:spPr>
          <a:xfrm>
            <a:off x="1623437" y="1912296"/>
            <a:ext cx="8945125" cy="3344650"/>
          </a:xfrm>
          <a:prstGeom prst="rect">
            <a:avLst/>
          </a:prstGeom>
        </p:spPr>
      </p:pic>
    </p:spTree>
    <p:extLst>
      <p:ext uri="{BB962C8B-B14F-4D97-AF65-F5344CB8AC3E}">
        <p14:creationId xmlns:p14="http://schemas.microsoft.com/office/powerpoint/2010/main" val="1708108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917250" cy="517946"/>
          </a:xfrm>
        </p:spPr>
        <p:txBody>
          <a:bodyPr/>
          <a:lstStyle/>
          <a:p>
            <a:r>
              <a:rPr lang="en-US" sz="2000"/>
              <a:t>Total number of cancer deaths averted in men (1991 onward) and women (1992 onward), US</a:t>
            </a:r>
          </a:p>
        </p:txBody>
      </p:sp>
      <p:sp>
        <p:nvSpPr>
          <p:cNvPr id="25" name="TextBox 24">
            <a:extLst>
              <a:ext uri="{FF2B5EF4-FFF2-40B4-BE49-F238E27FC236}">
                <a16:creationId xmlns:a16="http://schemas.microsoft.com/office/drawing/2014/main" id="{C4A6D3D8-1201-8ECE-3268-751B6F3F5900}"/>
              </a:ext>
            </a:extLst>
          </p:cNvPr>
          <p:cNvSpPr txBox="1"/>
          <p:nvPr/>
        </p:nvSpPr>
        <p:spPr>
          <a:xfrm>
            <a:off x="449262" y="6294404"/>
            <a:ext cx="10257531" cy="73866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a:ln>
                  <a:noFill/>
                </a:ln>
                <a:solidFill>
                  <a:prstClr val="black"/>
                </a:solidFill>
                <a:effectLst/>
                <a:uLnTx/>
                <a:uFillTx/>
                <a:latin typeface="Source Sans Pro" panose="020B0503030403020204" pitchFamily="34" charset="77"/>
              </a:rPr>
              <a:t>The blue line represents the actual number of cancer deaths recorded each year, and the red line represents the number of cancer deaths that would have been expected if cancer death rates had remained at their peak.</a:t>
            </a:r>
          </a:p>
          <a:p>
            <a:pPr>
              <a:defRPr/>
            </a:pPr>
            <a:r>
              <a:rPr lang="en-US" sz="1050">
                <a:solidFill>
                  <a:prstClr val="black"/>
                </a:solidFill>
                <a:latin typeface="Source Sans Pro" panose="020B0503030403020204" pitchFamily="34" charset="77"/>
              </a:rPr>
              <a:t>©2025, American Cancer Society, Inc., Surveillance and Health Equity Science</a:t>
            </a:r>
            <a:endParaRPr kumimoji="0" lang="en-US" sz="105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50" i="0" u="none" strike="noStrike" kern="1200" cap="none" spc="0" normalizeH="0" baseline="0" noProof="0">
              <a:ln>
                <a:noFill/>
              </a:ln>
              <a:solidFill>
                <a:prstClr val="black"/>
              </a:solidFill>
              <a:effectLst/>
              <a:uLnTx/>
              <a:uFillTx/>
              <a:latin typeface="Source Sans Pro" panose="020B0503030403020204" pitchFamily="34" charset="77"/>
            </a:endParaRPr>
          </a:p>
        </p:txBody>
      </p:sp>
      <p:pic>
        <p:nvPicPr>
          <p:cNvPr id="3" name="Picture 2" descr="A graph of two people&#10;&#10;Description automatically generated">
            <a:extLst>
              <a:ext uri="{FF2B5EF4-FFF2-40B4-BE49-F238E27FC236}">
                <a16:creationId xmlns:a16="http://schemas.microsoft.com/office/drawing/2014/main" id="{8F6059D8-3C38-467C-92C0-D4E7EB3E5728}"/>
              </a:ext>
            </a:extLst>
          </p:cNvPr>
          <p:cNvPicPr>
            <a:picLocks noChangeAspect="1"/>
          </p:cNvPicPr>
          <p:nvPr/>
        </p:nvPicPr>
        <p:blipFill>
          <a:blip r:embed="rId3"/>
          <a:stretch>
            <a:fillRect/>
          </a:stretch>
        </p:blipFill>
        <p:spPr>
          <a:xfrm>
            <a:off x="2661920" y="1112928"/>
            <a:ext cx="6868160" cy="5107028"/>
          </a:xfrm>
          <a:prstGeom prst="rect">
            <a:avLst/>
          </a:prstGeom>
        </p:spPr>
      </p:pic>
    </p:spTree>
    <p:extLst>
      <p:ext uri="{BB962C8B-B14F-4D97-AF65-F5344CB8AC3E}">
        <p14:creationId xmlns:p14="http://schemas.microsoft.com/office/powerpoint/2010/main" val="4105332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1" y="520534"/>
            <a:ext cx="10124527" cy="517946"/>
          </a:xfrm>
        </p:spPr>
        <p:txBody>
          <a:bodyPr/>
          <a:lstStyle/>
          <a:p>
            <a:r>
              <a:rPr lang="en-US" sz="2000"/>
              <a:t>Trends in cancer death rates among males, US, 1930-2022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8" name="TextBox 7">
            <a:extLst>
              <a:ext uri="{FF2B5EF4-FFF2-40B4-BE49-F238E27FC236}">
                <a16:creationId xmlns:a16="http://schemas.microsoft.com/office/drawing/2014/main" id="{1F8ED837-5C8B-14D1-2FBA-5750DD0B9926}"/>
              </a:ext>
            </a:extLst>
          </p:cNvPr>
          <p:cNvSpPr txBox="1"/>
          <p:nvPr/>
        </p:nvSpPr>
        <p:spPr>
          <a:xfrm>
            <a:off x="449261" y="6078126"/>
            <a:ext cx="10124526"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Rates are age adjusted to the 2000 US standard population and exclude deaths in Puerto Rico and other US territories. Due to improvements in classification, site-specific information differs from contemporary data for cancers of the liver, lung and bronchus, and colon and rectum.</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National Center for Health Statistics, Center for Disease Control and Prevention, 2024.</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9" name="TextBox 8">
            <a:extLst>
              <a:ext uri="{FF2B5EF4-FFF2-40B4-BE49-F238E27FC236}">
                <a16:creationId xmlns:a16="http://schemas.microsoft.com/office/drawing/2014/main" id="{14F6E762-2B05-852C-30EF-8AAC4D6D0459}"/>
              </a:ext>
            </a:extLst>
          </p:cNvPr>
          <p:cNvSpPr txBox="1"/>
          <p:nvPr/>
        </p:nvSpPr>
        <p:spPr>
          <a:xfrm>
            <a:off x="5407887" y="5217282"/>
            <a:ext cx="1272656"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Year of Death</a:t>
            </a:r>
          </a:p>
        </p:txBody>
      </p:sp>
      <p:pic>
        <p:nvPicPr>
          <p:cNvPr id="3" name="Picture 2" descr="A graph of different colored lines&#10;&#10;Description automatically generated">
            <a:extLst>
              <a:ext uri="{FF2B5EF4-FFF2-40B4-BE49-F238E27FC236}">
                <a16:creationId xmlns:a16="http://schemas.microsoft.com/office/drawing/2014/main" id="{BA0CAB37-FD4B-B340-1E75-F818367E5E0E}"/>
              </a:ext>
            </a:extLst>
          </p:cNvPr>
          <p:cNvPicPr>
            <a:picLocks noChangeAspect="1"/>
          </p:cNvPicPr>
          <p:nvPr/>
        </p:nvPicPr>
        <p:blipFill>
          <a:blip r:embed="rId3"/>
          <a:stretch>
            <a:fillRect/>
          </a:stretch>
        </p:blipFill>
        <p:spPr>
          <a:xfrm>
            <a:off x="1414577" y="1857061"/>
            <a:ext cx="9362845" cy="3360221"/>
          </a:xfrm>
          <a:prstGeom prst="rect">
            <a:avLst/>
          </a:prstGeom>
        </p:spPr>
      </p:pic>
    </p:spTree>
    <p:extLst>
      <p:ext uri="{BB962C8B-B14F-4D97-AF65-F5344CB8AC3E}">
        <p14:creationId xmlns:p14="http://schemas.microsoft.com/office/powerpoint/2010/main" val="1501368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18F068F0-C982-527C-5DA4-91EEFB533134}"/>
              </a:ext>
            </a:extLst>
          </p:cNvPr>
          <p:cNvPicPr>
            <a:picLocks noChangeAspect="1"/>
          </p:cNvPicPr>
          <p:nvPr/>
        </p:nvPicPr>
        <p:blipFill>
          <a:blip r:embed="rId3"/>
          <a:stretch>
            <a:fillRect/>
          </a:stretch>
        </p:blipFill>
        <p:spPr>
          <a:xfrm>
            <a:off x="1043635" y="1451381"/>
            <a:ext cx="10104730" cy="4678116"/>
          </a:xfrm>
          <a:prstGeom prst="rect">
            <a:avLst/>
          </a:prstGeom>
        </p:spPr>
      </p:pic>
      <p:sp>
        <p:nvSpPr>
          <p:cNvPr id="25" name="TextBox 24">
            <a:extLst>
              <a:ext uri="{FF2B5EF4-FFF2-40B4-BE49-F238E27FC236}">
                <a16:creationId xmlns:a16="http://schemas.microsoft.com/office/drawing/2014/main" id="{C4A6D3D8-1201-8ECE-3268-751B6F3F5900}"/>
              </a:ext>
            </a:extLst>
          </p:cNvPr>
          <p:cNvSpPr txBox="1"/>
          <p:nvPr/>
        </p:nvSpPr>
        <p:spPr>
          <a:xfrm>
            <a:off x="449261" y="6129497"/>
            <a:ext cx="10352088"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Rates are age adjusted to the 2000 US standard population and exclude deaths in Puerto Rico and other US territories. Due to improvements in classification, site-specific information differs from contemporary data for cancers of the liver, lung and bronchus, colon and rectum, and uterus.</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National Center for Health Statistics, Center for Disease Control and Prevention, 2024.</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1" y="520534"/>
            <a:ext cx="9917251" cy="517946"/>
          </a:xfrm>
        </p:spPr>
        <p:txBody>
          <a:bodyPr/>
          <a:lstStyle/>
          <a:p>
            <a:r>
              <a:rPr lang="en-US" sz="2000"/>
              <a:t>Trends in cancer death rates among females, US, 1930-2022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9" name="Rectangle 8">
            <a:extLst>
              <a:ext uri="{FF2B5EF4-FFF2-40B4-BE49-F238E27FC236}">
                <a16:creationId xmlns:a16="http://schemas.microsoft.com/office/drawing/2014/main" id="{19ECE6EB-46A5-0D43-4DF7-608A6D2D7DF4}"/>
              </a:ext>
            </a:extLst>
          </p:cNvPr>
          <p:cNvSpPr/>
          <p:nvPr/>
        </p:nvSpPr>
        <p:spPr>
          <a:xfrm>
            <a:off x="2009541" y="1451381"/>
            <a:ext cx="1941095" cy="3774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000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person and person&#10;&#10;Description automatically generated">
            <a:extLst>
              <a:ext uri="{FF2B5EF4-FFF2-40B4-BE49-F238E27FC236}">
                <a16:creationId xmlns:a16="http://schemas.microsoft.com/office/drawing/2014/main" id="{A0C0392B-1C48-1867-7C7F-3DF34285268F}"/>
              </a:ext>
            </a:extLst>
          </p:cNvPr>
          <p:cNvPicPr>
            <a:picLocks noChangeAspect="1"/>
          </p:cNvPicPr>
          <p:nvPr/>
        </p:nvPicPr>
        <p:blipFill>
          <a:blip r:embed="rId3"/>
          <a:stretch>
            <a:fillRect/>
          </a:stretch>
        </p:blipFill>
        <p:spPr>
          <a:xfrm>
            <a:off x="2101058" y="872099"/>
            <a:ext cx="6999738" cy="5357542"/>
          </a:xfrm>
          <a:prstGeom prst="rect">
            <a:avLst/>
          </a:prstGeom>
        </p:spPr>
      </p:pic>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a:t>Cancer death rates by race and ethnicity, US, 2018-2022</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3" name="TextBox 2">
            <a:extLst>
              <a:ext uri="{FF2B5EF4-FFF2-40B4-BE49-F238E27FC236}">
                <a16:creationId xmlns:a16="http://schemas.microsoft.com/office/drawing/2014/main" id="{9C16893A-5E34-F2F3-710C-827C955521F3}"/>
              </a:ext>
            </a:extLst>
          </p:cNvPr>
          <p:cNvSpPr txBox="1"/>
          <p:nvPr/>
        </p:nvSpPr>
        <p:spPr>
          <a:xfrm>
            <a:off x="449262" y="6063260"/>
            <a:ext cx="9199705"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 is age adjusted to 2000 US standard population and adjusted for delays in reporting. Race is exclusive of Hispanic origin. </a:t>
            </a:r>
            <a:r>
              <a:rPr kumimoji="0" lang="en-US" sz="1000" b="0" i="0" u="none" strike="noStrike" kern="1200" cap="none" spc="0" normalizeH="0" baseline="30000" noProof="0" err="1">
                <a:ln>
                  <a:noFill/>
                </a:ln>
                <a:solidFill>
                  <a:prstClr val="black"/>
                </a:solidFill>
                <a:effectLst/>
                <a:uLnTx/>
                <a:uFillTx/>
                <a:latin typeface="Source Sans Pro" panose="020B0503030403020204" pitchFamily="34" charset="77"/>
              </a:rPr>
              <a:t>a</a:t>
            </a:r>
            <a:r>
              <a:rPr kumimoji="0" lang="en-US" sz="1000" b="0" i="0" u="none" strike="noStrike" kern="1200" cap="none" spc="0" normalizeH="0" baseline="0" noProof="0" err="1">
                <a:ln>
                  <a:noFill/>
                </a:ln>
                <a:solidFill>
                  <a:prstClr val="black"/>
                </a:solidFill>
                <a:effectLst/>
                <a:uLnTx/>
                <a:uFillTx/>
                <a:latin typeface="Source Sans Pro" panose="020B0503030403020204" pitchFamily="34" charset="77"/>
              </a:rPr>
              <a:t>Rates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for American Indian/Alaska Native people are adjusted for racial misclassification on death certificates.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Source: National Centers for Health Statistics, Center for Disease Control and Prevention, 2024</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Tree>
    <p:extLst>
      <p:ext uri="{BB962C8B-B14F-4D97-AF65-F5344CB8AC3E}">
        <p14:creationId xmlns:p14="http://schemas.microsoft.com/office/powerpoint/2010/main" val="96772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ata with text&#10;&#10;Description automatically generated with medium confidence">
            <a:extLst>
              <a:ext uri="{FF2B5EF4-FFF2-40B4-BE49-F238E27FC236}">
                <a16:creationId xmlns:a16="http://schemas.microsoft.com/office/drawing/2014/main" id="{5C70469E-1CE4-B89E-02CA-FFA736FD4962}"/>
              </a:ext>
            </a:extLst>
          </p:cNvPr>
          <p:cNvPicPr>
            <a:picLocks noChangeAspect="1"/>
          </p:cNvPicPr>
          <p:nvPr/>
        </p:nvPicPr>
        <p:blipFill>
          <a:blip r:embed="rId3"/>
          <a:srcRect t="14518" b="21481"/>
          <a:stretch/>
        </p:blipFill>
        <p:spPr>
          <a:xfrm>
            <a:off x="771533" y="1036320"/>
            <a:ext cx="10059391" cy="4927600"/>
          </a:xfrm>
          <a:prstGeom prst="rect">
            <a:avLst/>
          </a:prstGeom>
        </p:spPr>
      </p:pic>
      <p:sp>
        <p:nvSpPr>
          <p:cNvPr id="25" name="TextBox 24">
            <a:extLst>
              <a:ext uri="{FF2B5EF4-FFF2-40B4-BE49-F238E27FC236}">
                <a16:creationId xmlns:a16="http://schemas.microsoft.com/office/drawing/2014/main" id="{C4A6D3D8-1201-8ECE-3268-751B6F3F5900}"/>
              </a:ext>
            </a:extLst>
          </p:cNvPr>
          <p:cNvSpPr txBox="1"/>
          <p:nvPr/>
        </p:nvSpPr>
        <p:spPr>
          <a:xfrm>
            <a:off x="449262" y="6270347"/>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Rates are age adjusted to the 2000 US standard population. </a:t>
            </a:r>
            <a:r>
              <a:rPr kumimoji="0" lang="en-US" sz="1000" b="0" i="0" u="none" strike="noStrike" kern="1200" cap="none" spc="0" normalizeH="0" baseline="30000" noProof="0" err="1">
                <a:ln>
                  <a:noFill/>
                </a:ln>
                <a:solidFill>
                  <a:prstClr val="black"/>
                </a:solidFill>
                <a:effectLst/>
                <a:uLnTx/>
                <a:uFillTx/>
                <a:latin typeface="Source Sans Pro" panose="020B0503030403020204" pitchFamily="34" charset="77"/>
              </a:rPr>
              <a:t>a</a:t>
            </a:r>
            <a:r>
              <a:rPr kumimoji="0" lang="en-US" sz="1000" b="0" i="0" u="none" strike="noStrike" kern="1200" cap="none" spc="0" normalizeH="0" baseline="0" noProof="0" err="1">
                <a:ln>
                  <a:noFill/>
                </a:ln>
                <a:solidFill>
                  <a:prstClr val="black"/>
                </a:solidFill>
                <a:effectLst/>
                <a:uLnTx/>
                <a:uFillTx/>
                <a:latin typeface="Source Sans Pro" panose="020B0503030403020204" pitchFamily="34" charset="77"/>
              </a:rPr>
              <a:t>Includes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benign/borderline malignant brain tumors.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North American Association of Central Cancer Registries,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98355"/>
            <a:ext cx="9320380" cy="517946"/>
          </a:xfrm>
        </p:spPr>
        <p:txBody>
          <a:bodyPr/>
          <a:lstStyle/>
          <a:p>
            <a:r>
              <a:rPr lang="en-US" sz="2000"/>
              <a:t>Incidence rates for children (0-14 years) and adolescents (15-19 years), US, 2017-2021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Tree>
    <p:extLst>
      <p:ext uri="{BB962C8B-B14F-4D97-AF65-F5344CB8AC3E}">
        <p14:creationId xmlns:p14="http://schemas.microsoft.com/office/powerpoint/2010/main" val="263090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colored bars&#10;&#10;Description automatically generated with medium confidence">
            <a:extLst>
              <a:ext uri="{FF2B5EF4-FFF2-40B4-BE49-F238E27FC236}">
                <a16:creationId xmlns:a16="http://schemas.microsoft.com/office/drawing/2014/main" id="{3CCD11CB-614D-CAAD-97D7-A6CB92B9E4E7}"/>
              </a:ext>
            </a:extLst>
          </p:cNvPr>
          <p:cNvPicPr>
            <a:picLocks noChangeAspect="1"/>
          </p:cNvPicPr>
          <p:nvPr/>
        </p:nvPicPr>
        <p:blipFill>
          <a:blip r:embed="rId3"/>
          <a:stretch>
            <a:fillRect/>
          </a:stretch>
        </p:blipFill>
        <p:spPr>
          <a:xfrm>
            <a:off x="2090430" y="991573"/>
            <a:ext cx="7368529" cy="5639811"/>
          </a:xfrm>
          <a:prstGeom prst="rect">
            <a:avLst/>
          </a:prstGeom>
        </p:spPr>
      </p:pic>
      <p:sp>
        <p:nvSpPr>
          <p:cNvPr id="25" name="TextBox 24">
            <a:extLst>
              <a:ext uri="{FF2B5EF4-FFF2-40B4-BE49-F238E27FC236}">
                <a16:creationId xmlns:a16="http://schemas.microsoft.com/office/drawing/2014/main" id="{C4A6D3D8-1201-8ECE-3268-751B6F3F5900}"/>
              </a:ext>
            </a:extLst>
          </p:cNvPr>
          <p:cNvSpPr txBox="1"/>
          <p:nvPr/>
        </p:nvSpPr>
        <p:spPr>
          <a:xfrm>
            <a:off x="449262" y="6255768"/>
            <a:ext cx="7860548"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Survival is for cases diagnosed 2014-2020 and followed through 2021. </a:t>
            </a:r>
            <a:r>
              <a:rPr lang="en-US" sz="1000" baseline="30000" err="1">
                <a:solidFill>
                  <a:prstClr val="black"/>
                </a:solidFill>
                <a:latin typeface="Source Sans Pro" panose="020B0503030403020204" pitchFamily="34" charset="77"/>
              </a:rPr>
              <a:t>a</a:t>
            </a:r>
            <a:r>
              <a:rPr lang="en-US" sz="1000" err="1">
                <a:solidFill>
                  <a:prstClr val="black"/>
                </a:solidFill>
                <a:latin typeface="Source Sans Pro" panose="020B0503030403020204" pitchFamily="34" charset="77"/>
              </a:rPr>
              <a:t>Excludes</a:t>
            </a:r>
            <a:r>
              <a:rPr lang="en-US" sz="1000">
                <a:solidFill>
                  <a:prstClr val="black"/>
                </a:solidFill>
                <a:latin typeface="Source Sans Pro" panose="020B0503030403020204" pitchFamily="34" charset="77"/>
              </a:rPr>
              <a:t> benign/borderline malignant brain tumors.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Source: Surveillance, Epidemiology, and End Results program, 2024.</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39990"/>
            <a:ext cx="10241436" cy="517946"/>
          </a:xfrm>
        </p:spPr>
        <p:txBody>
          <a:bodyPr/>
          <a:lstStyle/>
          <a:p>
            <a:r>
              <a:rPr lang="en-US" sz="2000"/>
              <a:t>Five-year relative survival in children and adolescents by age, US, 2014-2020</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Tree>
    <p:extLst>
      <p:ext uri="{BB962C8B-B14F-4D97-AF65-F5344CB8AC3E}">
        <p14:creationId xmlns:p14="http://schemas.microsoft.com/office/powerpoint/2010/main" val="1686037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304002"/>
            <a:ext cx="7860548" cy="55399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rPr>
              <a:t>Excludes basal cell and squamous cell skin cancers and in situ carcinoma except urinary bladder.</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Source: Cancer Facts &amp; Figures 2025.</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dirty="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20534"/>
            <a:ext cx="9320380" cy="517946"/>
          </a:xfrm>
        </p:spPr>
        <p:txBody>
          <a:bodyPr/>
          <a:lstStyle/>
          <a:p>
            <a:r>
              <a:rPr lang="en-US" sz="2000"/>
              <a:t>Estimated number of new cancer cases in the US in 2025</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pic>
        <p:nvPicPr>
          <p:cNvPr id="7" name="Picture 6">
            <a:extLst>
              <a:ext uri="{FF2B5EF4-FFF2-40B4-BE49-F238E27FC236}">
                <a16:creationId xmlns:a16="http://schemas.microsoft.com/office/drawing/2014/main" id="{4F15C1BC-487E-2A93-26A8-26EAC4852D29}"/>
              </a:ext>
            </a:extLst>
          </p:cNvPr>
          <p:cNvPicPr>
            <a:picLocks noChangeAspect="1"/>
          </p:cNvPicPr>
          <p:nvPr/>
        </p:nvPicPr>
        <p:blipFill>
          <a:blip r:embed="rId3"/>
          <a:srcRect l="6737" b="51218"/>
          <a:stretch/>
        </p:blipFill>
        <p:spPr>
          <a:xfrm>
            <a:off x="481012" y="1725176"/>
            <a:ext cx="11229975" cy="3053199"/>
          </a:xfrm>
          <a:prstGeom prst="rect">
            <a:avLst/>
          </a:prstGeom>
        </p:spPr>
      </p:pic>
    </p:spTree>
    <p:extLst>
      <p:ext uri="{BB962C8B-B14F-4D97-AF65-F5344CB8AC3E}">
        <p14:creationId xmlns:p14="http://schemas.microsoft.com/office/powerpoint/2010/main" val="229320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298195"/>
            <a:ext cx="7860548"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Rates are age adjusted to 2000 US standard population and adjusted for delays in reporting. Data for 2020 is shown separate from trend line.</a:t>
            </a:r>
          </a:p>
          <a:p>
            <a:pPr>
              <a:defRPr/>
            </a:pPr>
            <a:r>
              <a:rPr lang="en-US" sz="1000">
                <a:solidFill>
                  <a:prstClr val="black"/>
                </a:solidFill>
                <a:latin typeface="Source Sans Pro" panose="020B0503030403020204" pitchFamily="34" charset="77"/>
              </a:rPr>
              <a:t>Data source: Surveillance, Epidemiology, and End Results program, National Cancer Institute 2024. </a:t>
            </a:r>
            <a:br>
              <a:rPr lang="en-US" sz="1000">
                <a:solidFill>
                  <a:prstClr val="black"/>
                </a:solidFill>
                <a:latin typeface="Source Sans Pro" panose="020B0503030403020204" pitchFamily="34" charset="77"/>
              </a:rPr>
            </a:b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59805"/>
            <a:ext cx="10106443" cy="517946"/>
          </a:xfrm>
        </p:spPr>
        <p:txBody>
          <a:bodyPr/>
          <a:lstStyle/>
          <a:p>
            <a:r>
              <a:rPr lang="en-US" sz="2000"/>
              <a:t>Trends in cancer incidence rates, US, 1975-2021</a:t>
            </a:r>
          </a:p>
        </p:txBody>
      </p:sp>
      <p:pic>
        <p:nvPicPr>
          <p:cNvPr id="3" name="Picture 2" descr="A graph of a number of people with different colored lines&#10;&#10;Description automatically generated">
            <a:extLst>
              <a:ext uri="{FF2B5EF4-FFF2-40B4-BE49-F238E27FC236}">
                <a16:creationId xmlns:a16="http://schemas.microsoft.com/office/drawing/2014/main" id="{D3997CA2-E554-7C74-449C-4ABF94271666}"/>
              </a:ext>
            </a:extLst>
          </p:cNvPr>
          <p:cNvPicPr>
            <a:picLocks noChangeAspect="1"/>
          </p:cNvPicPr>
          <p:nvPr/>
        </p:nvPicPr>
        <p:blipFill>
          <a:blip r:embed="rId3"/>
          <a:stretch>
            <a:fillRect/>
          </a:stretch>
        </p:blipFill>
        <p:spPr>
          <a:xfrm>
            <a:off x="3451860" y="993112"/>
            <a:ext cx="4310380" cy="5305083"/>
          </a:xfrm>
          <a:prstGeom prst="rect">
            <a:avLst/>
          </a:prstGeom>
        </p:spPr>
      </p:pic>
      <p:sp>
        <p:nvSpPr>
          <p:cNvPr id="4" name="Rectangle 3">
            <a:extLst>
              <a:ext uri="{FF2B5EF4-FFF2-40B4-BE49-F238E27FC236}">
                <a16:creationId xmlns:a16="http://schemas.microsoft.com/office/drawing/2014/main" id="{D46ABA8F-A685-D088-8E8E-54FBE434856B}"/>
              </a:ext>
            </a:extLst>
          </p:cNvPr>
          <p:cNvSpPr/>
          <p:nvPr/>
        </p:nvSpPr>
        <p:spPr>
          <a:xfrm>
            <a:off x="4114800" y="3429000"/>
            <a:ext cx="4389120" cy="19151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3E9811-ACAA-0A50-B2BF-0256DFD91BC2}"/>
              </a:ext>
            </a:extLst>
          </p:cNvPr>
          <p:cNvSpPr/>
          <p:nvPr/>
        </p:nvSpPr>
        <p:spPr>
          <a:xfrm>
            <a:off x="6350000" y="6004560"/>
            <a:ext cx="629920" cy="2936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54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029330"/>
            <a:ext cx="8653796" cy="1015663"/>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Rates are age adjusted to 2000 US standard population and adjusted for delays in reporting. Incidence data for 2020 is shown separate from trend line.</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baseline="30000" err="1">
                <a:solidFill>
                  <a:prstClr val="black"/>
                </a:solidFill>
                <a:latin typeface="Source Sans Pro" panose="020B0503030403020204" pitchFamily="34" charset="77"/>
              </a:rPr>
              <a:t>a</a:t>
            </a:r>
            <a:r>
              <a:rPr lang="en-US" sz="1000" err="1">
                <a:solidFill>
                  <a:prstClr val="black"/>
                </a:solidFill>
                <a:latin typeface="Source Sans Pro" panose="020B0503030403020204" pitchFamily="34" charset="77"/>
              </a:rPr>
              <a:t>Excludes</a:t>
            </a:r>
            <a:r>
              <a:rPr lang="en-US" sz="1000">
                <a:solidFill>
                  <a:prstClr val="black"/>
                </a:solidFill>
                <a:latin typeface="Source Sans Pro" panose="020B0503030403020204" pitchFamily="34" charset="77"/>
              </a:rPr>
              <a:t> appendix</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prstClr val="black"/>
                </a:solidFill>
                <a:effectLst/>
                <a:uLnTx/>
                <a:uFillTx/>
                <a:latin typeface="Source Sans Pro" panose="020B0503030403020204" pitchFamily="34" charset="77"/>
              </a:rPr>
              <a:t>b</a:t>
            </a:r>
            <a:r>
              <a:rPr kumimoji="0" lang="en-US" sz="1000" b="0" i="0" u="none" strike="noStrike" kern="1200" cap="none" spc="0" normalizeH="0" baseline="0" noProof="0" err="1">
                <a:ln>
                  <a:noFill/>
                </a:ln>
                <a:solidFill>
                  <a:prstClr val="black"/>
                </a:solidFill>
                <a:effectLst/>
                <a:uLnTx/>
                <a:uFillTx/>
                <a:latin typeface="Source Sans Pro" panose="020B0503030403020204" pitchFamily="34" charset="77"/>
              </a:rPr>
              <a:t>Includes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intrahepatic bile duct.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Surveillance, Epidemiology, and End Results program, National Cancer Institute,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48530"/>
            <a:ext cx="9320380" cy="517946"/>
          </a:xfrm>
        </p:spPr>
        <p:txBody>
          <a:bodyPr/>
          <a:lstStyle/>
          <a:p>
            <a:r>
              <a:rPr lang="en-US" sz="2000"/>
              <a:t>Trends in cancer incidence rates among males, US, 1975-2021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pic>
        <p:nvPicPr>
          <p:cNvPr id="4" name="Picture 3" descr="A graph of different colored lines&#10;&#10;Description automatically generated">
            <a:extLst>
              <a:ext uri="{FF2B5EF4-FFF2-40B4-BE49-F238E27FC236}">
                <a16:creationId xmlns:a16="http://schemas.microsoft.com/office/drawing/2014/main" id="{0540D465-C139-7B70-FA70-4D893B671187}"/>
              </a:ext>
            </a:extLst>
          </p:cNvPr>
          <p:cNvPicPr>
            <a:picLocks noChangeAspect="1"/>
          </p:cNvPicPr>
          <p:nvPr/>
        </p:nvPicPr>
        <p:blipFill>
          <a:blip r:embed="rId3"/>
          <a:srcRect t="3123"/>
          <a:stretch/>
        </p:blipFill>
        <p:spPr>
          <a:xfrm>
            <a:off x="4354385" y="1493520"/>
            <a:ext cx="3483229" cy="4413206"/>
          </a:xfrm>
          <a:prstGeom prst="rect">
            <a:avLst/>
          </a:prstGeom>
        </p:spPr>
      </p:pic>
    </p:spTree>
    <p:extLst>
      <p:ext uri="{BB962C8B-B14F-4D97-AF65-F5344CB8AC3E}">
        <p14:creationId xmlns:p14="http://schemas.microsoft.com/office/powerpoint/2010/main" val="3414783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5961454"/>
            <a:ext cx="9199705" cy="1015663"/>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 is age adjusted to 2000 US standard population and adjusted for delays in reporting. Incidence data for 2020 is shown separate from trend line.</a:t>
            </a:r>
          </a:p>
          <a:p>
            <a:pPr>
              <a:defRPr/>
            </a:pPr>
            <a:r>
              <a:rPr lang="en-US" sz="1000" baseline="30000" err="1">
                <a:solidFill>
                  <a:prstClr val="black"/>
                </a:solidFill>
                <a:latin typeface="Source Sans Pro" panose="020B0503030403020204" pitchFamily="34" charset="77"/>
              </a:rPr>
              <a:t>a</a:t>
            </a:r>
            <a:r>
              <a:rPr lang="en-US" sz="1000" err="1">
                <a:solidFill>
                  <a:prstClr val="black"/>
                </a:solidFill>
                <a:latin typeface="Source Sans Pro" panose="020B0503030403020204" pitchFamily="34" charset="77"/>
              </a:rPr>
              <a:t>Excludes</a:t>
            </a:r>
            <a:r>
              <a:rPr lang="en-US" sz="1000">
                <a:solidFill>
                  <a:prstClr val="black"/>
                </a:solidFill>
                <a:latin typeface="Source Sans Pro" panose="020B0503030403020204" pitchFamily="34" charset="77"/>
              </a:rPr>
              <a:t> appendix</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prstClr val="black"/>
                </a:solidFill>
                <a:effectLst/>
                <a:uLnTx/>
                <a:uFillTx/>
                <a:latin typeface="Source Sans Pro" panose="020B0503030403020204" pitchFamily="34" charset="77"/>
              </a:rPr>
              <a:t>b</a:t>
            </a:r>
            <a:r>
              <a:rPr kumimoji="0" lang="en-US" sz="1000" b="0" i="0" u="none" strike="noStrike" kern="1200" cap="none" spc="0" normalizeH="0" baseline="0" noProof="0" err="1">
                <a:ln>
                  <a:noFill/>
                </a:ln>
                <a:solidFill>
                  <a:prstClr val="black"/>
                </a:solidFill>
                <a:effectLst/>
                <a:uLnTx/>
                <a:uFillTx/>
                <a:latin typeface="Source Sans Pro" panose="020B0503030403020204" pitchFamily="34" charset="77"/>
              </a:rPr>
              <a:t>Includes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intrahepatic bile duct.</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Surveillance, Epidemiology, and End Results program, National Cancer Institute,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64002"/>
            <a:ext cx="9832658" cy="517946"/>
          </a:xfrm>
        </p:spPr>
        <p:txBody>
          <a:bodyPr/>
          <a:lstStyle/>
          <a:p>
            <a:r>
              <a:rPr lang="en-US" sz="2000"/>
              <a:t>Trends in cancer incidence rates among females, US, 1975-2021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pic>
        <p:nvPicPr>
          <p:cNvPr id="3" name="Picture 2" descr="A graph of different colored lines&#10;&#10;Description automatically generated">
            <a:extLst>
              <a:ext uri="{FF2B5EF4-FFF2-40B4-BE49-F238E27FC236}">
                <a16:creationId xmlns:a16="http://schemas.microsoft.com/office/drawing/2014/main" id="{0845B164-83A7-E7DE-B407-2AA690BEDDE9}"/>
              </a:ext>
            </a:extLst>
          </p:cNvPr>
          <p:cNvPicPr>
            <a:picLocks noChangeAspect="1"/>
          </p:cNvPicPr>
          <p:nvPr/>
        </p:nvPicPr>
        <p:blipFill>
          <a:blip r:embed="rId3"/>
          <a:srcRect l="50951" t="2826"/>
          <a:stretch/>
        </p:blipFill>
        <p:spPr>
          <a:xfrm>
            <a:off x="4206240" y="1262631"/>
            <a:ext cx="3420810" cy="4518140"/>
          </a:xfrm>
          <a:prstGeom prst="rect">
            <a:avLst/>
          </a:prstGeom>
        </p:spPr>
      </p:pic>
      <p:pic>
        <p:nvPicPr>
          <p:cNvPr id="6" name="Picture 5">
            <a:extLst>
              <a:ext uri="{FF2B5EF4-FFF2-40B4-BE49-F238E27FC236}">
                <a16:creationId xmlns:a16="http://schemas.microsoft.com/office/drawing/2014/main" id="{A1652814-B9C3-D232-B0C7-2F0244E039E8}"/>
              </a:ext>
            </a:extLst>
          </p:cNvPr>
          <p:cNvPicPr>
            <a:picLocks noChangeAspect="1"/>
          </p:cNvPicPr>
          <p:nvPr/>
        </p:nvPicPr>
        <p:blipFill>
          <a:blip r:embed="rId4"/>
          <a:stretch>
            <a:fillRect/>
          </a:stretch>
        </p:blipFill>
        <p:spPr>
          <a:xfrm>
            <a:off x="3882345" y="2563720"/>
            <a:ext cx="323895" cy="1324160"/>
          </a:xfrm>
          <a:prstGeom prst="rect">
            <a:avLst/>
          </a:prstGeom>
        </p:spPr>
      </p:pic>
    </p:spTree>
    <p:extLst>
      <p:ext uri="{BB962C8B-B14F-4D97-AF65-F5344CB8AC3E}">
        <p14:creationId xmlns:p14="http://schemas.microsoft.com/office/powerpoint/2010/main" val="280375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0" y="6372586"/>
            <a:ext cx="8273499" cy="707886"/>
          </a:xfrm>
          <a:prstGeom prst="rect">
            <a:avLst/>
          </a:prstGeom>
          <a:noFill/>
        </p:spPr>
        <p:txBody>
          <a:bodyPr wrap="square">
            <a:spAutoFit/>
          </a:bodyPr>
          <a:lstStyle/>
          <a:p>
            <a:pPr>
              <a:defRPr/>
            </a:pPr>
            <a:r>
              <a:rPr lang="en-US" sz="1000">
                <a:solidFill>
                  <a:prstClr val="black"/>
                </a:solidFill>
                <a:latin typeface="Source Sans Pro" panose="020B0503030403020204" pitchFamily="34" charset="77"/>
              </a:rPr>
              <a:t>Rates are age adjusted to the 2000 US standard population and adjusted for delays in case reporting. Data for 2020 are shown separate from trend lines.</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56747"/>
            <a:ext cx="9320380" cy="517946"/>
          </a:xfrm>
        </p:spPr>
        <p:txBody>
          <a:bodyPr/>
          <a:lstStyle/>
          <a:p>
            <a:r>
              <a:rPr lang="en-US" sz="2000"/>
              <a:t>Trends in cancer incidence rates by sex and age, 1998-2021</a:t>
            </a:r>
          </a:p>
        </p:txBody>
      </p:sp>
      <p:pic>
        <p:nvPicPr>
          <p:cNvPr id="3" name="Picture 2" descr="A graph with blue and purple lines&#10;&#10;Description automatically generated">
            <a:extLst>
              <a:ext uri="{FF2B5EF4-FFF2-40B4-BE49-F238E27FC236}">
                <a16:creationId xmlns:a16="http://schemas.microsoft.com/office/drawing/2014/main" id="{23C07F89-4181-0A49-1D69-B785B00CCC1B}"/>
              </a:ext>
            </a:extLst>
          </p:cNvPr>
          <p:cNvPicPr>
            <a:picLocks noChangeAspect="1"/>
          </p:cNvPicPr>
          <p:nvPr/>
        </p:nvPicPr>
        <p:blipFill>
          <a:blip r:embed="rId3"/>
          <a:stretch>
            <a:fillRect/>
          </a:stretch>
        </p:blipFill>
        <p:spPr>
          <a:xfrm>
            <a:off x="294640" y="1562534"/>
            <a:ext cx="11277600" cy="3732931"/>
          </a:xfrm>
          <a:prstGeom prst="rect">
            <a:avLst/>
          </a:prstGeom>
        </p:spPr>
      </p:pic>
    </p:spTree>
    <p:extLst>
      <p:ext uri="{BB962C8B-B14F-4D97-AF65-F5344CB8AC3E}">
        <p14:creationId xmlns:p14="http://schemas.microsoft.com/office/powerpoint/2010/main" val="4035012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descr="A graph of blue and red bars&#10;&#10;Description automatically generated">
            <a:extLst>
              <a:ext uri="{FF2B5EF4-FFF2-40B4-BE49-F238E27FC236}">
                <a16:creationId xmlns:a16="http://schemas.microsoft.com/office/drawing/2014/main" id="{B8C45CC9-7035-0DCD-28BB-A176498D125C}"/>
              </a:ext>
            </a:extLst>
          </p:cNvPr>
          <p:cNvPicPr>
            <a:picLocks noGrp="1" noChangeAspect="1"/>
          </p:cNvPicPr>
          <p:nvPr>
            <p:ph idx="1"/>
          </p:nvPr>
        </p:nvPicPr>
        <p:blipFill>
          <a:blip r:embed="rId3"/>
          <a:stretch>
            <a:fillRect/>
          </a:stretch>
        </p:blipFill>
        <p:spPr>
          <a:xfrm>
            <a:off x="2326278" y="1181100"/>
            <a:ext cx="6761569" cy="5175250"/>
          </a:xfrm>
        </p:spPr>
      </p:pic>
      <p:sp>
        <p:nvSpPr>
          <p:cNvPr id="2" name="Title 1">
            <a:extLst>
              <a:ext uri="{FF2B5EF4-FFF2-40B4-BE49-F238E27FC236}">
                <a16:creationId xmlns:a16="http://schemas.microsoft.com/office/drawing/2014/main" id="{CD4268BD-9129-9107-BC31-FFDAAE0A3840}"/>
              </a:ext>
            </a:extLst>
          </p:cNvPr>
          <p:cNvSpPr>
            <a:spLocks noGrp="1"/>
          </p:cNvSpPr>
          <p:nvPr>
            <p:ph type="title"/>
          </p:nvPr>
        </p:nvSpPr>
        <p:spPr/>
        <p:txBody>
          <a:bodyPr/>
          <a:lstStyle/>
          <a:p>
            <a:r>
              <a:rPr lang="en-US" sz="2000" dirty="0"/>
              <a:t>Cancer incidence rates by race and ethnicity, US, 2017-2021 </a:t>
            </a:r>
          </a:p>
        </p:txBody>
      </p:sp>
      <p:sp>
        <p:nvSpPr>
          <p:cNvPr id="4" name="Text Placeholder 3">
            <a:extLst>
              <a:ext uri="{FF2B5EF4-FFF2-40B4-BE49-F238E27FC236}">
                <a16:creationId xmlns:a16="http://schemas.microsoft.com/office/drawing/2014/main" id="{2F07D607-65C7-1DE0-CF7E-29ADCAB5C4F5}"/>
              </a:ext>
            </a:extLst>
          </p:cNvPr>
          <p:cNvSpPr>
            <a:spLocks noGrp="1"/>
          </p:cNvSpPr>
          <p:nvPr>
            <p:ph type="body" sz="quarter" idx="13"/>
          </p:nvPr>
        </p:nvSpPr>
        <p:spPr/>
        <p:txBody>
          <a:bodyPr>
            <a:normAutofit lnSpcReduction="10000"/>
          </a:bodyPr>
          <a:lstStyle/>
          <a:p>
            <a:r>
              <a:rPr lang="en-US"/>
              <a:t>Cancer Statistics 2025</a:t>
            </a:r>
          </a:p>
        </p:txBody>
      </p:sp>
      <p:sp>
        <p:nvSpPr>
          <p:cNvPr id="7" name="TextBox 6">
            <a:extLst>
              <a:ext uri="{FF2B5EF4-FFF2-40B4-BE49-F238E27FC236}">
                <a16:creationId xmlns:a16="http://schemas.microsoft.com/office/drawing/2014/main" id="{EDB61424-9E8A-2693-86B6-1FC659B78912}"/>
              </a:ext>
            </a:extLst>
          </p:cNvPr>
          <p:cNvSpPr txBox="1"/>
          <p:nvPr/>
        </p:nvSpPr>
        <p:spPr>
          <a:xfrm>
            <a:off x="449262" y="6100935"/>
            <a:ext cx="9199705" cy="86177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Rate is age adjusted to 2000 US standard population and adjusted for delays in reporting. Race is exclusive of Hispanic origin.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err="1">
                <a:ln>
                  <a:noFill/>
                </a:ln>
                <a:solidFill>
                  <a:prstClr val="black"/>
                </a:solidFill>
                <a:effectLst/>
                <a:uLnTx/>
                <a:uFillTx/>
                <a:latin typeface="Source Sans Pro" panose="020B0503030403020204" pitchFamily="34" charset="77"/>
              </a:rPr>
              <a:t>a</a:t>
            </a:r>
            <a:r>
              <a:rPr kumimoji="0" lang="en-US" sz="1000" b="0" i="0" u="none" strike="noStrike" kern="1200" cap="none" spc="0" normalizeH="0" baseline="0" noProof="0" err="1">
                <a:ln>
                  <a:noFill/>
                </a:ln>
                <a:solidFill>
                  <a:prstClr val="black"/>
                </a:solidFill>
                <a:effectLst/>
                <a:uLnTx/>
                <a:uFillTx/>
                <a:latin typeface="Source Sans Pro" panose="020B0503030403020204" pitchFamily="34" charset="77"/>
              </a:rPr>
              <a:t>Rates</a:t>
            </a:r>
            <a:r>
              <a:rPr kumimoji="0" lang="en-US" sz="1000" b="0" i="0" u="none" strike="noStrike" kern="1200" cap="none" spc="0" normalizeH="0" baseline="0" noProof="0">
                <a:ln>
                  <a:noFill/>
                </a:ln>
                <a:solidFill>
                  <a:prstClr val="black"/>
                </a:solidFill>
                <a:effectLst/>
                <a:uLnTx/>
                <a:uFillTx/>
                <a:latin typeface="Source Sans Pro" panose="020B0503030403020204" pitchFamily="34" charset="77"/>
              </a:rPr>
              <a:t> for American Indian/Alaska Native people are restricted to Purchased/Referred Delivery Care Areas. </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North American Association for Central Cancer Registries,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Tree>
    <p:extLst>
      <p:ext uri="{BB962C8B-B14F-4D97-AF65-F5344CB8AC3E}">
        <p14:creationId xmlns:p14="http://schemas.microsoft.com/office/powerpoint/2010/main" val="2600781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4A6D3D8-1201-8ECE-3268-751B6F3F5900}"/>
              </a:ext>
            </a:extLst>
          </p:cNvPr>
          <p:cNvSpPr txBox="1"/>
          <p:nvPr/>
        </p:nvSpPr>
        <p:spPr>
          <a:xfrm>
            <a:off x="449262" y="6270347"/>
            <a:ext cx="9022625"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baseline="30000" err="1">
                <a:solidFill>
                  <a:prstClr val="black"/>
                </a:solidFill>
                <a:latin typeface="Source Sans Pro" panose="020B0503030403020204" pitchFamily="34" charset="77"/>
              </a:rPr>
              <a:t>a</a:t>
            </a:r>
            <a:r>
              <a:rPr lang="en-US" sz="1000" err="1">
                <a:solidFill>
                  <a:prstClr val="black"/>
                </a:solidFill>
                <a:latin typeface="Source Sans Pro" panose="020B0503030403020204" pitchFamily="34" charset="77"/>
              </a:rPr>
              <a:t>Excludes</a:t>
            </a:r>
            <a:r>
              <a:rPr lang="en-US" sz="1000">
                <a:solidFill>
                  <a:prstClr val="black"/>
                </a:solidFill>
                <a:latin typeface="Source Sans Pro" panose="020B0503030403020204" pitchFamily="34" charset="77"/>
              </a:rPr>
              <a:t> basal cell and squamous cell skin cancers and in situ cancer except for urinary bladder. </a:t>
            </a:r>
            <a:r>
              <a:rPr lang="en-US" sz="1000" baseline="30000" err="1">
                <a:solidFill>
                  <a:prstClr val="black"/>
                </a:solidFill>
                <a:latin typeface="Source Sans Pro" panose="020B0503030403020204" pitchFamily="34" charset="77"/>
              </a:rPr>
              <a:t>b</a:t>
            </a:r>
            <a:r>
              <a:rPr lang="en-US" sz="1000" err="1">
                <a:solidFill>
                  <a:prstClr val="black"/>
                </a:solidFill>
                <a:latin typeface="Source Sans Pro" panose="020B0503030403020204" pitchFamily="34" charset="77"/>
              </a:rPr>
              <a:t>Probabilities</a:t>
            </a:r>
            <a:r>
              <a:rPr lang="en-US" sz="1000">
                <a:solidFill>
                  <a:prstClr val="black"/>
                </a:solidFill>
                <a:latin typeface="Source Sans Pro" panose="020B0503030403020204" pitchFamily="34" charset="77"/>
              </a:rPr>
              <a:t> for non-Hispanic White individuals only.</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DevCan 6.9.0, National Cancer Institute,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60684"/>
            <a:ext cx="9393007" cy="517946"/>
          </a:xfrm>
        </p:spPr>
        <p:txBody>
          <a:bodyPr/>
          <a:lstStyle/>
          <a:p>
            <a:r>
              <a:rPr lang="en-US" sz="2000"/>
              <a:t>Lifetime probability of developing cancer for males, US, 2018-2019,2021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graphicFrame>
        <p:nvGraphicFramePr>
          <p:cNvPr id="2" name="Table 2">
            <a:extLst>
              <a:ext uri="{FF2B5EF4-FFF2-40B4-BE49-F238E27FC236}">
                <a16:creationId xmlns:a16="http://schemas.microsoft.com/office/drawing/2014/main" id="{BB58209C-8A56-A1A6-915A-E435A7DFAF7A}"/>
              </a:ext>
            </a:extLst>
          </p:cNvPr>
          <p:cNvGraphicFramePr>
            <a:graphicFrameLocks noGrp="1"/>
          </p:cNvGraphicFramePr>
          <p:nvPr>
            <p:extLst>
              <p:ext uri="{D42A27DB-BD31-4B8C-83A1-F6EECF244321}">
                <p14:modId xmlns:p14="http://schemas.microsoft.com/office/powerpoint/2010/main" val="921203497"/>
              </p:ext>
            </p:extLst>
          </p:nvPr>
        </p:nvGraphicFramePr>
        <p:xfrm>
          <a:off x="1343887" y="2115792"/>
          <a:ext cx="8128000" cy="263189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05233096"/>
                    </a:ext>
                  </a:extLst>
                </a:gridCol>
                <a:gridCol w="4064000">
                  <a:extLst>
                    <a:ext uri="{9D8B030D-6E8A-4147-A177-3AD203B41FA5}">
                      <a16:colId xmlns:a16="http://schemas.microsoft.com/office/drawing/2014/main" val="1945282854"/>
                    </a:ext>
                  </a:extLst>
                </a:gridCol>
              </a:tblGrid>
              <a:tr h="370840">
                <a:tc>
                  <a:txBody>
                    <a:bodyPr/>
                    <a:lstStyle/>
                    <a:p>
                      <a:pPr algn="ctr"/>
                      <a:r>
                        <a:rPr lang="en-US">
                          <a:latin typeface="Source Sans Pro" panose="020B0503030403020204" pitchFamily="34" charset="0"/>
                        </a:rPr>
                        <a:t>Site</a:t>
                      </a:r>
                    </a:p>
                  </a:txBody>
                  <a:tcPr>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a:r>
                        <a:rPr lang="en-US">
                          <a:latin typeface="Source Sans Pro" panose="020B0503030403020204" pitchFamily="34" charset="0"/>
                        </a:rPr>
                        <a:t>Risk</a:t>
                      </a:r>
                    </a:p>
                  </a:txBody>
                  <a:tcPr>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extLst>
                  <a:ext uri="{0D108BD9-81ED-4DB2-BD59-A6C34878D82A}">
                    <a16:rowId xmlns:a16="http://schemas.microsoft.com/office/drawing/2014/main" val="1167975505"/>
                  </a:ext>
                </a:extLst>
              </a:tr>
              <a:tr h="370840">
                <a:tc>
                  <a:txBody>
                    <a:bodyPr/>
                    <a:lstStyle/>
                    <a:p>
                      <a:r>
                        <a:rPr lang="en-US">
                          <a:latin typeface="Source Sans Pro" panose="020B0503030403020204" pitchFamily="34" charset="0"/>
                        </a:rPr>
                        <a:t>All </a:t>
                      </a:r>
                      <a:r>
                        <a:rPr lang="en-US" err="1">
                          <a:latin typeface="Source Sans Pro" panose="020B0503030403020204" pitchFamily="34" charset="0"/>
                        </a:rPr>
                        <a:t>sites</a:t>
                      </a:r>
                      <a:r>
                        <a:rPr lang="en-US" baseline="30000" err="1">
                          <a:latin typeface="Source Sans Pro" panose="020B0503030403020204" pitchFamily="34" charset="0"/>
                        </a:rPr>
                        <a:t>a</a:t>
                      </a:r>
                      <a:endParaRPr lang="en-US" baseline="30000">
                        <a:latin typeface="Source Sans Pro" panose="020B0503030403020204" pitchFamily="34" charset="0"/>
                      </a:endParaRPr>
                    </a:p>
                  </a:txBody>
                  <a:tcPr>
                    <a:lnL w="12700" cap="flat" cmpd="sng" algn="ctr">
                      <a:solidFill>
                        <a:srgbClr val="2746F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atin typeface="Source Sans Pro" panose="020B0503030403020204" pitchFamily="34" charset="0"/>
                        </a:rPr>
                        <a:t>1 in 3 (39.9%)</a:t>
                      </a:r>
                    </a:p>
                  </a:txBody>
                  <a:tcPr>
                    <a:lnL w="12700" cap="flat" cmpd="sng" algn="ctr">
                      <a:noFill/>
                      <a:prstDash val="solid"/>
                      <a:round/>
                      <a:headEnd type="none" w="med" len="med"/>
                      <a:tailEnd type="none" w="med" len="med"/>
                    </a:lnL>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7717908"/>
                  </a:ext>
                </a:extLst>
              </a:tr>
              <a:tr h="370840">
                <a:tc>
                  <a:txBody>
                    <a:bodyPr/>
                    <a:lstStyle/>
                    <a:p>
                      <a:r>
                        <a:rPr lang="en-US">
                          <a:latin typeface="Source Sans Pro" panose="020B0503030403020204" pitchFamily="34" charset="0"/>
                        </a:rPr>
                        <a:t>Prostate</a:t>
                      </a:r>
                    </a:p>
                  </a:txBody>
                  <a:tcPr>
                    <a:lnT w="12700" cap="flat" cmpd="sng" algn="ctr">
                      <a:solidFill>
                        <a:srgbClr val="2746F8"/>
                      </a:solidFill>
                      <a:prstDash val="solid"/>
                      <a:round/>
                      <a:headEnd type="none" w="med" len="med"/>
                      <a:tailEnd type="none" w="med" len="med"/>
                    </a:lnT>
                    <a:noFill/>
                  </a:tcPr>
                </a:tc>
                <a:tc>
                  <a:txBody>
                    <a:bodyPr/>
                    <a:lstStyle/>
                    <a:p>
                      <a:pPr algn="ctr"/>
                      <a:r>
                        <a:rPr lang="en-US">
                          <a:latin typeface="Source Sans Pro" panose="020B0503030403020204" pitchFamily="34" charset="0"/>
                        </a:rPr>
                        <a:t>1 in 8 (12.8%)</a:t>
                      </a:r>
                    </a:p>
                  </a:txBody>
                  <a:tcPr>
                    <a:lnT w="12700" cap="flat" cmpd="sng" algn="ctr">
                      <a:solidFill>
                        <a:srgbClr val="2746F8"/>
                      </a:solidFill>
                      <a:prstDash val="solid"/>
                      <a:round/>
                      <a:headEnd type="none" w="med" len="med"/>
                      <a:tailEnd type="none" w="med" len="med"/>
                    </a:lnT>
                    <a:noFill/>
                  </a:tcPr>
                </a:tc>
                <a:extLst>
                  <a:ext uri="{0D108BD9-81ED-4DB2-BD59-A6C34878D82A}">
                    <a16:rowId xmlns:a16="http://schemas.microsoft.com/office/drawing/2014/main" val="1853547482"/>
                  </a:ext>
                </a:extLst>
              </a:tr>
              <a:tr h="370840">
                <a:tc>
                  <a:txBody>
                    <a:bodyPr/>
                    <a:lstStyle/>
                    <a:p>
                      <a:r>
                        <a:rPr lang="en-US">
                          <a:latin typeface="Source Sans Pro" panose="020B0503030403020204" pitchFamily="34" charset="0"/>
                        </a:rPr>
                        <a:t>Lung &amp; bronchus</a:t>
                      </a:r>
                    </a:p>
                  </a:txBody>
                  <a:tcPr>
                    <a:noFill/>
                  </a:tcPr>
                </a:tc>
                <a:tc>
                  <a:txBody>
                    <a:bodyPr/>
                    <a:lstStyle/>
                    <a:p>
                      <a:pPr algn="ctr"/>
                      <a:r>
                        <a:rPr lang="en-US">
                          <a:latin typeface="Source Sans Pro" panose="020B0503030403020204" pitchFamily="34" charset="0"/>
                        </a:rPr>
                        <a:t>1 in 17 (5.8%)</a:t>
                      </a:r>
                    </a:p>
                  </a:txBody>
                  <a:tcPr>
                    <a:noFill/>
                  </a:tcPr>
                </a:tc>
                <a:extLst>
                  <a:ext uri="{0D108BD9-81ED-4DB2-BD59-A6C34878D82A}">
                    <a16:rowId xmlns:a16="http://schemas.microsoft.com/office/drawing/2014/main" val="1920326336"/>
                  </a:ext>
                </a:extLst>
              </a:tr>
              <a:tr h="406859">
                <a:tc>
                  <a:txBody>
                    <a:bodyPr/>
                    <a:lstStyle/>
                    <a:p>
                      <a:r>
                        <a:rPr lang="en-US">
                          <a:latin typeface="Source Sans Pro" panose="020B0503030403020204" pitchFamily="34" charset="0"/>
                        </a:rPr>
                        <a:t>Colon &amp; rectum</a:t>
                      </a:r>
                    </a:p>
                  </a:txBody>
                  <a:tcPr>
                    <a:noFill/>
                  </a:tcPr>
                </a:tc>
                <a:tc>
                  <a:txBody>
                    <a:bodyPr/>
                    <a:lstStyle/>
                    <a:p>
                      <a:pPr algn="ctr"/>
                      <a:r>
                        <a:rPr lang="en-US">
                          <a:latin typeface="Source Sans Pro" panose="020B0503030403020204" pitchFamily="34" charset="0"/>
                        </a:rPr>
                        <a:t>1 in 24 (4.1%)</a:t>
                      </a:r>
                    </a:p>
                  </a:txBody>
                  <a:tcPr>
                    <a:noFill/>
                  </a:tcPr>
                </a:tc>
                <a:extLst>
                  <a:ext uri="{0D108BD9-81ED-4DB2-BD59-A6C34878D82A}">
                    <a16:rowId xmlns:a16="http://schemas.microsoft.com/office/drawing/2014/main" val="13766888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panose="020B0503030403020204" pitchFamily="34" charset="0"/>
                        </a:rPr>
                        <a:t>Melanoma of the </a:t>
                      </a:r>
                      <a:r>
                        <a:rPr lang="en-US" err="1">
                          <a:latin typeface="Source Sans Pro" panose="020B0503030403020204" pitchFamily="34" charset="0"/>
                        </a:rPr>
                        <a:t>skin</a:t>
                      </a:r>
                      <a:r>
                        <a:rPr lang="en-US" baseline="30000" err="1">
                          <a:latin typeface="Source Sans Pro" panose="020B0503030403020204" pitchFamily="34" charset="0"/>
                        </a:rPr>
                        <a:t>b</a:t>
                      </a:r>
                      <a:endParaRPr lang="en-US" baseline="30000">
                        <a:latin typeface="Source Sans Pro" panose="020B0503030403020204" pitchFamily="34" charset="0"/>
                      </a:endParaRPr>
                    </a:p>
                  </a:txBody>
                  <a:tcPr>
                    <a:noFill/>
                  </a:tcPr>
                </a:tc>
                <a:tc>
                  <a:txBody>
                    <a:bodyPr/>
                    <a:lstStyle/>
                    <a:p>
                      <a:pPr algn="ctr"/>
                      <a:r>
                        <a:rPr lang="en-US">
                          <a:latin typeface="Source Sans Pro" panose="020B0503030403020204" pitchFamily="34" charset="0"/>
                        </a:rPr>
                        <a:t>1 in 29 (3.5%)</a:t>
                      </a:r>
                    </a:p>
                  </a:txBody>
                  <a:tcPr>
                    <a:noFill/>
                  </a:tcPr>
                </a:tc>
                <a:extLst>
                  <a:ext uri="{0D108BD9-81ED-4DB2-BD59-A6C34878D82A}">
                    <a16:rowId xmlns:a16="http://schemas.microsoft.com/office/drawing/2014/main" val="2522117021"/>
                  </a:ext>
                </a:extLst>
              </a:tr>
              <a:tr h="370840">
                <a:tc>
                  <a:txBody>
                    <a:bodyPr/>
                    <a:lstStyle/>
                    <a:p>
                      <a:r>
                        <a:rPr lang="en-US">
                          <a:latin typeface="Source Sans Pro" panose="020B0503030403020204" pitchFamily="34" charset="0"/>
                        </a:rPr>
                        <a:t>Kidney &amp; renal pelvis</a:t>
                      </a:r>
                    </a:p>
                  </a:txBody>
                  <a:tcPr>
                    <a:lnB w="12700" cap="flat" cmpd="sng" algn="ctr">
                      <a:solidFill>
                        <a:schemeClr val="tx1"/>
                      </a:solidFill>
                      <a:prstDash val="solid"/>
                      <a:round/>
                      <a:headEnd type="none" w="med" len="med"/>
                      <a:tailEnd type="none" w="med" len="med"/>
                    </a:lnB>
                    <a:noFill/>
                  </a:tcPr>
                </a:tc>
                <a:tc>
                  <a:txBody>
                    <a:bodyPr/>
                    <a:lstStyle/>
                    <a:p>
                      <a:pPr algn="ctr"/>
                      <a:r>
                        <a:rPr lang="en-US">
                          <a:latin typeface="Source Sans Pro" panose="020B0503030403020204" pitchFamily="34" charset="0"/>
                        </a:rPr>
                        <a:t>1 in 45 (2.2%)</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5488363"/>
                  </a:ext>
                </a:extLst>
              </a:tr>
            </a:tbl>
          </a:graphicData>
        </a:graphic>
      </p:graphicFrame>
    </p:spTree>
    <p:extLst>
      <p:ext uri="{BB962C8B-B14F-4D97-AF65-F5344CB8AC3E}">
        <p14:creationId xmlns:p14="http://schemas.microsoft.com/office/powerpoint/2010/main" val="370284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a:extLst>
              <a:ext uri="{FF2B5EF4-FFF2-40B4-BE49-F238E27FC236}">
                <a16:creationId xmlns:a16="http://schemas.microsoft.com/office/drawing/2014/main" id="{3932A6DE-C03D-ECA6-45E7-CCFACD30AA8D}"/>
              </a:ext>
            </a:extLst>
          </p:cNvPr>
          <p:cNvSpPr>
            <a:spLocks noGrp="1"/>
          </p:cNvSpPr>
          <p:nvPr>
            <p:ph type="title"/>
          </p:nvPr>
        </p:nvSpPr>
        <p:spPr>
          <a:xfrm>
            <a:off x="449262" y="560684"/>
            <a:ext cx="10381298" cy="517946"/>
          </a:xfrm>
        </p:spPr>
        <p:txBody>
          <a:bodyPr/>
          <a:lstStyle/>
          <a:p>
            <a:r>
              <a:rPr lang="en-US" sz="2000"/>
              <a:t>Lifetime probability of developing cancer for females, US, 2018-2019, 2021</a:t>
            </a:r>
          </a:p>
        </p:txBody>
      </p:sp>
      <p:sp>
        <p:nvSpPr>
          <p:cNvPr id="5" name="Text Placeholder 4">
            <a:extLst>
              <a:ext uri="{FF2B5EF4-FFF2-40B4-BE49-F238E27FC236}">
                <a16:creationId xmlns:a16="http://schemas.microsoft.com/office/drawing/2014/main" id="{6E659EA0-A8BF-E749-85D9-A2F18F8D1CF1}"/>
              </a:ext>
            </a:extLst>
          </p:cNvPr>
          <p:cNvSpPr>
            <a:spLocks noGrp="1"/>
          </p:cNvSpPr>
          <p:nvPr>
            <p:ph type="body" sz="quarter" idx="13"/>
          </p:nvPr>
        </p:nvSpPr>
        <p:spPr/>
        <p:txBody>
          <a:bodyPr>
            <a:normAutofit lnSpcReduction="10000"/>
          </a:bodyPr>
          <a:lstStyle/>
          <a:p>
            <a:r>
              <a:rPr lang="en-US"/>
              <a:t>Cancer Statistics 2025</a:t>
            </a:r>
          </a:p>
        </p:txBody>
      </p:sp>
      <p:graphicFrame>
        <p:nvGraphicFramePr>
          <p:cNvPr id="2" name="Table 2">
            <a:extLst>
              <a:ext uri="{FF2B5EF4-FFF2-40B4-BE49-F238E27FC236}">
                <a16:creationId xmlns:a16="http://schemas.microsoft.com/office/drawing/2014/main" id="{BB58209C-8A56-A1A6-915A-E435A7DFAF7A}"/>
              </a:ext>
            </a:extLst>
          </p:cNvPr>
          <p:cNvGraphicFramePr>
            <a:graphicFrameLocks noGrp="1"/>
          </p:cNvGraphicFramePr>
          <p:nvPr>
            <p:extLst>
              <p:ext uri="{D42A27DB-BD31-4B8C-83A1-F6EECF244321}">
                <p14:modId xmlns:p14="http://schemas.microsoft.com/office/powerpoint/2010/main" val="2588963741"/>
              </p:ext>
            </p:extLst>
          </p:nvPr>
        </p:nvGraphicFramePr>
        <p:xfrm>
          <a:off x="1343887" y="2113308"/>
          <a:ext cx="8128000" cy="300273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905233096"/>
                    </a:ext>
                  </a:extLst>
                </a:gridCol>
                <a:gridCol w="4064000">
                  <a:extLst>
                    <a:ext uri="{9D8B030D-6E8A-4147-A177-3AD203B41FA5}">
                      <a16:colId xmlns:a16="http://schemas.microsoft.com/office/drawing/2014/main" val="1945282854"/>
                    </a:ext>
                  </a:extLst>
                </a:gridCol>
              </a:tblGrid>
              <a:tr h="370840">
                <a:tc>
                  <a:txBody>
                    <a:bodyPr/>
                    <a:lstStyle/>
                    <a:p>
                      <a:pPr algn="ctr"/>
                      <a:r>
                        <a:rPr lang="en-US">
                          <a:latin typeface="Source Sans Pro" panose="020B0503030403020204" pitchFamily="34" charset="0"/>
                        </a:rPr>
                        <a:t>Site</a:t>
                      </a:r>
                    </a:p>
                  </a:txBody>
                  <a:tcPr>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tc>
                  <a:txBody>
                    <a:bodyPr/>
                    <a:lstStyle/>
                    <a:p>
                      <a:pPr algn="ctr"/>
                      <a:r>
                        <a:rPr lang="en-US">
                          <a:latin typeface="Source Sans Pro" panose="020B0503030403020204" pitchFamily="34" charset="0"/>
                        </a:rPr>
                        <a:t>Risk</a:t>
                      </a:r>
                    </a:p>
                  </a:txBody>
                  <a:tcPr>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solidFill>
                      <a:srgbClr val="2746F8"/>
                    </a:solidFill>
                  </a:tcPr>
                </a:tc>
                <a:extLst>
                  <a:ext uri="{0D108BD9-81ED-4DB2-BD59-A6C34878D82A}">
                    <a16:rowId xmlns:a16="http://schemas.microsoft.com/office/drawing/2014/main" val="1167975505"/>
                  </a:ext>
                </a:extLst>
              </a:tr>
              <a:tr h="370840">
                <a:tc>
                  <a:txBody>
                    <a:bodyPr/>
                    <a:lstStyle/>
                    <a:p>
                      <a:r>
                        <a:rPr lang="en-US">
                          <a:latin typeface="Source Sans Pro" panose="020B0503030403020204" pitchFamily="34" charset="0"/>
                        </a:rPr>
                        <a:t>All </a:t>
                      </a:r>
                      <a:r>
                        <a:rPr lang="en-US" err="1">
                          <a:latin typeface="Source Sans Pro" panose="020B0503030403020204" pitchFamily="34" charset="0"/>
                        </a:rPr>
                        <a:t>sites</a:t>
                      </a:r>
                      <a:r>
                        <a:rPr lang="en-US" baseline="30000" err="1">
                          <a:latin typeface="Source Sans Pro" panose="020B0503030403020204" pitchFamily="34" charset="0"/>
                        </a:rPr>
                        <a:t>a</a:t>
                      </a:r>
                      <a:endParaRPr lang="en-US">
                        <a:latin typeface="Source Sans Pro" panose="020B0503030403020204" pitchFamily="34" charset="0"/>
                      </a:endParaRPr>
                    </a:p>
                  </a:txBody>
                  <a:tcPr>
                    <a:lnL w="12700" cap="flat" cmpd="sng" algn="ctr">
                      <a:solidFill>
                        <a:srgbClr val="2746F8"/>
                      </a:solidFill>
                      <a:prstDash val="solid"/>
                      <a:round/>
                      <a:headEnd type="none" w="med" len="med"/>
                      <a:tailEnd type="none" w="med" len="med"/>
                    </a:lnL>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tc>
                  <a:txBody>
                    <a:bodyPr/>
                    <a:lstStyle/>
                    <a:p>
                      <a:pPr algn="ctr"/>
                      <a:r>
                        <a:rPr lang="en-US">
                          <a:latin typeface="Source Sans Pro" panose="020B0503030403020204" pitchFamily="34" charset="0"/>
                        </a:rPr>
                        <a:t>1 in 3 (39.0%)</a:t>
                      </a:r>
                    </a:p>
                  </a:txBody>
                  <a:tcPr>
                    <a:lnR w="12700" cap="flat" cmpd="sng" algn="ctr">
                      <a:solidFill>
                        <a:srgbClr val="2746F8"/>
                      </a:solidFill>
                      <a:prstDash val="solid"/>
                      <a:round/>
                      <a:headEnd type="none" w="med" len="med"/>
                      <a:tailEnd type="none" w="med" len="med"/>
                    </a:lnR>
                    <a:lnT w="12700" cap="flat" cmpd="sng" algn="ctr">
                      <a:solidFill>
                        <a:srgbClr val="2746F8"/>
                      </a:solidFill>
                      <a:prstDash val="solid"/>
                      <a:round/>
                      <a:headEnd type="none" w="med" len="med"/>
                      <a:tailEnd type="none" w="med" len="med"/>
                    </a:lnT>
                    <a:lnB w="12700" cap="flat" cmpd="sng" algn="ctr">
                      <a:solidFill>
                        <a:srgbClr val="2746F8"/>
                      </a:solidFill>
                      <a:prstDash val="solid"/>
                      <a:round/>
                      <a:headEnd type="none" w="med" len="med"/>
                      <a:tailEnd type="none" w="med" len="med"/>
                    </a:lnB>
                    <a:noFill/>
                  </a:tcPr>
                </a:tc>
                <a:extLst>
                  <a:ext uri="{0D108BD9-81ED-4DB2-BD59-A6C34878D82A}">
                    <a16:rowId xmlns:a16="http://schemas.microsoft.com/office/drawing/2014/main" val="707717908"/>
                  </a:ext>
                </a:extLst>
              </a:tr>
              <a:tr h="370840">
                <a:tc>
                  <a:txBody>
                    <a:bodyPr/>
                    <a:lstStyle/>
                    <a:p>
                      <a:r>
                        <a:rPr lang="en-US">
                          <a:latin typeface="Source Sans Pro" panose="020B0503030403020204" pitchFamily="34" charset="0"/>
                        </a:rPr>
                        <a:t>Breast</a:t>
                      </a:r>
                    </a:p>
                  </a:txBody>
                  <a:tcPr>
                    <a:lnT w="12700" cap="flat" cmpd="sng" algn="ctr">
                      <a:solidFill>
                        <a:srgbClr val="2746F8"/>
                      </a:solidFill>
                      <a:prstDash val="solid"/>
                      <a:round/>
                      <a:headEnd type="none" w="med" len="med"/>
                      <a:tailEnd type="none" w="med" len="med"/>
                    </a:lnT>
                    <a:noFill/>
                  </a:tcPr>
                </a:tc>
                <a:tc>
                  <a:txBody>
                    <a:bodyPr/>
                    <a:lstStyle/>
                    <a:p>
                      <a:pPr algn="ctr"/>
                      <a:r>
                        <a:rPr lang="en-US">
                          <a:latin typeface="Source Sans Pro" panose="020B0503030403020204" pitchFamily="34" charset="0"/>
                        </a:rPr>
                        <a:t>1 in 8 (13.1%)</a:t>
                      </a:r>
                    </a:p>
                  </a:txBody>
                  <a:tcPr>
                    <a:lnT w="12700" cap="flat" cmpd="sng" algn="ctr">
                      <a:solidFill>
                        <a:srgbClr val="2746F8"/>
                      </a:solidFill>
                      <a:prstDash val="solid"/>
                      <a:round/>
                      <a:headEnd type="none" w="med" len="med"/>
                      <a:tailEnd type="none" w="med" len="med"/>
                    </a:lnT>
                    <a:noFill/>
                  </a:tcPr>
                </a:tc>
                <a:extLst>
                  <a:ext uri="{0D108BD9-81ED-4DB2-BD59-A6C34878D82A}">
                    <a16:rowId xmlns:a16="http://schemas.microsoft.com/office/drawing/2014/main" val="1853547482"/>
                  </a:ext>
                </a:extLst>
              </a:tr>
              <a:tr h="370840">
                <a:tc>
                  <a:txBody>
                    <a:bodyPr/>
                    <a:lstStyle/>
                    <a:p>
                      <a:r>
                        <a:rPr lang="en-US">
                          <a:latin typeface="Source Sans Pro" panose="020B0503030403020204" pitchFamily="34" charset="0"/>
                        </a:rPr>
                        <a:t>Lung &amp; bronchus</a:t>
                      </a:r>
                    </a:p>
                  </a:txBody>
                  <a:tcPr>
                    <a:noFill/>
                  </a:tcPr>
                </a:tc>
                <a:tc>
                  <a:txBody>
                    <a:bodyPr/>
                    <a:lstStyle/>
                    <a:p>
                      <a:pPr algn="ctr"/>
                      <a:r>
                        <a:rPr lang="en-US">
                          <a:latin typeface="Source Sans Pro" panose="020B0503030403020204" pitchFamily="34" charset="0"/>
                        </a:rPr>
                        <a:t>1 in 18 (5.6%) </a:t>
                      </a:r>
                    </a:p>
                  </a:txBody>
                  <a:tcPr>
                    <a:noFill/>
                  </a:tcPr>
                </a:tc>
                <a:extLst>
                  <a:ext uri="{0D108BD9-81ED-4DB2-BD59-A6C34878D82A}">
                    <a16:rowId xmlns:a16="http://schemas.microsoft.com/office/drawing/2014/main" val="1920326336"/>
                  </a:ext>
                </a:extLst>
              </a:tr>
              <a:tr h="406859">
                <a:tc>
                  <a:txBody>
                    <a:bodyPr/>
                    <a:lstStyle/>
                    <a:p>
                      <a:r>
                        <a:rPr lang="en-US">
                          <a:latin typeface="Source Sans Pro" panose="020B0503030403020204" pitchFamily="34" charset="0"/>
                        </a:rPr>
                        <a:t>Colon &amp; rectum</a:t>
                      </a:r>
                    </a:p>
                  </a:txBody>
                  <a:tcPr>
                    <a:noFill/>
                  </a:tcPr>
                </a:tc>
                <a:tc>
                  <a:txBody>
                    <a:bodyPr/>
                    <a:lstStyle/>
                    <a:p>
                      <a:pPr algn="ctr"/>
                      <a:r>
                        <a:rPr lang="en-US">
                          <a:latin typeface="Source Sans Pro" panose="020B0503030403020204" pitchFamily="34" charset="0"/>
                        </a:rPr>
                        <a:t>1 in 26 (3.8%)</a:t>
                      </a:r>
                    </a:p>
                  </a:txBody>
                  <a:tcPr>
                    <a:noFill/>
                  </a:tcPr>
                </a:tc>
                <a:extLst>
                  <a:ext uri="{0D108BD9-81ED-4DB2-BD59-A6C34878D82A}">
                    <a16:rowId xmlns:a16="http://schemas.microsoft.com/office/drawing/2014/main" val="13766888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panose="020B0503030403020204" pitchFamily="34" charset="0"/>
                        </a:rPr>
                        <a:t>Uterine corpus</a:t>
                      </a:r>
                    </a:p>
                  </a:txBody>
                  <a:tcPr>
                    <a:noFill/>
                  </a:tcPr>
                </a:tc>
                <a:tc>
                  <a:txBody>
                    <a:bodyPr/>
                    <a:lstStyle/>
                    <a:p>
                      <a:pPr algn="ctr"/>
                      <a:r>
                        <a:rPr lang="en-US">
                          <a:latin typeface="Source Sans Pro" panose="020B0503030403020204" pitchFamily="34" charset="0"/>
                        </a:rPr>
                        <a:t>1 in 32 (3.1%)</a:t>
                      </a:r>
                    </a:p>
                  </a:txBody>
                  <a:tcPr>
                    <a:noFill/>
                  </a:tcPr>
                </a:tc>
                <a:extLst>
                  <a:ext uri="{0D108BD9-81ED-4DB2-BD59-A6C34878D82A}">
                    <a16:rowId xmlns:a16="http://schemas.microsoft.com/office/drawing/2014/main" val="19797859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ource Sans Pro" panose="020B0503030403020204" pitchFamily="34" charset="0"/>
                        </a:rPr>
                        <a:t>Melanoma of the </a:t>
                      </a:r>
                      <a:r>
                        <a:rPr lang="en-US" err="1">
                          <a:latin typeface="Source Sans Pro" panose="020B0503030403020204" pitchFamily="34" charset="0"/>
                        </a:rPr>
                        <a:t>skin</a:t>
                      </a:r>
                      <a:r>
                        <a:rPr lang="en-US" baseline="30000" err="1">
                          <a:latin typeface="Source Sans Pro" panose="020B0503030403020204" pitchFamily="34" charset="0"/>
                        </a:rPr>
                        <a:t>b</a:t>
                      </a:r>
                      <a:endParaRPr lang="en-US" baseline="30000">
                        <a:latin typeface="Source Sans Pro" panose="020B0503030403020204" pitchFamily="34" charset="0"/>
                      </a:endParaRPr>
                    </a:p>
                  </a:txBody>
                  <a:tcPr>
                    <a:lnB w="12700" cap="flat" cmpd="sng" algn="ctr">
                      <a:solidFill>
                        <a:schemeClr val="tx1"/>
                      </a:solidFill>
                      <a:prstDash val="solid"/>
                      <a:round/>
                      <a:headEnd type="none" w="med" len="med"/>
                      <a:tailEnd type="none" w="med" len="med"/>
                    </a:lnB>
                    <a:noFill/>
                  </a:tcPr>
                </a:tc>
                <a:tc>
                  <a:txBody>
                    <a:bodyPr/>
                    <a:lstStyle/>
                    <a:p>
                      <a:pPr algn="ctr"/>
                      <a:r>
                        <a:rPr lang="en-US">
                          <a:latin typeface="Source Sans Pro" panose="020B0503030403020204" pitchFamily="34" charset="0"/>
                        </a:rPr>
                        <a:t>1 in 40 (2.5%)</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117021"/>
                  </a:ext>
                </a:extLst>
              </a:tr>
              <a:tr h="370840">
                <a:tc>
                  <a:txBody>
                    <a:bodyPr/>
                    <a:lstStyle/>
                    <a:p>
                      <a:endParaRPr lang="en-US">
                        <a:latin typeface="Source Sans Pro" panose="020B0503030403020204" pitchFamily="34" charset="0"/>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latin typeface="Source Sans Pro" panose="020B0503030403020204" pitchFamily="34" charset="0"/>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45488363"/>
                  </a:ext>
                </a:extLst>
              </a:tr>
            </a:tbl>
          </a:graphicData>
        </a:graphic>
      </p:graphicFrame>
      <p:sp>
        <p:nvSpPr>
          <p:cNvPr id="4" name="TextBox 3">
            <a:extLst>
              <a:ext uri="{FF2B5EF4-FFF2-40B4-BE49-F238E27FC236}">
                <a16:creationId xmlns:a16="http://schemas.microsoft.com/office/drawing/2014/main" id="{FAE58E34-8D35-0155-6F91-057B8678BB7B}"/>
              </a:ext>
            </a:extLst>
          </p:cNvPr>
          <p:cNvSpPr txBox="1"/>
          <p:nvPr/>
        </p:nvSpPr>
        <p:spPr>
          <a:xfrm>
            <a:off x="449262" y="6270347"/>
            <a:ext cx="9022625" cy="70788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baseline="30000" err="1">
                <a:solidFill>
                  <a:prstClr val="black"/>
                </a:solidFill>
                <a:latin typeface="Source Sans Pro" panose="020B0503030403020204" pitchFamily="34" charset="77"/>
              </a:rPr>
              <a:t>a</a:t>
            </a:r>
            <a:r>
              <a:rPr lang="en-US" sz="1000" err="1">
                <a:solidFill>
                  <a:prstClr val="black"/>
                </a:solidFill>
                <a:latin typeface="Source Sans Pro" panose="020B0503030403020204" pitchFamily="34" charset="77"/>
              </a:rPr>
              <a:t>Excludes</a:t>
            </a:r>
            <a:r>
              <a:rPr lang="en-US" sz="1000">
                <a:solidFill>
                  <a:prstClr val="black"/>
                </a:solidFill>
                <a:latin typeface="Source Sans Pro" panose="020B0503030403020204" pitchFamily="34" charset="77"/>
              </a:rPr>
              <a:t> basal cell and squamous cell skin cancers and in situ cancer except for urinary bladder. </a:t>
            </a:r>
            <a:r>
              <a:rPr lang="en-US" sz="1000" baseline="30000" err="1">
                <a:solidFill>
                  <a:prstClr val="black"/>
                </a:solidFill>
                <a:latin typeface="Source Sans Pro" panose="020B0503030403020204" pitchFamily="34" charset="77"/>
              </a:rPr>
              <a:t>b</a:t>
            </a:r>
            <a:r>
              <a:rPr lang="en-US" sz="1000" err="1">
                <a:solidFill>
                  <a:prstClr val="black"/>
                </a:solidFill>
                <a:latin typeface="Source Sans Pro" panose="020B0503030403020204" pitchFamily="34" charset="77"/>
              </a:rPr>
              <a:t>Probabilities</a:t>
            </a:r>
            <a:r>
              <a:rPr lang="en-US" sz="1000">
                <a:solidFill>
                  <a:prstClr val="black"/>
                </a:solidFill>
                <a:latin typeface="Source Sans Pro" panose="020B0503030403020204" pitchFamily="34" charset="77"/>
              </a:rPr>
              <a:t> for non-Hispanic White individuals only.</a:t>
            </a:r>
          </a:p>
          <a:p>
            <a:pPr marL="0" marR="0" lvl="0" indent="0" defTabSz="457200" rtl="0" eaLnBrk="1" fontAlgn="auto" latinLnBrk="0" hangingPunct="1">
              <a:lnSpc>
                <a:spcPct val="100000"/>
              </a:lnSpc>
              <a:spcBef>
                <a:spcPts val="0"/>
              </a:spcBef>
              <a:spcAft>
                <a:spcPts val="0"/>
              </a:spcAft>
              <a:buClrTx/>
              <a:buSzTx/>
              <a:buFontTx/>
              <a:buNone/>
              <a:tabLst/>
              <a:defRPr/>
            </a:pPr>
            <a:r>
              <a:rPr lang="en-US" sz="1000">
                <a:solidFill>
                  <a:prstClr val="black"/>
                </a:solidFill>
                <a:latin typeface="Source Sans Pro" panose="020B0503030403020204" pitchFamily="34" charset="77"/>
              </a:rPr>
              <a:t>Data source: DevCan 6.9.0, National Cancer Institute, 2024.  </a:t>
            </a:r>
          </a:p>
          <a:p>
            <a:pPr>
              <a:defRPr/>
            </a:pPr>
            <a:r>
              <a:rPr lang="en-US" sz="1000">
                <a:solidFill>
                  <a:prstClr val="black"/>
                </a:solidFill>
                <a:latin typeface="Source Sans Pro" panose="020B0503030403020204" pitchFamily="34" charset="77"/>
              </a:rPr>
              <a:t>©2025, American Cancer Society, Inc., Surveillance and Health Equity Science</a:t>
            </a: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Source Sans Pro" panose="020B0503030403020204" pitchFamily="34" charset="77"/>
            </a:endParaRPr>
          </a:p>
        </p:txBody>
      </p:sp>
    </p:spTree>
    <p:extLst>
      <p:ext uri="{BB962C8B-B14F-4D97-AF65-F5344CB8AC3E}">
        <p14:creationId xmlns:p14="http://schemas.microsoft.com/office/powerpoint/2010/main" val="745789093"/>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e Trapezoid with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rk Blue Background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Trapezoid with Red Bar M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CS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479B47D-C4AD-1F49-9E7F-3FCB57612028}">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B09572A5A76944878447A7D97D9235" ma:contentTypeVersion="13" ma:contentTypeDescription="Create a new document." ma:contentTypeScope="" ma:versionID="02d02a4631d7c6444b6ae4d2b103f999">
  <xsd:schema xmlns:xsd="http://www.w3.org/2001/XMLSchema" xmlns:xs="http://www.w3.org/2001/XMLSchema" xmlns:p="http://schemas.microsoft.com/office/2006/metadata/properties" xmlns:ns2="e129a00c-9292-4451-9308-ea75f7972fd5" xmlns:ns3="11ef61ff-1dc9-4ca7-b845-84ac7e98c186" targetNamespace="http://schemas.microsoft.com/office/2006/metadata/properties" ma:root="true" ma:fieldsID="9edc90f693ded41e6c1629e44c187ee6" ns2:_="" ns3:_="">
    <xsd:import namespace="e129a00c-9292-4451-9308-ea75f7972fd5"/>
    <xsd:import namespace="11ef61ff-1dc9-4ca7-b845-84ac7e98c1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29a00c-9292-4451-9308-ea75f7972f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a09e083-f52d-4221-b916-d53bc4fb30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ef61ff-1dc9-4ca7-b845-84ac7e98c1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52a891-184f-4c5c-9e97-e37702bf691a}" ma:internalName="TaxCatchAll" ma:showField="CatchAllData" ma:web="11ef61ff-1dc9-4ca7-b845-84ac7e98c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1ef61ff-1dc9-4ca7-b845-84ac7e98c186" xsi:nil="true"/>
    <lcf76f155ced4ddcb4097134ff3c332f xmlns="e129a00c-9292-4451-9308-ea75f7972f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006B0F-F9C8-4B4C-920D-CD96A2DF3028}">
  <ds:schemaRefs>
    <ds:schemaRef ds:uri="11ef61ff-1dc9-4ca7-b845-84ac7e98c186"/>
    <ds:schemaRef ds:uri="e129a00c-9292-4451-9308-ea75f7972f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66842D-EEA6-4732-B27F-1D43F5504598}">
  <ds:schemaRefs>
    <ds:schemaRef ds:uri="http://schemas.microsoft.com/sharepoint/v3/contenttype/forms"/>
  </ds:schemaRefs>
</ds:datastoreItem>
</file>

<file path=customXml/itemProps3.xml><?xml version="1.0" encoding="utf-8"?>
<ds:datastoreItem xmlns:ds="http://schemas.openxmlformats.org/officeDocument/2006/customXml" ds:itemID="{06F31CB1-1E1F-44FC-A348-C72884688862}">
  <ds:schemaRefs>
    <ds:schemaRef ds:uri="e129a00c-9292-4451-9308-ea75f7972fd5"/>
    <ds:schemaRef ds:uri="http://schemas.microsoft.com/office/2006/documentManagement/types"/>
    <ds:schemaRef ds:uri="http://purl.org/dc/dcmitype/"/>
    <ds:schemaRef ds:uri="http://purl.org/dc/terms/"/>
    <ds:schemaRef ds:uri="http://purl.org/dc/elements/1.1/"/>
    <ds:schemaRef ds:uri="11ef61ff-1dc9-4ca7-b845-84ac7e98c186"/>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40</TotalTime>
  <Words>2535</Words>
  <Application>Microsoft Office PowerPoint</Application>
  <PresentationFormat>Widescreen</PresentationFormat>
  <Paragraphs>217</Paragraphs>
  <Slides>19</Slides>
  <Notes>18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19</vt:i4>
      </vt:variant>
    </vt:vector>
  </HeadingPairs>
  <TitlesOfParts>
    <vt:vector size="28" baseType="lpstr">
      <vt:lpstr>Arial</vt:lpstr>
      <vt:lpstr>Calibri</vt:lpstr>
      <vt:lpstr>Poppins</vt:lpstr>
      <vt:lpstr>Source Sans Pro</vt:lpstr>
      <vt:lpstr>3_Office Theme</vt:lpstr>
      <vt:lpstr>1_Blue Trapezoid with Logo</vt:lpstr>
      <vt:lpstr>1_Dark Blue Background Main</vt:lpstr>
      <vt:lpstr>Blue Trapezoid with Red Bar Main</vt:lpstr>
      <vt:lpstr>ACS Content</vt:lpstr>
      <vt:lpstr>Cancer Statistics 2025 </vt:lpstr>
      <vt:lpstr>Estimated number of new cancer cases in the US in 2025</vt:lpstr>
      <vt:lpstr>Trends in cancer incidence rates, US, 1975-2021</vt:lpstr>
      <vt:lpstr>Trends in cancer incidence rates among males, US, 1975-2021</vt:lpstr>
      <vt:lpstr>Trends in cancer incidence rates among females, US, 1975-2021</vt:lpstr>
      <vt:lpstr>Trends in cancer incidence rates by sex and age, 1998-2021</vt:lpstr>
      <vt:lpstr>Cancer incidence rates by race and ethnicity, US, 2017-2021 </vt:lpstr>
      <vt:lpstr>Lifetime probability of developing cancer for males, US, 2018-2019,2021</vt:lpstr>
      <vt:lpstr>Lifetime probability of developing cancer for females, US, 2018-2019, 2021</vt:lpstr>
      <vt:lpstr>Trends in five-year relative survival (%), US, 1975-2020</vt:lpstr>
      <vt:lpstr>Five-year relative survival (%) by race, US, 2014-2020</vt:lpstr>
      <vt:lpstr>Estimated number of new cancer deaths in the US in 2025</vt:lpstr>
      <vt:lpstr>Trends in cancer death rates, US, 1975-2022</vt:lpstr>
      <vt:lpstr>Total number of cancer deaths averted in men (1991 onward) and women (1992 onward), US</vt:lpstr>
      <vt:lpstr>Trends in cancer death rates among males, US, 1930-2022</vt:lpstr>
      <vt:lpstr>Trends in cancer death rates among females, US, 1930-2022</vt:lpstr>
      <vt:lpstr>Cancer death rates by race and ethnicity, US, 2018-2022</vt:lpstr>
      <vt:lpstr>Incidence rates for children (0-14 years) and adolescents (15-19 years), US, 2017-2021</vt:lpstr>
      <vt:lpstr>Five-year relative survival in children and adolescents by age, US, 2014-2020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Montgomery</dc:creator>
  <cp:lastModifiedBy>Tyler Kratzer</cp:lastModifiedBy>
  <cp:revision>4</cp:revision>
  <dcterms:created xsi:type="dcterms:W3CDTF">2022-08-10T13:55:04Z</dcterms:created>
  <dcterms:modified xsi:type="dcterms:W3CDTF">2024-12-10T19:33:09Z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0x01010012B09572A5A76944878447A7D97D9235</vt:lpwstr>
  </property>
  <property fmtid="{D5CDD505-2E9C-101B-9397-08002B2CF9AE}" pid="4" name="_MarkAsFinal">
    <vt:bool>true</vt:bool>
  </property>
</Properties>
</file>