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4"/>
    <p:sldMasterId id="2147483753" r:id="rId5"/>
    <p:sldMasterId id="2147483736" r:id="rId6"/>
    <p:sldMasterId id="2147483691" r:id="rId7"/>
    <p:sldMasterId id="2147483810" r:id="rId8"/>
  </p:sldMasterIdLst>
  <p:notesMasterIdLst>
    <p:notesMasterId r:id="rId28"/>
  </p:notesMasterIdLst>
  <p:sldIdLst>
    <p:sldId id="2147140216" r:id="rId9"/>
    <p:sldId id="2147140204" r:id="rId10"/>
    <p:sldId id="2147140223" r:id="rId11"/>
    <p:sldId id="2147140226" r:id="rId12"/>
    <p:sldId id="2147140217" r:id="rId13"/>
    <p:sldId id="2147140219" r:id="rId14"/>
    <p:sldId id="2147140221" r:id="rId15"/>
    <p:sldId id="2147140225" r:id="rId16"/>
    <p:sldId id="2147140228" r:id="rId17"/>
    <p:sldId id="2147140239" r:id="rId18"/>
    <p:sldId id="2147140227" r:id="rId19"/>
    <p:sldId id="2147140218" r:id="rId20"/>
    <p:sldId id="2147140230" r:id="rId21"/>
    <p:sldId id="2147140231" r:id="rId22"/>
    <p:sldId id="2147140232" r:id="rId23"/>
    <p:sldId id="2147140238" r:id="rId24"/>
    <p:sldId id="2147140233" r:id="rId25"/>
    <p:sldId id="2147140234" r:id="rId26"/>
    <p:sldId id="214714023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NBUD73iUHZt6k3xEKLtEg==" hashData="Kw7VN7/acvgEYKnzDatncasA16//u31kQ3HNad0ZsWj+X/5o/j76Jj+FCMCxwTRQQKFoD3mslqlkSpB9t8BQM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8E4300-6DA0-663C-93BB-9125A605EA6F}" name="Amanda Liu" initials="AL" userId="S::Amanda.Liu@cancer.org::189bf6ff-1e8d-427f-b10b-d431a7503522" providerId="AD"/>
  <p188:author id="{EA65E705-F8F6-32EA-2BB4-30CBC27F2443}" name="Rebecca Siegel" initials="RS" userId="S::Rebecca.Siegel@cancer.org::71a0ae02-6125-4394-9694-c3d710b3c5a3" providerId="AD"/>
  <p188:author id="{49B99A10-A748-013F-EA66-668C551C2E74}" name="Nikita Wagle" initials="NW" userId="S::Nikita.Wagle@cancer.org::4014f066-935c-4132-a792-76590d8ea694" providerId="AD"/>
  <p188:author id="{68A79116-A568-1DB0-C309-5CE3C436ECA8}" name="John Castrillon" initials="JC" userId="S::john.castrillon@cancer.org::267987ca-8844-4433-b515-4154e5fb0dc8" providerId="AD"/>
  <p188:author id="{F9CF2A32-71B2-E089-D771-B50B993910E1}" name="Kate Dietrich" initials="KD" userId="S::kate.dietrich@cancer.org::ea836b59-88be-4e7f-8ca3-3780cd17fab0" providerId="AD"/>
  <p188:author id="{E9A05C3E-3BA0-329B-E6B0-55CBF2559F73}" name="Kat Bundy" initials="KB" userId="S::kat.bundy@cancer.org::64edbe8d-d793-40c5-acd4-1d68b18588f4" providerId="AD"/>
  <p188:author id="{9A08333F-8477-9953-456E-3DB179D586C3}" name="Kymm Martinez" initials="KM" userId="S::Kymm.Martinez@cancer.org::88959ef3-ee4a-44cd-be9d-32358fed6cd7" providerId="AD"/>
  <p188:author id="{315AFF70-E685-7D14-D2CE-4BC3C78A8B6D}" name="Lauren Hyatt" initials="LH" userId="S::lauren.hyatt@cancer.org::8228bea7-df72-4a74-9e56-b52e056250a9" providerId="AD"/>
  <p188:author id="{8F35C28B-5D63-8B7F-AFC7-2898B104F780}" name="Ayrton Fernandez" initials="AF" userId="S::ayrton.fernandez@cancer.org::5dcb69e8-369d-43bd-9f28-0d5a485928bd" providerId="AD"/>
  <p188:author id="{ED2E2EAE-541F-0D0F-FBFB-D495B57DE520}" name="Ayrton Fernandez" initials="AF" userId="S::Ayrton.Fernandez@cancer.org::5dcb69e8-369d-43bd-9f28-0d5a485928bd" providerId="AD"/>
  <p188:author id="{F2FA06EB-3537-F5AB-D4FD-165B49956A31}" name="Angela Giaquinto" initials="AG" userId="S::Angela.Giaquinto@cancer.org::81bc5b76-bf0c-4f82-9644-48bbf98316c9" providerId="AD"/>
  <p188:author id="{0103D0ED-E7FD-C221-7981-A73AF23B1191}" name="Amanda Liu" initials="AL" userId="S::amanda.liu@cancer.org::189bf6ff-1e8d-427f-b10b-d431a7503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6F8"/>
    <a:srgbClr val="FFC600"/>
    <a:srgbClr val="FF0000"/>
    <a:srgbClr val="012169"/>
    <a:srgbClr val="B2F2FF"/>
    <a:srgbClr val="FFFFFF"/>
    <a:srgbClr val="A7A8A9"/>
    <a:srgbClr val="A0F0FF"/>
    <a:srgbClr val="FF7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94" autoAdjust="0"/>
  </p:normalViewPr>
  <p:slideViewPr>
    <p:cSldViewPr snapToGrid="0">
      <p:cViewPr varScale="1">
        <p:scale>
          <a:sx n="100" d="100"/>
          <a:sy n="100"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pitchFamily="34" charset="-128"/>
                <a:cs typeface="Arial" panose="020B0604020202020204" pitchFamily="34" charset="0"/>
              </a:rPr>
              <a:t>In 2026, about 2.1 million new cancer cases are expected to be diagnosed in the United States. Prostate cancer is the</a:t>
            </a:r>
            <a:r>
              <a:rPr lang="en-US" baseline="0" dirty="0">
                <a:latin typeface="Arial" panose="020B0604020202020204" pitchFamily="34" charset="0"/>
                <a:ea typeface="ＭＳ Ｐゴシック" pitchFamily="34" charset="-128"/>
                <a:cs typeface="Arial" panose="020B0604020202020204" pitchFamily="34" charset="0"/>
              </a:rPr>
              <a:t> most common cancer among males </a:t>
            </a:r>
            <a:r>
              <a:rPr lang="en-US" dirty="0">
                <a:latin typeface="Arial" panose="020B0604020202020204" pitchFamily="34" charset="0"/>
                <a:ea typeface="ＭＳ Ｐゴシック" pitchFamily="34" charset="-128"/>
                <a:cs typeface="Arial" panose="020B0604020202020204" pitchFamily="34" charset="0"/>
              </a:rPr>
              <a:t>(31%), followed by lung (10%) and colorectal (8%) cancers. Among</a:t>
            </a:r>
            <a:r>
              <a:rPr lang="en-US"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females, breast (32%), lung (12%), and colorectal (7%) cancers are the most common. </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144519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pitchFamily="34" charset="-128"/>
                <a:cs typeface="Arial" panose="020B0604020202020204" pitchFamily="34" charset="0"/>
              </a:rPr>
              <a:t>In 2026, 626,140 deaths from cancer are expected in the United States. </a:t>
            </a:r>
            <a:r>
              <a:rPr lang="en-US" dirty="0">
                <a:latin typeface="Arial" pitchFamily="34" charset="0"/>
                <a:ea typeface="ＭＳ Ｐゴシック" pitchFamily="34" charset="-128"/>
              </a:rPr>
              <a:t>Lung cancer is the</a:t>
            </a:r>
            <a:r>
              <a:rPr lang="en-US" baseline="0" dirty="0">
                <a:latin typeface="Arial" pitchFamily="34" charset="0"/>
                <a:ea typeface="ＭＳ Ｐゴシック" pitchFamily="34" charset="-128"/>
              </a:rPr>
              <a:t> leading cause of cancer death</a:t>
            </a:r>
            <a:r>
              <a:rPr lang="en-US" dirty="0">
                <a:latin typeface="Arial" pitchFamily="34" charset="0"/>
                <a:ea typeface="ＭＳ Ｐゴシック" pitchFamily="34" charset="-128"/>
              </a:rPr>
              <a:t> among males (19%), followed by prostate (11%) and colorectal (9%)</a:t>
            </a:r>
            <a:r>
              <a:rPr lang="en-US" baseline="0" dirty="0">
                <a:latin typeface="Arial" pitchFamily="34" charset="0"/>
                <a:ea typeface="ＭＳ Ｐゴシック" pitchFamily="34" charset="-128"/>
              </a:rPr>
              <a:t> </a:t>
            </a:r>
            <a:r>
              <a:rPr lang="en-US" dirty="0">
                <a:latin typeface="Arial" pitchFamily="34" charset="0"/>
                <a:ea typeface="ＭＳ Ｐゴシック" pitchFamily="34" charset="-128"/>
              </a:rPr>
              <a:t>cancers. Among</a:t>
            </a:r>
            <a:r>
              <a:rPr lang="en-US" baseline="0" dirty="0">
                <a:latin typeface="Arial" pitchFamily="34" charset="0"/>
                <a:ea typeface="ＭＳ Ｐゴシック" pitchFamily="34" charset="-128"/>
              </a:rPr>
              <a:t> females</a:t>
            </a:r>
            <a:r>
              <a:rPr lang="en-US" dirty="0">
                <a:latin typeface="Arial" pitchFamily="34" charset="0"/>
                <a:ea typeface="ＭＳ Ｐゴシック" pitchFamily="34" charset="-128"/>
              </a:rPr>
              <a:t>, lung (21%), breast (14%), and pancreatic (9%) cancers are the leading causes of cancer death. </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11</a:t>
            </a:fld>
            <a:endParaRPr lang="en-US"/>
          </a:p>
        </p:txBody>
      </p:sp>
    </p:spTree>
    <p:extLst>
      <p:ext uri="{BB962C8B-B14F-4D97-AF65-F5344CB8AC3E}">
        <p14:creationId xmlns:p14="http://schemas.microsoft.com/office/powerpoint/2010/main" val="279991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ＭＳ Ｐゴシック" pitchFamily="34" charset="-128"/>
                <a:cs typeface="Arial" panose="020B0604020202020204" pitchFamily="34" charset="0"/>
              </a:rPr>
              <a:t>The cancer</a:t>
            </a:r>
            <a:r>
              <a:rPr lang="en-US" i="0" baseline="0" dirty="0">
                <a:latin typeface="Arial" panose="020B0604020202020204" pitchFamily="34" charset="0"/>
                <a:ea typeface="ＭＳ Ｐゴシック" pitchFamily="34" charset="-128"/>
                <a:cs typeface="Arial" panose="020B0604020202020204" pitchFamily="34" charset="0"/>
              </a:rPr>
              <a:t> death rate in males and females combined has declined by 34% since its peak in </a:t>
            </a:r>
            <a:r>
              <a:rPr lang="en-US" b="0" i="0" baseline="0" dirty="0">
                <a:latin typeface="Arial" panose="020B0604020202020204" pitchFamily="34" charset="0"/>
                <a:ea typeface="ＭＳ Ｐゴシック" pitchFamily="34" charset="-128"/>
                <a:cs typeface="Arial" panose="020B0604020202020204" pitchFamily="34" charset="0"/>
              </a:rPr>
              <a:t>1991, with larger declines among men due to a steeper decline in cigarette smoking compared to women.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12</a:t>
            </a:fld>
            <a:endParaRPr lang="en-US"/>
          </a:p>
        </p:txBody>
      </p:sp>
    </p:spTree>
    <p:extLst>
      <p:ext uri="{BB962C8B-B14F-4D97-AF65-F5344CB8AC3E}">
        <p14:creationId xmlns:p14="http://schemas.microsoft.com/office/powerpoint/2010/main" val="2183982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a result of continuous declines in cancer mortality since 1991, there were an estimated 4.8 million fewer cancer deaths through 2023 than would have been expected if the death rate remained at its peak. </a:t>
            </a:r>
          </a:p>
        </p:txBody>
      </p:sp>
      <p:sp>
        <p:nvSpPr>
          <p:cNvPr id="4" name="Slide Number Placeholder 3"/>
          <p:cNvSpPr>
            <a:spLocks noGrp="1"/>
          </p:cNvSpPr>
          <p:nvPr>
            <p:ph type="sldNum" sz="quarter" idx="5"/>
          </p:nvPr>
        </p:nvSpPr>
        <p:spPr/>
        <p:txBody>
          <a:bodyPr/>
          <a:lstStyle/>
          <a:p>
            <a:fld id="{85E35197-6DA9-744D-98ED-310B7A3B435B}" type="slidenum">
              <a:rPr lang="en-US" smtClean="0"/>
              <a:t>13</a:t>
            </a:fld>
            <a:endParaRPr lang="en-US"/>
          </a:p>
        </p:txBody>
      </p:sp>
    </p:spTree>
    <p:extLst>
      <p:ext uri="{BB962C8B-B14F-4D97-AF65-F5344CB8AC3E}">
        <p14:creationId xmlns:p14="http://schemas.microsoft.com/office/powerpoint/2010/main" val="333369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latin typeface="Arial" pitchFamily="34" charset="0"/>
                <a:ea typeface="ＭＳ Ｐゴシック" pitchFamily="34" charset="-128"/>
                <a:cs typeface="Times New Roman" pitchFamily="18" charset="0"/>
              </a:rPr>
              <a:t>Lung cancer mortality has declined by 62% among men since its peak in 1990. Similarly, prostate cancer mortality has declined by more than 50%, but has stabilized in recent years. </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14</a:t>
            </a:fld>
            <a:endParaRPr lang="en-US"/>
          </a:p>
        </p:txBody>
      </p:sp>
    </p:spTree>
    <p:extLst>
      <p:ext uri="{BB962C8B-B14F-4D97-AF65-F5344CB8AC3E}">
        <p14:creationId xmlns:p14="http://schemas.microsoft.com/office/powerpoint/2010/main" val="564752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latin typeface="Arial" pitchFamily="34" charset="0"/>
                <a:ea typeface="ＭＳ Ｐゴシック" pitchFamily="34" charset="-128"/>
                <a:cs typeface="Times New Roman" pitchFamily="18" charset="0"/>
              </a:rPr>
              <a:t>Lung cancer began declining later among women, but has declined by 38% since its peak in 2002. Breast cancer mortality has been declining since 1990, by about 1% per year over the last decade. </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15</a:t>
            </a:fld>
            <a:endParaRPr lang="en-US"/>
          </a:p>
        </p:txBody>
      </p:sp>
    </p:spTree>
    <p:extLst>
      <p:ext uri="{BB962C8B-B14F-4D97-AF65-F5344CB8AC3E}">
        <p14:creationId xmlns:p14="http://schemas.microsoft.com/office/powerpoint/2010/main" val="403585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Among men, cancer rates are highest among Black men while rates in women are highest among American Indian/Alaska Native women. Uniquely, rates are higher among Asian women than Asian men, in part reflecting low rates of prostate cancer among Asian men. </a:t>
            </a:r>
          </a:p>
        </p:txBody>
      </p:sp>
      <p:sp>
        <p:nvSpPr>
          <p:cNvPr id="4" name="Slide Number Placeholder 3"/>
          <p:cNvSpPr>
            <a:spLocks noGrp="1"/>
          </p:cNvSpPr>
          <p:nvPr>
            <p:ph type="sldNum" sz="quarter" idx="5"/>
          </p:nvPr>
        </p:nvSpPr>
        <p:spPr/>
        <p:txBody>
          <a:bodyPr/>
          <a:lstStyle/>
          <a:p>
            <a:fld id="{85E35197-6DA9-744D-98ED-310B7A3B435B}" type="slidenum">
              <a:rPr lang="en-US" smtClean="0"/>
              <a:t>16</a:t>
            </a:fld>
            <a:endParaRPr lang="en-US"/>
          </a:p>
        </p:txBody>
      </p:sp>
    </p:spTree>
    <p:extLst>
      <p:ext uri="{BB962C8B-B14F-4D97-AF65-F5344CB8AC3E}">
        <p14:creationId xmlns:p14="http://schemas.microsoft.com/office/powerpoint/2010/main" val="340543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highest cancer mortality rates are in Black and American Indian and Alaska Native men and American Indian and Alaska Native women. </a:t>
            </a:r>
          </a:p>
        </p:txBody>
      </p:sp>
      <p:sp>
        <p:nvSpPr>
          <p:cNvPr id="4" name="Slide Number Placeholder 3"/>
          <p:cNvSpPr>
            <a:spLocks noGrp="1"/>
          </p:cNvSpPr>
          <p:nvPr>
            <p:ph type="sldNum" sz="quarter" idx="5"/>
          </p:nvPr>
        </p:nvSpPr>
        <p:spPr/>
        <p:txBody>
          <a:bodyPr/>
          <a:lstStyle/>
          <a:p>
            <a:fld id="{85E35197-6DA9-744D-98ED-310B7A3B435B}" type="slidenum">
              <a:rPr lang="en-US" smtClean="0"/>
              <a:t>17</a:t>
            </a:fld>
            <a:endParaRPr lang="en-US"/>
          </a:p>
        </p:txBody>
      </p:sp>
    </p:spTree>
    <p:extLst>
      <p:ext uri="{BB962C8B-B14F-4D97-AF65-F5344CB8AC3E}">
        <p14:creationId xmlns:p14="http://schemas.microsoft.com/office/powerpoint/2010/main" val="73547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tx1"/>
                </a:solidFill>
                <a:latin typeface="Arial" panose="020B0604020202020204" pitchFamily="34" charset="0"/>
                <a:cs typeface="Arial" panose="020B0604020202020204" pitchFamily="34" charset="0"/>
              </a:rPr>
              <a:t>Overall, incidence rates are 43% higher among adolescents (15-19 years) compared to children (0-14 years). However, the incidence of certain cancers, like leukemia, is higher among children. </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18</a:t>
            </a:fld>
            <a:endParaRPr lang="en-US"/>
          </a:p>
        </p:txBody>
      </p:sp>
    </p:spTree>
    <p:extLst>
      <p:ext uri="{BB962C8B-B14F-4D97-AF65-F5344CB8AC3E}">
        <p14:creationId xmlns:p14="http://schemas.microsoft.com/office/powerpoint/2010/main" val="1563133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Overall 5-year relative survival is higher among adolescents (88%) compared to children (85%). However, common cancers among children like leukemia (89%) have higher survival compared to adolescents (78%). </a:t>
            </a:r>
          </a:p>
        </p:txBody>
      </p:sp>
      <p:sp>
        <p:nvSpPr>
          <p:cNvPr id="4" name="Slide Number Placeholder 3"/>
          <p:cNvSpPr>
            <a:spLocks noGrp="1"/>
          </p:cNvSpPr>
          <p:nvPr>
            <p:ph type="sldNum" sz="quarter" idx="5"/>
          </p:nvPr>
        </p:nvSpPr>
        <p:spPr/>
        <p:txBody>
          <a:bodyPr/>
          <a:lstStyle/>
          <a:p>
            <a:fld id="{85E35197-6DA9-744D-98ED-310B7A3B435B}" type="slidenum">
              <a:rPr lang="en-US" smtClean="0"/>
              <a:t>19</a:t>
            </a:fld>
            <a:endParaRPr lang="en-US"/>
          </a:p>
        </p:txBody>
      </p:sp>
    </p:spTree>
    <p:extLst>
      <p:ext uri="{BB962C8B-B14F-4D97-AF65-F5344CB8AC3E}">
        <p14:creationId xmlns:p14="http://schemas.microsoft.com/office/powerpoint/2010/main" val="143452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Arial" pitchFamily="34" charset="0"/>
                <a:ea typeface="ＭＳ Ｐゴシック" pitchFamily="34" charset="-128"/>
                <a:cs typeface="Times New Roman" pitchFamily="18" charset="0"/>
              </a:rPr>
              <a:t>On average, one in three men in the US will be diagnosed with cancer in his lifetime.</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a:t>
            </a:fld>
            <a:endParaRPr lang="en-US"/>
          </a:p>
        </p:txBody>
      </p:sp>
    </p:spTree>
    <p:extLst>
      <p:ext uri="{BB962C8B-B14F-4D97-AF65-F5344CB8AC3E}">
        <p14:creationId xmlns:p14="http://schemas.microsoft.com/office/powerpoint/2010/main" val="80690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Arial" pitchFamily="34" charset="0"/>
                <a:ea typeface="ＭＳ Ｐゴシック" pitchFamily="34" charset="-128"/>
                <a:cs typeface="Times New Roman" pitchFamily="18" charset="0"/>
              </a:rPr>
              <a:t>Likewise, on average, one in three women in the US will be diagnosed with cancer in her lifetime</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4</a:t>
            </a:fld>
            <a:endParaRPr lang="en-US"/>
          </a:p>
        </p:txBody>
      </p:sp>
    </p:spTree>
    <p:extLst>
      <p:ext uri="{BB962C8B-B14F-4D97-AF65-F5344CB8AC3E}">
        <p14:creationId xmlns:p14="http://schemas.microsoft.com/office/powerpoint/2010/main" val="355301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ＭＳ Ｐゴシック" pitchFamily="34" charset="-128"/>
                <a:cs typeface="Arial" panose="020B0604020202020204" pitchFamily="34" charset="0"/>
              </a:rPr>
              <a:t>Cancer incidence trends reflect patterns in the prevalence of cancer risk factors, as well as changes in medical practices, such as cancer screening. Cancer incidence rates for 2020 are 9%-10% lower than those for 2019 because of COVID-19 pandemic disruptions that led to less screening and other elective healthcare visits, and thus less cancer detection. </a:t>
            </a:r>
          </a:p>
        </p:txBody>
      </p:sp>
      <p:sp>
        <p:nvSpPr>
          <p:cNvPr id="4" name="Slide Number Placeholder 3"/>
          <p:cNvSpPr>
            <a:spLocks noGrp="1"/>
          </p:cNvSpPr>
          <p:nvPr>
            <p:ph type="sldNum" sz="quarter" idx="5"/>
          </p:nvPr>
        </p:nvSpPr>
        <p:spPr/>
        <p:txBody>
          <a:bodyPr/>
          <a:lstStyle/>
          <a:p>
            <a:fld id="{85E35197-6DA9-744D-98ED-310B7A3B435B}" type="slidenum">
              <a:rPr lang="en-US" smtClean="0"/>
              <a:t>5</a:t>
            </a:fld>
            <a:endParaRPr lang="en-US"/>
          </a:p>
        </p:txBody>
      </p:sp>
    </p:spTree>
    <p:extLst>
      <p:ext uri="{BB962C8B-B14F-4D97-AF65-F5344CB8AC3E}">
        <p14:creationId xmlns:p14="http://schemas.microsoft.com/office/powerpoint/2010/main" val="231682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Arial" panose="020B0604020202020204" pitchFamily="34" charset="0"/>
                <a:cs typeface="Arial" panose="020B0604020202020204" pitchFamily="34" charset="0"/>
              </a:rPr>
              <a:t>Prostate cancer is largely driven by changes in the use of PSA testing since the 1980s. Steady declines in lung cancer incidence since the 1980s reflect smoking reductions since the 1960s.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6</a:t>
            </a:fld>
            <a:endParaRPr lang="en-US"/>
          </a:p>
        </p:txBody>
      </p:sp>
    </p:spTree>
    <p:extLst>
      <p:ext uri="{BB962C8B-B14F-4D97-AF65-F5344CB8AC3E}">
        <p14:creationId xmlns:p14="http://schemas.microsoft.com/office/powerpoint/2010/main" val="365080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ＭＳ Ｐゴシック" pitchFamily="34" charset="-128"/>
                <a:cs typeface="Arial" panose="020B0604020202020204" pitchFamily="34" charset="0"/>
              </a:rPr>
              <a:t>Breast cancer incidence has been slowly increasing since the mid-2000s by about 0.5% per year at least in part because of increases in obesity (postmenopausal women) and continued declines in the fertility rate. Lung cancer began declining later than men due to later uptake and slower cessation among women.</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7</a:t>
            </a:fld>
            <a:endParaRPr lang="en-US"/>
          </a:p>
        </p:txBody>
      </p:sp>
    </p:spTree>
    <p:extLst>
      <p:ext uri="{BB962C8B-B14F-4D97-AF65-F5344CB8AC3E}">
        <p14:creationId xmlns:p14="http://schemas.microsoft.com/office/powerpoint/2010/main" val="150232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ea typeface="ＭＳ Ｐゴシック" pitchFamily="34" charset="-128"/>
                <a:cs typeface="Times New Roman" pitchFamily="18" charset="0"/>
              </a:rPr>
              <a:t>There have been notable improvements in survival</a:t>
            </a:r>
            <a:r>
              <a:rPr lang="en-US" baseline="0" dirty="0">
                <a:latin typeface="Arial" pitchFamily="34" charset="0"/>
                <a:ea typeface="ＭＳ Ｐゴシック" pitchFamily="34" charset="-128"/>
                <a:cs typeface="Times New Roman" pitchFamily="18" charset="0"/>
              </a:rPr>
              <a:t> for most cancer types due to </a:t>
            </a:r>
            <a:r>
              <a:rPr lang="en-US" dirty="0">
                <a:latin typeface="Arial" pitchFamily="34" charset="0"/>
                <a:ea typeface="ＭＳ Ｐゴシック" pitchFamily="34" charset="-128"/>
                <a:cs typeface="Times New Roman" pitchFamily="18" charset="0"/>
              </a:rPr>
              <a:t>earlier detection and/or advances in treatment. Overall cancer survival has increased from 49% in the mid-1970s to a milestone 70% for diagnoses during 2015-2021. </a:t>
            </a:r>
            <a:endParaRPr lang="en-US" baseline="0" dirty="0">
              <a:latin typeface="Arial" pitchFamily="34" charset="0"/>
              <a:ea typeface="ＭＳ Ｐゴシック" pitchFamily="34" charset="-128"/>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8</a:t>
            </a:fld>
            <a:endParaRPr lang="en-US"/>
          </a:p>
        </p:txBody>
      </p:sp>
    </p:spTree>
    <p:extLst>
      <p:ext uri="{BB962C8B-B14F-4D97-AF65-F5344CB8AC3E}">
        <p14:creationId xmlns:p14="http://schemas.microsoft.com/office/powerpoint/2010/main" val="417327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Survival is lower in Black people compared to White people for almost every cancer type; for example, the 5-year relative survival rate for uterine corpus cancer is 63% in Black women versus 85% in White women, largely due to later stage diagnosis, more aggressive disease, and less access to high-quality treatment.</a:t>
            </a:r>
          </a:p>
        </p:txBody>
      </p:sp>
      <p:sp>
        <p:nvSpPr>
          <p:cNvPr id="4" name="Slide Number Placeholder 3"/>
          <p:cNvSpPr>
            <a:spLocks noGrp="1"/>
          </p:cNvSpPr>
          <p:nvPr>
            <p:ph type="sldNum" sz="quarter" idx="5"/>
          </p:nvPr>
        </p:nvSpPr>
        <p:spPr/>
        <p:txBody>
          <a:bodyPr/>
          <a:lstStyle/>
          <a:p>
            <a:fld id="{85E35197-6DA9-744D-98ED-310B7A3B435B}" type="slidenum">
              <a:rPr lang="en-US" smtClean="0"/>
              <a:t>9</a:t>
            </a:fld>
            <a:endParaRPr lang="en-US"/>
          </a:p>
        </p:txBody>
      </p:sp>
    </p:spTree>
    <p:extLst>
      <p:ext uri="{BB962C8B-B14F-4D97-AF65-F5344CB8AC3E}">
        <p14:creationId xmlns:p14="http://schemas.microsoft.com/office/powerpoint/2010/main" val="404776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229F-A217-6272-73FA-FC184F0EB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4111A-AF91-EE3F-6C43-6BF905E58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84414-E2CD-11E7-8D0D-C2C65C36366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Gains in survival are especially notable for distant-stage disease. For all cancers combined, 5-year relative survival for distant-stage disease increased from 17% in the mid-90s to 35% for cases diagnosed during 2015 to 2021. The most notable progress was for distant stage cancers of the lung (2% to 10%), rectum (8% to 18%), stomach (3% to 8%), and melanoma of the skin (16% to 35%).</a:t>
            </a:r>
          </a:p>
        </p:txBody>
      </p:sp>
      <p:sp>
        <p:nvSpPr>
          <p:cNvPr id="4" name="Slide Number Placeholder 3">
            <a:extLst>
              <a:ext uri="{FF2B5EF4-FFF2-40B4-BE49-F238E27FC236}">
                <a16:creationId xmlns:a16="http://schemas.microsoft.com/office/drawing/2014/main" id="{B50A5D26-3EEC-478A-E974-8AB56D782DF3}"/>
              </a:ext>
            </a:extLst>
          </p:cNvPr>
          <p:cNvSpPr>
            <a:spLocks noGrp="1"/>
          </p:cNvSpPr>
          <p:nvPr>
            <p:ph type="sldNum" sz="quarter" idx="5"/>
          </p:nvPr>
        </p:nvSpPr>
        <p:spPr/>
        <p:txBody>
          <a:bodyPr/>
          <a:lstStyle/>
          <a:p>
            <a:fld id="{85E35197-6DA9-744D-98ED-310B7A3B435B}" type="slidenum">
              <a:rPr lang="en-US" smtClean="0"/>
              <a:t>10</a:t>
            </a:fld>
            <a:endParaRPr lang="en-US"/>
          </a:p>
        </p:txBody>
      </p:sp>
    </p:spTree>
    <p:extLst>
      <p:ext uri="{BB962C8B-B14F-4D97-AF65-F5344CB8AC3E}">
        <p14:creationId xmlns:p14="http://schemas.microsoft.com/office/powerpoint/2010/main" val="184491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4867BA4F-DA96-3ABE-4BF2-217170BE10E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1/5/2026</a:t>
            </a:fld>
            <a:endParaRPr lang="en-US"/>
          </a:p>
        </p:txBody>
      </p:sp>
      <p:sp>
        <p:nvSpPr>
          <p:cNvPr id="4" name="Date Placeholder 3">
            <a:extLst>
              <a:ext uri="{FF2B5EF4-FFF2-40B4-BE49-F238E27FC236}">
                <a16:creationId xmlns:a16="http://schemas.microsoft.com/office/drawing/2014/main" id="{CF5072A1-7430-CFDE-CD3D-4BEF079920FA}"/>
              </a:ext>
            </a:extLst>
          </p:cNvPr>
          <p:cNvSpPr txBox="1">
            <a:spLocks/>
          </p:cNvSpPr>
          <p:nvPr userDrawn="1"/>
        </p:nvSpPr>
        <p:spPr>
          <a:xfrm>
            <a:off x="340925" y="6442147"/>
            <a:ext cx="531877" cy="245764"/>
          </a:xfrm>
          <a:prstGeom prst="rect">
            <a:avLst/>
          </a:prstGeom>
        </p:spPr>
        <p:txBody>
          <a:bodyPr wrap="square" lIns="0" tIns="0" rIns="0" bIns="0" anchor="b" anchorCtr="0">
            <a:noAutofit/>
          </a:bodyPr>
          <a:lstStyle>
            <a:defPPr>
              <a:defRPr lang="en-US"/>
            </a:defPPr>
            <a:lvl1pPr marL="0" algn="l" defTabSz="457200" rtl="0" eaLnBrk="1" latinLnBrk="0" hangingPunct="1">
              <a:defRPr sz="800" kern="1200" baseline="0">
                <a:solidFill>
                  <a:schemeClr val="tx1"/>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7D23A7-7402-0843-A222-AAEABEA1D2C1}" type="datetime1">
              <a:rPr lang="en-US" smtClean="0"/>
              <a:pPr/>
              <a:t>1/5/2026</a:t>
            </a:fld>
            <a:endParaRPr lang="en-US"/>
          </a:p>
        </p:txBody>
      </p:sp>
      <p:sp>
        <p:nvSpPr>
          <p:cNvPr id="5" name="Footer Placeholder 4">
            <a:extLst>
              <a:ext uri="{FF2B5EF4-FFF2-40B4-BE49-F238E27FC236}">
                <a16:creationId xmlns:a16="http://schemas.microsoft.com/office/drawing/2014/main" id="{E80FEC61-668B-BEFC-7816-6F692C3F74F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463C3998-6B48-F13B-1C6B-36E923152C7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600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Blue Trapezoid">
    <p:spTree>
      <p:nvGrpSpPr>
        <p:cNvPr id="1" name=""/>
        <p:cNvGrpSpPr/>
        <p:nvPr/>
      </p:nvGrpSpPr>
      <p:grpSpPr>
        <a:xfrm>
          <a:off x="0" y="0"/>
          <a:ext cx="0" cy="0"/>
          <a:chOff x="0" y="0"/>
          <a:chExt cx="0" cy="0"/>
        </a:xfrm>
      </p:grpSpPr>
      <p:sp>
        <p:nvSpPr>
          <p:cNvPr id="2" name="Title 1"/>
          <p:cNvSpPr>
            <a:spLocks noGrp="1"/>
          </p:cNvSpPr>
          <p:nvPr>
            <p:ph type="title"/>
          </p:nvPr>
        </p:nvSpPr>
        <p:spPr>
          <a:xfrm>
            <a:off x="667512" y="4028302"/>
            <a:ext cx="9061704" cy="2377440"/>
          </a:xfrm>
          <a:prstGeom prst="rect">
            <a:avLst/>
          </a:prstGeom>
        </p:spPr>
        <p:txBody>
          <a:bodyPr lIns="0" tIns="0" rIns="0" bIns="0" anchor="t" anchorCtr="0">
            <a:normAutofit/>
          </a:bodyPr>
          <a:lstStyle/>
          <a:p>
            <a:r>
              <a:rPr lang="en-US"/>
              <a:t>Click to edit Master title style</a:t>
            </a:r>
          </a:p>
        </p:txBody>
      </p:sp>
      <p:sp>
        <p:nvSpPr>
          <p:cNvPr id="3" name="Content Placeholder 2"/>
          <p:cNvSpPr>
            <a:spLocks noGrp="1"/>
          </p:cNvSpPr>
          <p:nvPr>
            <p:ph idx="1"/>
          </p:nvPr>
        </p:nvSpPr>
        <p:spPr>
          <a:xfrm>
            <a:off x="667512" y="3429000"/>
            <a:ext cx="9961085" cy="406567"/>
          </a:xfrm>
          <a:prstGeom prst="rect">
            <a:avLst/>
          </a:prstGeom>
        </p:spPr>
        <p:txBody>
          <a:bodyPr lIns="0" tIns="0" rIns="0" bIns="0" anchor="b" anchorCtr="0"/>
          <a:lstStyle/>
          <a:p>
            <a:pPr lvl="0"/>
            <a:r>
              <a:rPr lang="en-US"/>
              <a:t>Click to edit Master text styles</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08140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21780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9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36703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5954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F382D47E-95D3-FDCE-44B7-97C29FEB877B}"/>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8" name="Footer Placeholder 4">
            <a:extLst>
              <a:ext uri="{FF2B5EF4-FFF2-40B4-BE49-F238E27FC236}">
                <a16:creationId xmlns:a16="http://schemas.microsoft.com/office/drawing/2014/main" id="{C2207690-6C75-9A2A-F859-395D092B722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3BC15E7C-B97F-E61B-7F5A-0A3E140D72A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0612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FE7CE25-74C9-201A-6392-0CA6C2958FA4}"/>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9" name="Footer Placeholder 4">
            <a:extLst>
              <a:ext uri="{FF2B5EF4-FFF2-40B4-BE49-F238E27FC236}">
                <a16:creationId xmlns:a16="http://schemas.microsoft.com/office/drawing/2014/main" id="{6D572ACC-9D25-3E37-6FFB-314C997C530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70B98D91-B106-4193-681B-1D762203C23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55182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1B1879A-D671-5B7C-5C68-D19470641060}"/>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11" name="Footer Placeholder 4">
            <a:extLst>
              <a:ext uri="{FF2B5EF4-FFF2-40B4-BE49-F238E27FC236}">
                <a16:creationId xmlns:a16="http://schemas.microsoft.com/office/drawing/2014/main" id="{4DDE9C31-EDC9-CB69-9BA3-43C9D0A2F1B9}"/>
              </a:ext>
            </a:extLst>
          </p:cNvPr>
          <p:cNvSpPr>
            <a:spLocks noGrp="1"/>
          </p:cNvSpPr>
          <p:nvPr>
            <p:ph type="ftr" sz="quarter" idx="11"/>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2" name="Slide Number Placeholder 5">
            <a:extLst>
              <a:ext uri="{FF2B5EF4-FFF2-40B4-BE49-F238E27FC236}">
                <a16:creationId xmlns:a16="http://schemas.microsoft.com/office/drawing/2014/main" id="{3A24E6C5-BD43-A761-ED7A-C98AE1463C82}"/>
              </a:ext>
            </a:extLst>
          </p:cNvPr>
          <p:cNvSpPr>
            <a:spLocks noGrp="1"/>
          </p:cNvSpPr>
          <p:nvPr>
            <p:ph type="sldNum" sz="quarter" idx="12"/>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92160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262" y="285135"/>
            <a:ext cx="10515600" cy="674604"/>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1211C4B1-A3B8-9456-472A-9140FD9BC1F9}"/>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4" name="Footer Placeholder 4">
            <a:extLst>
              <a:ext uri="{FF2B5EF4-FFF2-40B4-BE49-F238E27FC236}">
                <a16:creationId xmlns:a16="http://schemas.microsoft.com/office/drawing/2014/main" id="{F81DBAD7-D081-8C62-E9AF-23C583D0146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C79A3358-8A45-96CB-B004-3449C30C57D8}"/>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4886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79FA3E8-B57C-DBEA-A2CF-D83F4D6BBB23}"/>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6" name="Footer Placeholder 4">
            <a:extLst>
              <a:ext uri="{FF2B5EF4-FFF2-40B4-BE49-F238E27FC236}">
                <a16:creationId xmlns:a16="http://schemas.microsoft.com/office/drawing/2014/main" id="{D0E8FE62-83AB-498D-536A-5FB3B3029EF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4656BEF1-A295-DF03-A208-09A0808C716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58320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C8697413-B616-6BD8-58F1-C795C1319AEF}"/>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9" name="Footer Placeholder 4">
            <a:extLst>
              <a:ext uri="{FF2B5EF4-FFF2-40B4-BE49-F238E27FC236}">
                <a16:creationId xmlns:a16="http://schemas.microsoft.com/office/drawing/2014/main" id="{3A51CD68-50C8-3D1A-2D9D-BD2D36BCF6B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33E85010-627D-719E-4B4A-767AC63AD57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85129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FDEAB0DA-654B-229E-60DC-AA9A1BA97A1C}"/>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1/5/2026</a:t>
            </a:fld>
            <a:endParaRPr lang="en-US"/>
          </a:p>
        </p:txBody>
      </p:sp>
      <p:sp>
        <p:nvSpPr>
          <p:cNvPr id="9" name="Footer Placeholder 4">
            <a:extLst>
              <a:ext uri="{FF2B5EF4-FFF2-40B4-BE49-F238E27FC236}">
                <a16:creationId xmlns:a16="http://schemas.microsoft.com/office/drawing/2014/main" id="{7CA2245D-81EB-239B-8B09-38D8C6D4496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DFBD8997-F3DD-47CB-9342-366983D032AD}"/>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667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9262" y="378361"/>
            <a:ext cx="10515600" cy="6746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9262" y="1102660"/>
            <a:ext cx="10515600" cy="54517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DD206C3-883E-C743-9F2B-0580515B388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10" name="Picture 9" descr="Logo, company name&#10;&#10;Description automatically generated">
            <a:extLst>
              <a:ext uri="{FF2B5EF4-FFF2-40B4-BE49-F238E27FC236}">
                <a16:creationId xmlns:a16="http://schemas.microsoft.com/office/drawing/2014/main" id="{87DB7C8E-6B11-EDDA-374C-1A69972E310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20813" y="180461"/>
            <a:ext cx="1218562" cy="674603"/>
          </a:xfrm>
          <a:prstGeom prst="rect">
            <a:avLst/>
          </a:prstGeom>
        </p:spPr>
      </p:pic>
    </p:spTree>
    <p:extLst>
      <p:ext uri="{BB962C8B-B14F-4D97-AF65-F5344CB8AC3E}">
        <p14:creationId xmlns:p14="http://schemas.microsoft.com/office/powerpoint/2010/main" val="244275463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3" r:id="rId10"/>
  </p:sldLayoutIdLst>
  <p:txStyles>
    <p:titleStyle>
      <a:lvl1pPr algn="l" defTabSz="914400" rtl="0" eaLnBrk="1" latinLnBrk="0" hangingPunct="1">
        <a:lnSpc>
          <a:spcPct val="90000"/>
        </a:lnSpc>
        <a:spcBef>
          <a:spcPct val="0"/>
        </a:spcBef>
        <a:buNone/>
        <a:defRPr sz="3600" b="1" kern="1200">
          <a:solidFill>
            <a:srgbClr val="2746F8"/>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FD3FA-CC17-DA76-51A6-81D8556C29F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pic>
        <p:nvPicPr>
          <p:cNvPr id="4" name="Picture 3" descr="Logo, company name&#10;&#10;Description automatically generated">
            <a:extLst>
              <a:ext uri="{FF2B5EF4-FFF2-40B4-BE49-F238E27FC236}">
                <a16:creationId xmlns:a16="http://schemas.microsoft.com/office/drawing/2014/main" id="{FFA0BAC4-078D-A045-B1B7-94387C49FC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1990" y="504496"/>
            <a:ext cx="1594760" cy="882869"/>
          </a:xfrm>
          <a:prstGeom prst="rect">
            <a:avLst/>
          </a:prstGeom>
        </p:spPr>
      </p:pic>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54" r:id="rId1"/>
    <p:sldLayoutId id="2147483780" r:id="rId2"/>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pic>
        <p:nvPicPr>
          <p:cNvPr id="9" name="Picture 8">
            <a:extLst>
              <a:ext uri="{FF2B5EF4-FFF2-40B4-BE49-F238E27FC236}">
                <a16:creationId xmlns:a16="http://schemas.microsoft.com/office/drawing/2014/main" id="{9DD34CCB-D151-C632-571E-FC8BBFF7AE6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1840" y="2851939"/>
            <a:ext cx="2084733" cy="1154120"/>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31C1FC3-FF75-5152-DFCB-49328D8EEF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84553" y="340143"/>
            <a:ext cx="779588" cy="431585"/>
          </a:xfrm>
          <a:prstGeom prst="rect">
            <a:avLst/>
          </a:prstGeom>
        </p:spPr>
      </p:pic>
    </p:spTree>
    <p:extLst>
      <p:ext uri="{BB962C8B-B14F-4D97-AF65-F5344CB8AC3E}">
        <p14:creationId xmlns:p14="http://schemas.microsoft.com/office/powerpoint/2010/main" val="2694515427"/>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p:nvPr>
        </p:nvSpPr>
        <p:spPr>
          <a:xfrm>
            <a:off x="658368" y="2189579"/>
            <a:ext cx="6866163" cy="2545342"/>
          </a:xfrm>
        </p:spPr>
        <p:txBody>
          <a:bodyPr/>
          <a:lstStyle/>
          <a:p>
            <a:r>
              <a:rPr lang="en-US" sz="6000" dirty="0"/>
              <a:t>Cancer Statistics</a:t>
            </a:r>
            <a:br>
              <a:rPr lang="en-US" sz="6000" dirty="0"/>
            </a:br>
            <a:r>
              <a:rPr lang="en-US" sz="6000" dirty="0"/>
              <a:t>2026</a:t>
            </a:r>
            <a:br>
              <a:rPr lang="en-US" sz="6000" dirty="0"/>
            </a:br>
            <a:endParaRPr lang="en-US" sz="6000" dirty="0"/>
          </a:p>
        </p:txBody>
      </p:sp>
      <p:sp>
        <p:nvSpPr>
          <p:cNvPr id="3" name="Slide Number Placeholder 2">
            <a:extLst>
              <a:ext uri="{FF2B5EF4-FFF2-40B4-BE49-F238E27FC236}">
                <a16:creationId xmlns:a16="http://schemas.microsoft.com/office/drawing/2014/main" id="{082F1928-2EFE-0A32-A858-869FE0E7D1D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5" name="TextBox 4">
            <a:extLst>
              <a:ext uri="{FF2B5EF4-FFF2-40B4-BE49-F238E27FC236}">
                <a16:creationId xmlns:a16="http://schemas.microsoft.com/office/drawing/2014/main" id="{7CA8565A-9BC8-3931-6D3C-1823CA5E0083}"/>
              </a:ext>
            </a:extLst>
          </p:cNvPr>
          <p:cNvSpPr txBox="1"/>
          <p:nvPr/>
        </p:nvSpPr>
        <p:spPr>
          <a:xfrm>
            <a:off x="0" y="6334824"/>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ource Sans Pro" panose="020B0503030403020204" pitchFamily="34" charset="77"/>
              </a:rPr>
              <a:t>Please note that ACS reserves all rights with respect to this publication and the materials provided herein. Any reproduction or re-use of this publication or portions of it, should credit the appropriate edition of the American Cancer Society Annual Cancer Facts &amp; Figures publication. For permissions, please email the ACS Legal Department at permissionrequest@cancer.org.</a:t>
            </a:r>
          </a:p>
        </p:txBody>
      </p:sp>
    </p:spTree>
    <p:extLst>
      <p:ext uri="{BB962C8B-B14F-4D97-AF65-F5344CB8AC3E}">
        <p14:creationId xmlns:p14="http://schemas.microsoft.com/office/powerpoint/2010/main" val="21864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4A468-5DD3-ED45-B97C-898D7C7F4960}"/>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87E97D49-8E2A-A226-E6FF-4FD4C7D39943}"/>
              </a:ext>
            </a:extLst>
          </p:cNvPr>
          <p:cNvSpPr>
            <a:spLocks noGrp="1"/>
          </p:cNvSpPr>
          <p:nvPr>
            <p:ph type="title"/>
          </p:nvPr>
        </p:nvSpPr>
        <p:spPr>
          <a:xfrm>
            <a:off x="449262" y="520534"/>
            <a:ext cx="10382136" cy="517946"/>
          </a:xfrm>
        </p:spPr>
        <p:txBody>
          <a:bodyPr/>
          <a:lstStyle/>
          <a:p>
            <a:r>
              <a:rPr lang="en-US" sz="2000" dirty="0"/>
              <a:t>Trends in five-year relative survival (%), distant stage disease, US</a:t>
            </a:r>
          </a:p>
        </p:txBody>
      </p:sp>
      <p:sp>
        <p:nvSpPr>
          <p:cNvPr id="5" name="Text Placeholder 4">
            <a:extLst>
              <a:ext uri="{FF2B5EF4-FFF2-40B4-BE49-F238E27FC236}">
                <a16:creationId xmlns:a16="http://schemas.microsoft.com/office/drawing/2014/main" id="{239E2D89-56F2-B3EF-D2F9-1520B6DCDDA7}"/>
              </a:ext>
            </a:extLst>
          </p:cNvPr>
          <p:cNvSpPr>
            <a:spLocks noGrp="1"/>
          </p:cNvSpPr>
          <p:nvPr>
            <p:ph type="body" sz="quarter" idx="13"/>
          </p:nvPr>
        </p:nvSpPr>
        <p:spPr/>
        <p:txBody>
          <a:bodyPr>
            <a:normAutofit lnSpcReduction="10000"/>
          </a:bodyPr>
          <a:lstStyle/>
          <a:p>
            <a:r>
              <a:rPr lang="en-US" dirty="0"/>
              <a:t>Cancer Statistics 2026</a:t>
            </a:r>
          </a:p>
        </p:txBody>
      </p:sp>
      <p:sp>
        <p:nvSpPr>
          <p:cNvPr id="3" name="TextBox 2">
            <a:extLst>
              <a:ext uri="{FF2B5EF4-FFF2-40B4-BE49-F238E27FC236}">
                <a16:creationId xmlns:a16="http://schemas.microsoft.com/office/drawing/2014/main" id="{BF7F6CD6-413C-B5E4-1284-AC20D6A5344E}"/>
              </a:ext>
            </a:extLst>
          </p:cNvPr>
          <p:cNvSpPr txBox="1"/>
          <p:nvPr/>
        </p:nvSpPr>
        <p:spPr>
          <a:xfrm>
            <a:off x="449261" y="6189522"/>
            <a:ext cx="7860548"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Survival is</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age adjusted for normal life expectancy and are based on cases diagnosed in the Surveillance, Epidemiology, and End Results (SEER) 21 areas for 2015-2021</a:t>
            </a:r>
            <a:r>
              <a:rPr lang="en-US" sz="1000" dirty="0">
                <a:solidFill>
                  <a:prstClr val="black"/>
                </a:solidFill>
                <a:latin typeface="Source Sans Pro" panose="020B0503030403020204" pitchFamily="34" charset="77"/>
              </a:rPr>
              <a:t> and cases were followed through 2022</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Race is exclusive of Hispanic origin. Colorectum excludes appendiceal cancer.</a:t>
            </a:r>
          </a:p>
          <a:p>
            <a:pPr>
              <a:defRPr/>
            </a:pPr>
            <a:r>
              <a:rPr lang="en-US" sz="1000" dirty="0">
                <a:solidFill>
                  <a:prstClr val="black"/>
                </a:solidFill>
                <a:latin typeface="Source Sans Pro" panose="020B0503030403020204" pitchFamily="34" charset="77"/>
              </a:rPr>
              <a:t>Source: Surveillance, Epidemiology, and End Results program, National Cancer Institute,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pic>
        <p:nvPicPr>
          <p:cNvPr id="4" name="Picture 3" descr="A graph with numbers and a bar chart&#10;&#10;AI-generated content may be incorrect.">
            <a:extLst>
              <a:ext uri="{FF2B5EF4-FFF2-40B4-BE49-F238E27FC236}">
                <a16:creationId xmlns:a16="http://schemas.microsoft.com/office/drawing/2014/main" id="{A3B40668-71D8-883B-0FAC-27898D1B3618}"/>
              </a:ext>
            </a:extLst>
          </p:cNvPr>
          <p:cNvPicPr>
            <a:picLocks noChangeAspect="1"/>
          </p:cNvPicPr>
          <p:nvPr/>
        </p:nvPicPr>
        <p:blipFill>
          <a:blip r:embed="rId3"/>
          <a:stretch>
            <a:fillRect/>
          </a:stretch>
        </p:blipFill>
        <p:spPr>
          <a:xfrm>
            <a:off x="2126524" y="1166466"/>
            <a:ext cx="6562725" cy="5023056"/>
          </a:xfrm>
          <a:prstGeom prst="rect">
            <a:avLst/>
          </a:prstGeom>
        </p:spPr>
      </p:pic>
    </p:spTree>
    <p:extLst>
      <p:ext uri="{BB962C8B-B14F-4D97-AF65-F5344CB8AC3E}">
        <p14:creationId xmlns:p14="http://schemas.microsoft.com/office/powerpoint/2010/main" val="3814773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dirty="0"/>
              <a:t>Estimated number of new cancer deaths in the US in 2026</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4" name="TextBox 3">
            <a:extLst>
              <a:ext uri="{FF2B5EF4-FFF2-40B4-BE49-F238E27FC236}">
                <a16:creationId xmlns:a16="http://schemas.microsoft.com/office/drawing/2014/main" id="{1899E800-37F0-D1A1-70A3-3DEF45CDEC93}"/>
              </a:ext>
            </a:extLst>
          </p:cNvPr>
          <p:cNvSpPr txBox="1"/>
          <p:nvPr/>
        </p:nvSpPr>
        <p:spPr>
          <a:xfrm>
            <a:off x="449262" y="6270347"/>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Excludes basal cell and squamous cell skin cancers and in situ carcinoma except urinary bladder.</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Source: Cancer Facts &amp; Figures 2026.</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pic>
        <p:nvPicPr>
          <p:cNvPr id="6" name="Picture 5">
            <a:extLst>
              <a:ext uri="{FF2B5EF4-FFF2-40B4-BE49-F238E27FC236}">
                <a16:creationId xmlns:a16="http://schemas.microsoft.com/office/drawing/2014/main" id="{2E78E0FB-77E3-9F61-B48F-2876A4680F03}"/>
              </a:ext>
            </a:extLst>
          </p:cNvPr>
          <p:cNvPicPr>
            <a:picLocks noChangeAspect="1"/>
          </p:cNvPicPr>
          <p:nvPr/>
        </p:nvPicPr>
        <p:blipFill>
          <a:blip r:embed="rId3"/>
          <a:stretch>
            <a:fillRect/>
          </a:stretch>
        </p:blipFill>
        <p:spPr>
          <a:xfrm>
            <a:off x="718300" y="2062109"/>
            <a:ext cx="10755400" cy="2733782"/>
          </a:xfrm>
          <a:prstGeom prst="rect">
            <a:avLst/>
          </a:prstGeom>
        </p:spPr>
      </p:pic>
    </p:spTree>
    <p:extLst>
      <p:ext uri="{BB962C8B-B14F-4D97-AF65-F5344CB8AC3E}">
        <p14:creationId xmlns:p14="http://schemas.microsoft.com/office/powerpoint/2010/main" val="304937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erson and person&#10;&#10;AI-generated content may be incorrect.">
            <a:extLst>
              <a:ext uri="{FF2B5EF4-FFF2-40B4-BE49-F238E27FC236}">
                <a16:creationId xmlns:a16="http://schemas.microsoft.com/office/drawing/2014/main" id="{BAE8E9D1-E9D3-2DF9-FADB-98A9DBB9CA9B}"/>
              </a:ext>
            </a:extLst>
          </p:cNvPr>
          <p:cNvPicPr>
            <a:picLocks noChangeAspect="1"/>
          </p:cNvPicPr>
          <p:nvPr/>
        </p:nvPicPr>
        <p:blipFill>
          <a:blip r:embed="rId3"/>
          <a:stretch>
            <a:fillRect/>
          </a:stretch>
        </p:blipFill>
        <p:spPr>
          <a:xfrm>
            <a:off x="1608069" y="1341855"/>
            <a:ext cx="8594862" cy="3710952"/>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2" y="6270347"/>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Rates are age adjusted to the 2000 US standard population</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National Center for Health Statistics, Centers for Disease Control and Prevention,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380950"/>
            <a:ext cx="9320380" cy="517946"/>
          </a:xfrm>
        </p:spPr>
        <p:txBody>
          <a:bodyPr/>
          <a:lstStyle/>
          <a:p>
            <a:r>
              <a:rPr lang="en-US" sz="2000" dirty="0"/>
              <a:t>Trends in cancer death rates, US, 1975-2023</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6" name="TextBox 5">
            <a:extLst>
              <a:ext uri="{FF2B5EF4-FFF2-40B4-BE49-F238E27FC236}">
                <a16:creationId xmlns:a16="http://schemas.microsoft.com/office/drawing/2014/main" id="{D4010C40-27D1-6FAB-D2CB-3B84B1BCC486}"/>
              </a:ext>
            </a:extLst>
          </p:cNvPr>
          <p:cNvSpPr txBox="1"/>
          <p:nvPr/>
        </p:nvSpPr>
        <p:spPr>
          <a:xfrm>
            <a:off x="5269172" y="5052807"/>
            <a:ext cx="124220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Year of death</a:t>
            </a:r>
          </a:p>
        </p:txBody>
      </p:sp>
    </p:spTree>
    <p:extLst>
      <p:ext uri="{BB962C8B-B14F-4D97-AF65-F5344CB8AC3E}">
        <p14:creationId xmlns:p14="http://schemas.microsoft.com/office/powerpoint/2010/main" val="1708108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917250" cy="517946"/>
          </a:xfrm>
        </p:spPr>
        <p:txBody>
          <a:bodyPr/>
          <a:lstStyle/>
          <a:p>
            <a:r>
              <a:rPr lang="en-US" sz="2000"/>
              <a:t>Total number of cancer deaths averted in men (1991 onward) and women (1992 onward), US</a:t>
            </a:r>
          </a:p>
        </p:txBody>
      </p:sp>
      <p:sp>
        <p:nvSpPr>
          <p:cNvPr id="25" name="TextBox 24">
            <a:extLst>
              <a:ext uri="{FF2B5EF4-FFF2-40B4-BE49-F238E27FC236}">
                <a16:creationId xmlns:a16="http://schemas.microsoft.com/office/drawing/2014/main" id="{C4A6D3D8-1201-8ECE-3268-751B6F3F5900}"/>
              </a:ext>
            </a:extLst>
          </p:cNvPr>
          <p:cNvSpPr txBox="1"/>
          <p:nvPr/>
        </p:nvSpPr>
        <p:spPr>
          <a:xfrm>
            <a:off x="449262" y="6294404"/>
            <a:ext cx="10257531" cy="57708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prstClr val="black"/>
                </a:solidFill>
                <a:effectLst/>
                <a:uLnTx/>
                <a:uFillTx/>
                <a:latin typeface="Source Sans Pro" panose="020B0503030403020204" pitchFamily="34" charset="77"/>
              </a:rPr>
              <a:t>The blue line represents the actual number of cancer deaths recorded each year, and the red line represents the number of cancer deaths that would have been expected if cancer death rates had remained at their peak.</a:t>
            </a:r>
          </a:p>
          <a:p>
            <a:pPr>
              <a:defRPr/>
            </a:pPr>
            <a:r>
              <a:rPr lang="en-US" sz="1050" dirty="0">
                <a:solidFill>
                  <a:prstClr val="black"/>
                </a:solidFill>
                <a:latin typeface="Source Sans Pro" panose="020B0503030403020204" pitchFamily="34" charset="77"/>
              </a:rPr>
              <a:t>©2026, American Cancer Society, Inc., Surveillance, Prevention, and Health Services Research</a:t>
            </a:r>
            <a:endParaRPr kumimoji="0" lang="en-US" sz="1050" i="0" u="none" strike="noStrike" kern="1200" cap="none" spc="0" normalizeH="0" baseline="0" noProof="0" dirty="0">
              <a:ln>
                <a:noFill/>
              </a:ln>
              <a:solidFill>
                <a:prstClr val="black"/>
              </a:solidFill>
              <a:effectLst/>
              <a:uLnTx/>
              <a:uFillTx/>
              <a:latin typeface="Source Sans Pro" panose="020B0503030403020204" pitchFamily="34" charset="77"/>
            </a:endParaRPr>
          </a:p>
        </p:txBody>
      </p:sp>
      <p:pic>
        <p:nvPicPr>
          <p:cNvPr id="4" name="Picture 3" descr="A graph of two people&#10;&#10;AI-generated content may be incorrect.">
            <a:extLst>
              <a:ext uri="{FF2B5EF4-FFF2-40B4-BE49-F238E27FC236}">
                <a16:creationId xmlns:a16="http://schemas.microsoft.com/office/drawing/2014/main" id="{19B82E00-F896-E15F-B634-06161036A5C2}"/>
              </a:ext>
            </a:extLst>
          </p:cNvPr>
          <p:cNvPicPr>
            <a:picLocks noChangeAspect="1"/>
          </p:cNvPicPr>
          <p:nvPr/>
        </p:nvPicPr>
        <p:blipFill>
          <a:blip r:embed="rId3"/>
          <a:stretch>
            <a:fillRect/>
          </a:stretch>
        </p:blipFill>
        <p:spPr>
          <a:xfrm>
            <a:off x="2952750" y="1229047"/>
            <a:ext cx="6286500" cy="4675294"/>
          </a:xfrm>
          <a:prstGeom prst="rect">
            <a:avLst/>
          </a:prstGeom>
        </p:spPr>
      </p:pic>
    </p:spTree>
    <p:extLst>
      <p:ext uri="{BB962C8B-B14F-4D97-AF65-F5344CB8AC3E}">
        <p14:creationId xmlns:p14="http://schemas.microsoft.com/office/powerpoint/2010/main" val="410533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lines&#10;&#10;AI-generated content may be incorrect.">
            <a:extLst>
              <a:ext uri="{FF2B5EF4-FFF2-40B4-BE49-F238E27FC236}">
                <a16:creationId xmlns:a16="http://schemas.microsoft.com/office/drawing/2014/main" id="{EB79F663-8B2B-912D-6668-DACB7F83A0C2}"/>
              </a:ext>
            </a:extLst>
          </p:cNvPr>
          <p:cNvPicPr>
            <a:picLocks noChangeAspect="1"/>
          </p:cNvPicPr>
          <p:nvPr/>
        </p:nvPicPr>
        <p:blipFill>
          <a:blip r:embed="rId3"/>
          <a:srcRect l="2599" r="2365"/>
          <a:stretch>
            <a:fillRect/>
          </a:stretch>
        </p:blipFill>
        <p:spPr>
          <a:xfrm>
            <a:off x="1485900" y="1770593"/>
            <a:ext cx="8705850" cy="3575420"/>
          </a:xfrm>
          <a:prstGeom prst="rect">
            <a:avLst/>
          </a:prstGeom>
        </p:spPr>
      </p:pic>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1" y="520534"/>
            <a:ext cx="10124527" cy="517946"/>
          </a:xfrm>
        </p:spPr>
        <p:txBody>
          <a:bodyPr/>
          <a:lstStyle/>
          <a:p>
            <a:r>
              <a:rPr lang="en-US" sz="2000" dirty="0"/>
              <a:t>Trends in cancer death rates among males, US, 1930-2023</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8" name="TextBox 7">
            <a:extLst>
              <a:ext uri="{FF2B5EF4-FFF2-40B4-BE49-F238E27FC236}">
                <a16:creationId xmlns:a16="http://schemas.microsoft.com/office/drawing/2014/main" id="{1F8ED837-5C8B-14D1-2FBA-5750DD0B9926}"/>
              </a:ext>
            </a:extLst>
          </p:cNvPr>
          <p:cNvSpPr txBox="1"/>
          <p:nvPr/>
        </p:nvSpPr>
        <p:spPr>
          <a:xfrm>
            <a:off x="449261" y="6078126"/>
            <a:ext cx="10124526"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are age adjusted to the 2000 US standard population and exclude deaths in Puerto Rico and other US territories. Due to historical improvements in classification,</a:t>
            </a:r>
            <a:r>
              <a:rPr lang="en-US" sz="1000" dirty="0">
                <a:solidFill>
                  <a:prstClr val="black"/>
                </a:solidFill>
                <a:latin typeface="Source Sans Pro" panose="020B0503030403020204" pitchFamily="34" charset="77"/>
              </a:rPr>
              <a:t> lung &amp; bronchus includes pleura, mediastinum, and other respiratory organs; colon &amp; rectum includes small intestine; and liver includes intrahepatic bile duct, gallbladder, and other biliary sites</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National Center for Health Statistics, Center for Disease Control and Prevention,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9" name="TextBox 8">
            <a:extLst>
              <a:ext uri="{FF2B5EF4-FFF2-40B4-BE49-F238E27FC236}">
                <a16:creationId xmlns:a16="http://schemas.microsoft.com/office/drawing/2014/main" id="{14F6E762-2B05-852C-30EF-8AAC4D6D0459}"/>
              </a:ext>
            </a:extLst>
          </p:cNvPr>
          <p:cNvSpPr txBox="1"/>
          <p:nvPr/>
        </p:nvSpPr>
        <p:spPr>
          <a:xfrm>
            <a:off x="5123293" y="5346013"/>
            <a:ext cx="1793013"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Year of death</a:t>
            </a:r>
          </a:p>
        </p:txBody>
      </p:sp>
    </p:spTree>
    <p:extLst>
      <p:ext uri="{BB962C8B-B14F-4D97-AF65-F5344CB8AC3E}">
        <p14:creationId xmlns:p14="http://schemas.microsoft.com/office/powerpoint/2010/main" val="150136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1" y="5947771"/>
            <a:ext cx="10352088" cy="861774"/>
          </a:xfrm>
          <a:prstGeom prst="rect">
            <a:avLst/>
          </a:prstGeom>
          <a:noFill/>
        </p:spPr>
        <p:txBody>
          <a:bodyPr wrap="square">
            <a:spAutoFit/>
          </a:bodyPr>
          <a:lstStyle/>
          <a:p>
            <a:pPr lvl="0">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are age adjusted to the 2000 US standard population and exclude deaths in Puerto Rico and other US territories. </a:t>
            </a:r>
            <a:r>
              <a:rPr lang="en-US" sz="1000" dirty="0">
                <a:solidFill>
                  <a:prstClr val="black"/>
                </a:solidFill>
                <a:latin typeface="Source Sans Pro" panose="020B0503030403020204" pitchFamily="34" charset="77"/>
              </a:rPr>
              <a:t>Due to historical improvements in classification, lung &amp; bronchus includes pleura, mediastinum, and other respiratory organs; colon &amp; rectum includes small intestine; and liver includes intrahepatic bile duct, gallbladder, and other biliary sites</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a:t>
            </a:r>
          </a:p>
          <a:p>
            <a:pPr lvl="0">
              <a:defRPr/>
            </a:pPr>
            <a:r>
              <a:rPr lang="en-US" sz="1000" dirty="0">
                <a:solidFill>
                  <a:prstClr val="black"/>
                </a:solidFill>
                <a:latin typeface="Source Sans Pro" panose="020B0503030403020204" pitchFamily="34" charset="77"/>
              </a:rPr>
              <a:t>Uterus includes uterine cervix and uterine corpus combined and is not adjusted for hysterectomy prevalence.</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National Center for Health Statistics, Center for Disease Control and Prevention,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1" y="520534"/>
            <a:ext cx="9917251" cy="517946"/>
          </a:xfrm>
        </p:spPr>
        <p:txBody>
          <a:bodyPr/>
          <a:lstStyle/>
          <a:p>
            <a:r>
              <a:rPr lang="en-US" sz="2000" dirty="0"/>
              <a:t>Trends in cancer death rates among females, US, 1930-2023</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9" name="Rectangle 8">
            <a:extLst>
              <a:ext uri="{FF2B5EF4-FFF2-40B4-BE49-F238E27FC236}">
                <a16:creationId xmlns:a16="http://schemas.microsoft.com/office/drawing/2014/main" id="{19ECE6EB-46A5-0D43-4DF7-608A6D2D7DF4}"/>
              </a:ext>
            </a:extLst>
          </p:cNvPr>
          <p:cNvSpPr/>
          <p:nvPr/>
        </p:nvSpPr>
        <p:spPr>
          <a:xfrm>
            <a:off x="2009541" y="1451381"/>
            <a:ext cx="1941095" cy="3774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different colored lines&#10;&#10;AI-generated content may be incorrect.">
            <a:extLst>
              <a:ext uri="{FF2B5EF4-FFF2-40B4-BE49-F238E27FC236}">
                <a16:creationId xmlns:a16="http://schemas.microsoft.com/office/drawing/2014/main" id="{5268C0A9-6BD5-1323-1159-DF2A3583341F}"/>
              </a:ext>
            </a:extLst>
          </p:cNvPr>
          <p:cNvPicPr>
            <a:picLocks noChangeAspect="1"/>
          </p:cNvPicPr>
          <p:nvPr/>
        </p:nvPicPr>
        <p:blipFill>
          <a:blip r:embed="rId3"/>
          <a:stretch>
            <a:fillRect/>
          </a:stretch>
        </p:blipFill>
        <p:spPr>
          <a:xfrm>
            <a:off x="1600200" y="1226594"/>
            <a:ext cx="8705088" cy="4561500"/>
          </a:xfrm>
          <a:prstGeom prst="rect">
            <a:avLst/>
          </a:prstGeom>
        </p:spPr>
      </p:pic>
      <p:sp>
        <p:nvSpPr>
          <p:cNvPr id="6" name="TextBox 5">
            <a:extLst>
              <a:ext uri="{FF2B5EF4-FFF2-40B4-BE49-F238E27FC236}">
                <a16:creationId xmlns:a16="http://schemas.microsoft.com/office/drawing/2014/main" id="{8A35C5D2-F233-5CE7-83C2-221E8AD737B9}"/>
              </a:ext>
            </a:extLst>
          </p:cNvPr>
          <p:cNvSpPr txBox="1"/>
          <p:nvPr/>
        </p:nvSpPr>
        <p:spPr>
          <a:xfrm rot="16200000">
            <a:off x="342804" y="3259723"/>
            <a:ext cx="2514791" cy="338554"/>
          </a:xfrm>
          <a:prstGeom prst="rect">
            <a:avLst/>
          </a:prstGeom>
          <a:noFill/>
        </p:spPr>
        <p:txBody>
          <a:bodyPr wrap="none" rtlCol="0">
            <a:spAutoFit/>
          </a:bodyPr>
          <a:lstStyle/>
          <a:p>
            <a:r>
              <a:rPr lang="en-US" sz="1600" dirty="0"/>
              <a:t>Deaths per 100,000 females</a:t>
            </a:r>
          </a:p>
        </p:txBody>
      </p:sp>
      <p:sp>
        <p:nvSpPr>
          <p:cNvPr id="7" name="Rectangle 6">
            <a:extLst>
              <a:ext uri="{FF2B5EF4-FFF2-40B4-BE49-F238E27FC236}">
                <a16:creationId xmlns:a16="http://schemas.microsoft.com/office/drawing/2014/main" id="{0F809B42-1E70-BE03-AD92-8C4A7AE4416E}"/>
              </a:ext>
            </a:extLst>
          </p:cNvPr>
          <p:cNvSpPr/>
          <p:nvPr/>
        </p:nvSpPr>
        <p:spPr>
          <a:xfrm>
            <a:off x="3800475" y="3286125"/>
            <a:ext cx="150161"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000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aph of blue and red bars&#10;&#10;AI-generated content may be incorrect.">
            <a:extLst>
              <a:ext uri="{FF2B5EF4-FFF2-40B4-BE49-F238E27FC236}">
                <a16:creationId xmlns:a16="http://schemas.microsoft.com/office/drawing/2014/main" id="{D688CA05-38E5-64F0-B145-1B34BDF80696}"/>
              </a:ext>
            </a:extLst>
          </p:cNvPr>
          <p:cNvPicPr>
            <a:picLocks noGrp="1" noChangeAspect="1"/>
          </p:cNvPicPr>
          <p:nvPr>
            <p:ph idx="1"/>
          </p:nvPr>
        </p:nvPicPr>
        <p:blipFill>
          <a:blip r:embed="rId3"/>
          <a:stretch>
            <a:fillRect/>
          </a:stretch>
        </p:blipFill>
        <p:spPr>
          <a:xfrm>
            <a:off x="3057026" y="1243702"/>
            <a:ext cx="6077947" cy="4652011"/>
          </a:xfrm>
        </p:spPr>
      </p:pic>
      <p:sp>
        <p:nvSpPr>
          <p:cNvPr id="2" name="Title 1">
            <a:extLst>
              <a:ext uri="{FF2B5EF4-FFF2-40B4-BE49-F238E27FC236}">
                <a16:creationId xmlns:a16="http://schemas.microsoft.com/office/drawing/2014/main" id="{CD4268BD-9129-9107-BC31-FFDAAE0A3840}"/>
              </a:ext>
            </a:extLst>
          </p:cNvPr>
          <p:cNvSpPr>
            <a:spLocks noGrp="1"/>
          </p:cNvSpPr>
          <p:nvPr>
            <p:ph type="title"/>
          </p:nvPr>
        </p:nvSpPr>
        <p:spPr/>
        <p:txBody>
          <a:bodyPr/>
          <a:lstStyle/>
          <a:p>
            <a:r>
              <a:rPr lang="en-US" sz="2000" dirty="0"/>
              <a:t>Cancer incidence rates by race and ethnicity, US, 2018-2022</a:t>
            </a:r>
          </a:p>
        </p:txBody>
      </p:sp>
      <p:sp>
        <p:nvSpPr>
          <p:cNvPr id="4" name="Text Placeholder 3">
            <a:extLst>
              <a:ext uri="{FF2B5EF4-FFF2-40B4-BE49-F238E27FC236}">
                <a16:creationId xmlns:a16="http://schemas.microsoft.com/office/drawing/2014/main" id="{2F07D607-65C7-1DE0-CF7E-29ADCAB5C4F5}"/>
              </a:ext>
            </a:extLst>
          </p:cNvPr>
          <p:cNvSpPr>
            <a:spLocks noGrp="1"/>
          </p:cNvSpPr>
          <p:nvPr>
            <p:ph type="body" sz="quarter" idx="13"/>
          </p:nvPr>
        </p:nvSpPr>
        <p:spPr/>
        <p:txBody>
          <a:bodyPr>
            <a:normAutofit lnSpcReduction="10000"/>
          </a:bodyPr>
          <a:lstStyle/>
          <a:p>
            <a:r>
              <a:rPr lang="en-US" dirty="0"/>
              <a:t>Cancer Statistics 2026</a:t>
            </a:r>
          </a:p>
        </p:txBody>
      </p:sp>
      <p:sp>
        <p:nvSpPr>
          <p:cNvPr id="7" name="TextBox 6">
            <a:extLst>
              <a:ext uri="{FF2B5EF4-FFF2-40B4-BE49-F238E27FC236}">
                <a16:creationId xmlns:a16="http://schemas.microsoft.com/office/drawing/2014/main" id="{EDB61424-9E8A-2693-86B6-1FC659B78912}"/>
              </a:ext>
            </a:extLst>
          </p:cNvPr>
          <p:cNvSpPr txBox="1"/>
          <p:nvPr/>
        </p:nvSpPr>
        <p:spPr>
          <a:xfrm>
            <a:off x="449262" y="6100935"/>
            <a:ext cx="9199705"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 is age adjusted to 2000 US standard population and adjusted for delays in reporting. Race is exclusive of Hispanic origin.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for American Indian/Alaska Native people are restricted to Purchased/Referred Delivery Care Areas.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North American Association for Central Cancer Registries,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3" name="Rectangle 2">
            <a:extLst>
              <a:ext uri="{FF2B5EF4-FFF2-40B4-BE49-F238E27FC236}">
                <a16:creationId xmlns:a16="http://schemas.microsoft.com/office/drawing/2014/main" id="{EFC040C8-6615-A936-61EB-B25F9FE04589}"/>
              </a:ext>
            </a:extLst>
          </p:cNvPr>
          <p:cNvSpPr/>
          <p:nvPr/>
        </p:nvSpPr>
        <p:spPr>
          <a:xfrm>
            <a:off x="6353175" y="5457825"/>
            <a:ext cx="150161"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78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erson and person&#10;&#10;AI-generated content may be incorrect.">
            <a:extLst>
              <a:ext uri="{FF2B5EF4-FFF2-40B4-BE49-F238E27FC236}">
                <a16:creationId xmlns:a16="http://schemas.microsoft.com/office/drawing/2014/main" id="{79069681-9F0D-7F54-0E04-A185C9A1609F}"/>
              </a:ext>
            </a:extLst>
          </p:cNvPr>
          <p:cNvPicPr>
            <a:picLocks noChangeAspect="1"/>
          </p:cNvPicPr>
          <p:nvPr/>
        </p:nvPicPr>
        <p:blipFill>
          <a:blip r:embed="rId3"/>
          <a:stretch>
            <a:fillRect/>
          </a:stretch>
        </p:blipFill>
        <p:spPr>
          <a:xfrm>
            <a:off x="2985562" y="1170166"/>
            <a:ext cx="6220876" cy="4761407"/>
          </a:xfrm>
          <a:prstGeom prst="rect">
            <a:avLst/>
          </a:prstGeom>
        </p:spPr>
      </p:pic>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dirty="0"/>
              <a:t>Cancer death rates by race and ethnicity, US, 2019-2023</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3" name="TextBox 2">
            <a:extLst>
              <a:ext uri="{FF2B5EF4-FFF2-40B4-BE49-F238E27FC236}">
                <a16:creationId xmlns:a16="http://schemas.microsoft.com/office/drawing/2014/main" id="{9C16893A-5E34-F2F3-710C-827C955521F3}"/>
              </a:ext>
            </a:extLst>
          </p:cNvPr>
          <p:cNvSpPr txBox="1"/>
          <p:nvPr/>
        </p:nvSpPr>
        <p:spPr>
          <a:xfrm>
            <a:off x="449262" y="6063260"/>
            <a:ext cx="9199705"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 is age adjusted to 2000 US standard population and adjusted for delays in reporting. Race is exclusive of Hispanic origin.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for American Indian/Alaska Native people are adjusted for racial misclassification on death certificates.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Source: National Centers for Health Statistics, Center for Disease Control and Prevention,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 name="Rectangle 1">
            <a:extLst>
              <a:ext uri="{FF2B5EF4-FFF2-40B4-BE49-F238E27FC236}">
                <a16:creationId xmlns:a16="http://schemas.microsoft.com/office/drawing/2014/main" id="{30E2823E-E308-7217-B245-5DCFEDB4EADA}"/>
              </a:ext>
            </a:extLst>
          </p:cNvPr>
          <p:cNvSpPr/>
          <p:nvPr/>
        </p:nvSpPr>
        <p:spPr>
          <a:xfrm>
            <a:off x="6353175" y="5457825"/>
            <a:ext cx="150161"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72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180695"/>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are age adjusted to the 2000 US standard population. </a:t>
            </a:r>
            <a:r>
              <a:rPr kumimoji="0" lang="en-US" sz="1000" b="0" i="0" u="none" strike="noStrike" kern="1200" cap="none" spc="0" normalizeH="0" noProof="0" dirty="0">
                <a:ln>
                  <a:noFill/>
                </a:ln>
                <a:solidFill>
                  <a:prstClr val="black"/>
                </a:solidFill>
                <a:effectLst/>
                <a:uLnTx/>
                <a:uFillTx/>
                <a:latin typeface="Source Sans Pro" panose="020B0503030403020204" pitchFamily="34" charset="77"/>
              </a:rPr>
              <a:t>Central nervous system neoplasms </a:t>
            </a:r>
            <a:r>
              <a:rPr lang="en-US" sz="1000" dirty="0" err="1">
                <a:solidFill>
                  <a:prstClr val="black"/>
                </a:solidFill>
                <a:latin typeface="Source Sans Pro" panose="020B0503030403020204" pitchFamily="34" charset="77"/>
              </a:rPr>
              <a:t>i</a:t>
            </a:r>
            <a:r>
              <a:rPr kumimoji="0" lang="en-US" sz="1000" b="0" i="0" u="none" strike="noStrike" kern="1200" cap="none" spc="0" normalizeH="0" baseline="0" noProof="0" dirty="0" err="1">
                <a:ln>
                  <a:noFill/>
                </a:ln>
                <a:solidFill>
                  <a:prstClr val="black"/>
                </a:solidFill>
                <a:effectLst/>
                <a:uLnTx/>
                <a:uFillTx/>
                <a:latin typeface="Source Sans Pro" panose="020B0503030403020204" pitchFamily="34" charset="77"/>
              </a:rPr>
              <a:t>nclude</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benign/borderline malignant brain tumors.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North American Association of Central Cancer Registries,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98355"/>
            <a:ext cx="9320380" cy="517946"/>
          </a:xfrm>
        </p:spPr>
        <p:txBody>
          <a:bodyPr/>
          <a:lstStyle/>
          <a:p>
            <a:r>
              <a:rPr lang="en-US" sz="2000" dirty="0"/>
              <a:t>Incidence rates for children (0-14 years) and adolescents (15-19 years), US, 2018-2022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pic>
        <p:nvPicPr>
          <p:cNvPr id="3" name="Picture 2" descr="A graph with text on it&#10;&#10;AI-generated content may be incorrect.">
            <a:extLst>
              <a:ext uri="{FF2B5EF4-FFF2-40B4-BE49-F238E27FC236}">
                <a16:creationId xmlns:a16="http://schemas.microsoft.com/office/drawing/2014/main" id="{295107FA-7231-80E2-E0B1-0AAD652A086A}"/>
              </a:ext>
            </a:extLst>
          </p:cNvPr>
          <p:cNvPicPr>
            <a:picLocks noChangeAspect="1"/>
          </p:cNvPicPr>
          <p:nvPr/>
        </p:nvPicPr>
        <p:blipFill>
          <a:blip r:embed="rId3"/>
          <a:srcRect t="12640" b="22361"/>
          <a:stretch>
            <a:fillRect/>
          </a:stretch>
        </p:blipFill>
        <p:spPr>
          <a:xfrm>
            <a:off x="530091" y="1099127"/>
            <a:ext cx="10214109" cy="5081568"/>
          </a:xfrm>
          <a:prstGeom prst="rect">
            <a:avLst/>
          </a:prstGeom>
        </p:spPr>
      </p:pic>
      <p:sp>
        <p:nvSpPr>
          <p:cNvPr id="2" name="Rectangle 1">
            <a:extLst>
              <a:ext uri="{FF2B5EF4-FFF2-40B4-BE49-F238E27FC236}">
                <a16:creationId xmlns:a16="http://schemas.microsoft.com/office/drawing/2014/main" id="{B39ECBB3-E710-A959-2280-AF8A96ECDEB3}"/>
              </a:ext>
            </a:extLst>
          </p:cNvPr>
          <p:cNvSpPr/>
          <p:nvPr/>
        </p:nvSpPr>
        <p:spPr>
          <a:xfrm>
            <a:off x="4476750" y="3714750"/>
            <a:ext cx="128016"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90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AI-generated content may be incorrect.">
            <a:extLst>
              <a:ext uri="{FF2B5EF4-FFF2-40B4-BE49-F238E27FC236}">
                <a16:creationId xmlns:a16="http://schemas.microsoft.com/office/drawing/2014/main" id="{66D28CB8-EDDE-1677-1DF2-BEED550F22C5}"/>
              </a:ext>
            </a:extLst>
          </p:cNvPr>
          <p:cNvPicPr>
            <a:picLocks noChangeAspect="1"/>
          </p:cNvPicPr>
          <p:nvPr/>
        </p:nvPicPr>
        <p:blipFill>
          <a:blip r:embed="rId3"/>
          <a:stretch>
            <a:fillRect/>
          </a:stretch>
        </p:blipFill>
        <p:spPr>
          <a:xfrm>
            <a:off x="2057400" y="1051926"/>
            <a:ext cx="7280408" cy="5572364"/>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2" y="6255768"/>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Survival is for cases diagnosed 2015-2021 and followed through 2022. Excludes benign/borderline malignant brain tumors.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Source: Surveillance, Epidemiology, and End Results program,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39990"/>
            <a:ext cx="10241436" cy="517946"/>
          </a:xfrm>
        </p:spPr>
        <p:txBody>
          <a:bodyPr/>
          <a:lstStyle/>
          <a:p>
            <a:r>
              <a:rPr lang="en-US" sz="2000" dirty="0"/>
              <a:t>Five-year relative survival in children and adolescents by age, US, 2015-2021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2" name="Rectangle 1">
            <a:extLst>
              <a:ext uri="{FF2B5EF4-FFF2-40B4-BE49-F238E27FC236}">
                <a16:creationId xmlns:a16="http://schemas.microsoft.com/office/drawing/2014/main" id="{28207E0D-B44E-68EA-16D0-849B40280E36}"/>
              </a:ext>
            </a:extLst>
          </p:cNvPr>
          <p:cNvSpPr/>
          <p:nvPr/>
        </p:nvSpPr>
        <p:spPr>
          <a:xfrm>
            <a:off x="4448175" y="5806074"/>
            <a:ext cx="150161"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03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304002"/>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Excludes basal cell and squamous cell skin cancers and in situ carcinoma except urinary bladder.</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Source: Cancer Facts &amp; Figures 2026.</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dirty="0"/>
              <a:t>Estimated number of new cancer cases in the US in 2026</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pic>
        <p:nvPicPr>
          <p:cNvPr id="3" name="Picture 2">
            <a:extLst>
              <a:ext uri="{FF2B5EF4-FFF2-40B4-BE49-F238E27FC236}">
                <a16:creationId xmlns:a16="http://schemas.microsoft.com/office/drawing/2014/main" id="{7AC8A46C-D633-1230-BA2B-4DFF1F949693}"/>
              </a:ext>
            </a:extLst>
          </p:cNvPr>
          <p:cNvPicPr>
            <a:picLocks noChangeAspect="1"/>
          </p:cNvPicPr>
          <p:nvPr/>
        </p:nvPicPr>
        <p:blipFill>
          <a:blip r:embed="rId3"/>
          <a:stretch>
            <a:fillRect/>
          </a:stretch>
        </p:blipFill>
        <p:spPr>
          <a:xfrm>
            <a:off x="814084" y="2057291"/>
            <a:ext cx="10563831" cy="2743418"/>
          </a:xfrm>
          <a:prstGeom prst="rect">
            <a:avLst/>
          </a:prstGeom>
        </p:spPr>
      </p:pic>
    </p:spTree>
    <p:extLst>
      <p:ext uri="{BB962C8B-B14F-4D97-AF65-F5344CB8AC3E}">
        <p14:creationId xmlns:p14="http://schemas.microsoft.com/office/powerpoint/2010/main" val="229320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193403"/>
            <a:ext cx="9393007"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All data excludes 2020. Excludes basal cell and squamous cell skin cancers and in situ cancer except for urinary bladder. Probability for melanoma of the skin is for non-Hispanic White individuals only.</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DevCan 6.9.2, National Cancer Institute,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0684"/>
            <a:ext cx="9393007" cy="517946"/>
          </a:xfrm>
        </p:spPr>
        <p:txBody>
          <a:bodyPr/>
          <a:lstStyle/>
          <a:p>
            <a:r>
              <a:rPr lang="en-US" sz="2000" dirty="0"/>
              <a:t>Lifetime probability of developing cancer for males, US, 2019-2022</a:t>
            </a:r>
            <a:endParaRPr lang="en-US" sz="2000" baseline="30000" dirty="0"/>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graphicFrame>
        <p:nvGraphicFramePr>
          <p:cNvPr id="2" name="Table 2">
            <a:extLst>
              <a:ext uri="{FF2B5EF4-FFF2-40B4-BE49-F238E27FC236}">
                <a16:creationId xmlns:a16="http://schemas.microsoft.com/office/drawing/2014/main" id="{BB58209C-8A56-A1A6-915A-E435A7DFAF7A}"/>
              </a:ext>
            </a:extLst>
          </p:cNvPr>
          <p:cNvGraphicFramePr>
            <a:graphicFrameLocks noGrp="1"/>
          </p:cNvGraphicFramePr>
          <p:nvPr>
            <p:extLst>
              <p:ext uri="{D42A27DB-BD31-4B8C-83A1-F6EECF244321}">
                <p14:modId xmlns:p14="http://schemas.microsoft.com/office/powerpoint/2010/main" val="4144257805"/>
              </p:ext>
            </p:extLst>
          </p:nvPr>
        </p:nvGraphicFramePr>
        <p:xfrm>
          <a:off x="2032000" y="2113050"/>
          <a:ext cx="8128000" cy="263189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05233096"/>
                    </a:ext>
                  </a:extLst>
                </a:gridCol>
                <a:gridCol w="4064000">
                  <a:extLst>
                    <a:ext uri="{9D8B030D-6E8A-4147-A177-3AD203B41FA5}">
                      <a16:colId xmlns:a16="http://schemas.microsoft.com/office/drawing/2014/main" val="1945282854"/>
                    </a:ext>
                  </a:extLst>
                </a:gridCol>
              </a:tblGrid>
              <a:tr h="370840">
                <a:tc>
                  <a:txBody>
                    <a:bodyPr/>
                    <a:lstStyle/>
                    <a:p>
                      <a:pPr algn="ctr"/>
                      <a:r>
                        <a:rPr lang="en-US">
                          <a:latin typeface="Source Sans Pro" panose="020B0503030403020204" pitchFamily="34" charset="0"/>
                        </a:rPr>
                        <a:t>Site</a:t>
                      </a: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a:r>
                        <a:rPr lang="en-US">
                          <a:latin typeface="Source Sans Pro" panose="020B0503030403020204" pitchFamily="34" charset="0"/>
                        </a:rPr>
                        <a:t>Risk</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1167975505"/>
                  </a:ext>
                </a:extLst>
              </a:tr>
              <a:tr h="370840">
                <a:tc>
                  <a:txBody>
                    <a:bodyPr/>
                    <a:lstStyle/>
                    <a:p>
                      <a:r>
                        <a:rPr lang="en-US" dirty="0">
                          <a:latin typeface="Source Sans Pro" panose="020B0503030403020204" pitchFamily="34" charset="0"/>
                        </a:rPr>
                        <a:t>All sites</a:t>
                      </a:r>
                      <a:endParaRPr lang="en-US" baseline="30000" dirty="0">
                        <a:latin typeface="Source Sans Pro" panose="020B0503030403020204" pitchFamily="34" charset="0"/>
                      </a:endParaRPr>
                    </a:p>
                  </a:txBody>
                  <a:tcPr>
                    <a:lnL w="12700" cap="flat" cmpd="sng" algn="ctr">
                      <a:solidFill>
                        <a:srgbClr val="2746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latin typeface="Source Sans Pro" panose="020B0503030403020204" pitchFamily="34" charset="0"/>
                        </a:rPr>
                        <a:t>1 in 3 (39.2%)</a:t>
                      </a:r>
                    </a:p>
                  </a:txBody>
                  <a:tcPr>
                    <a:lnL w="12700" cap="flat" cmpd="sng" algn="ctr">
                      <a:noFill/>
                      <a:prstDash val="solid"/>
                      <a:round/>
                      <a:headEnd type="none" w="med" len="med"/>
                      <a:tailEnd type="none" w="med" len="med"/>
                    </a:lnL>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717908"/>
                  </a:ext>
                </a:extLst>
              </a:tr>
              <a:tr h="370840">
                <a:tc>
                  <a:txBody>
                    <a:bodyPr/>
                    <a:lstStyle/>
                    <a:p>
                      <a:r>
                        <a:rPr lang="en-US">
                          <a:latin typeface="Source Sans Pro" panose="020B0503030403020204" pitchFamily="34" charset="0"/>
                        </a:rPr>
                        <a:t>Prostate</a:t>
                      </a:r>
                    </a:p>
                  </a:txBody>
                  <a:tcPr>
                    <a:lnT w="12700" cap="flat" cmpd="sng" algn="ctr">
                      <a:solidFill>
                        <a:srgbClr val="2746F8"/>
                      </a:solidFill>
                      <a:prstDash val="solid"/>
                      <a:round/>
                      <a:headEnd type="none" w="med" len="med"/>
                      <a:tailEnd type="none" w="med" len="med"/>
                    </a:lnT>
                    <a:noFill/>
                  </a:tcPr>
                </a:tc>
                <a:tc>
                  <a:txBody>
                    <a:bodyPr/>
                    <a:lstStyle/>
                    <a:p>
                      <a:pPr algn="ctr"/>
                      <a:r>
                        <a:rPr lang="en-US" dirty="0">
                          <a:latin typeface="Source Sans Pro" panose="020B0503030403020204" pitchFamily="34" charset="0"/>
                        </a:rPr>
                        <a:t>1 in 8 (12.9%)</a:t>
                      </a:r>
                    </a:p>
                  </a:txBody>
                  <a:tcPr>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1853547482"/>
                  </a:ext>
                </a:extLst>
              </a:tr>
              <a:tr h="370840">
                <a:tc>
                  <a:txBody>
                    <a:bodyPr/>
                    <a:lstStyle/>
                    <a:p>
                      <a:r>
                        <a:rPr lang="en-US" dirty="0">
                          <a:latin typeface="Source Sans Pro" panose="020B0503030403020204" pitchFamily="34" charset="0"/>
                        </a:rPr>
                        <a:t>Lung &amp; bronchus</a:t>
                      </a:r>
                    </a:p>
                  </a:txBody>
                  <a:tcPr>
                    <a:noFill/>
                  </a:tcPr>
                </a:tc>
                <a:tc>
                  <a:txBody>
                    <a:bodyPr/>
                    <a:lstStyle/>
                    <a:p>
                      <a:pPr algn="ctr"/>
                      <a:r>
                        <a:rPr lang="en-US" dirty="0">
                          <a:latin typeface="Source Sans Pro" panose="020B0503030403020204" pitchFamily="34" charset="0"/>
                        </a:rPr>
                        <a:t>1 in 19 (5.4%)</a:t>
                      </a:r>
                    </a:p>
                  </a:txBody>
                  <a:tcPr>
                    <a:noFill/>
                  </a:tcPr>
                </a:tc>
                <a:extLst>
                  <a:ext uri="{0D108BD9-81ED-4DB2-BD59-A6C34878D82A}">
                    <a16:rowId xmlns:a16="http://schemas.microsoft.com/office/drawing/2014/main" val="1920326336"/>
                  </a:ext>
                </a:extLst>
              </a:tr>
              <a:tr h="406859">
                <a:tc>
                  <a:txBody>
                    <a:bodyPr/>
                    <a:lstStyle/>
                    <a:p>
                      <a:r>
                        <a:rPr lang="en-US">
                          <a:latin typeface="Source Sans Pro" panose="020B0503030403020204" pitchFamily="34" charset="0"/>
                        </a:rPr>
                        <a:t>Colon &amp; rectum</a:t>
                      </a:r>
                    </a:p>
                  </a:txBody>
                  <a:tcPr>
                    <a:noFill/>
                  </a:tcPr>
                </a:tc>
                <a:tc>
                  <a:txBody>
                    <a:bodyPr/>
                    <a:lstStyle/>
                    <a:p>
                      <a:pPr algn="ctr"/>
                      <a:r>
                        <a:rPr lang="en-US" dirty="0">
                          <a:latin typeface="Source Sans Pro" panose="020B0503030403020204" pitchFamily="34" charset="0"/>
                        </a:rPr>
                        <a:t>1 in 25 (4.0%)</a:t>
                      </a:r>
                    </a:p>
                  </a:txBody>
                  <a:tcPr>
                    <a:noFill/>
                  </a:tcPr>
                </a:tc>
                <a:extLst>
                  <a:ext uri="{0D108BD9-81ED-4DB2-BD59-A6C34878D82A}">
                    <a16:rowId xmlns:a16="http://schemas.microsoft.com/office/drawing/2014/main" val="1376688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Melanoma of the skin</a:t>
                      </a:r>
                      <a:endParaRPr lang="en-US" baseline="30000" dirty="0">
                        <a:latin typeface="Source Sans Pro" panose="020B0503030403020204" pitchFamily="34" charset="0"/>
                      </a:endParaRPr>
                    </a:p>
                  </a:txBody>
                  <a:tcPr>
                    <a:noFill/>
                  </a:tcPr>
                </a:tc>
                <a:tc>
                  <a:txBody>
                    <a:bodyPr/>
                    <a:lstStyle/>
                    <a:p>
                      <a:pPr algn="ctr"/>
                      <a:r>
                        <a:rPr lang="en-US" dirty="0">
                          <a:latin typeface="Source Sans Pro" panose="020B0503030403020204" pitchFamily="34" charset="0"/>
                        </a:rPr>
                        <a:t>1 in 28 (3.5%)</a:t>
                      </a:r>
                    </a:p>
                  </a:txBody>
                  <a:tcPr>
                    <a:noFill/>
                  </a:tcPr>
                </a:tc>
                <a:extLst>
                  <a:ext uri="{0D108BD9-81ED-4DB2-BD59-A6C34878D82A}">
                    <a16:rowId xmlns:a16="http://schemas.microsoft.com/office/drawing/2014/main" val="2522117021"/>
                  </a:ext>
                </a:extLst>
              </a:tr>
              <a:tr h="370840">
                <a:tc>
                  <a:txBody>
                    <a:bodyPr/>
                    <a:lstStyle/>
                    <a:p>
                      <a:r>
                        <a:rPr lang="en-US" dirty="0">
                          <a:latin typeface="Source Sans Pro" panose="020B0503030403020204" pitchFamily="34" charset="0"/>
                        </a:rPr>
                        <a:t>Urinary bladder</a:t>
                      </a:r>
                    </a:p>
                  </a:txBody>
                  <a:tcPr>
                    <a:lnB w="12700" cap="flat" cmpd="sng" algn="ctr">
                      <a:solidFill>
                        <a:schemeClr val="tx1"/>
                      </a:solidFill>
                      <a:prstDash val="solid"/>
                      <a:round/>
                      <a:headEnd type="none" w="med" len="med"/>
                      <a:tailEnd type="none" w="med" len="med"/>
                    </a:lnB>
                    <a:noFill/>
                  </a:tcPr>
                </a:tc>
                <a:tc>
                  <a:txBody>
                    <a:bodyPr/>
                    <a:lstStyle/>
                    <a:p>
                      <a:pPr algn="ctr"/>
                      <a:r>
                        <a:rPr lang="en-US" dirty="0">
                          <a:latin typeface="Source Sans Pro" panose="020B0503030403020204" pitchFamily="34" charset="0"/>
                        </a:rPr>
                        <a:t>1 in 31 (3.3%)</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5488363"/>
                  </a:ext>
                </a:extLst>
              </a:tr>
            </a:tbl>
          </a:graphicData>
        </a:graphic>
      </p:graphicFrame>
    </p:spTree>
    <p:extLst>
      <p:ext uri="{BB962C8B-B14F-4D97-AF65-F5344CB8AC3E}">
        <p14:creationId xmlns:p14="http://schemas.microsoft.com/office/powerpoint/2010/main" val="370284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0684"/>
            <a:ext cx="10381298" cy="517946"/>
          </a:xfrm>
        </p:spPr>
        <p:txBody>
          <a:bodyPr/>
          <a:lstStyle/>
          <a:p>
            <a:r>
              <a:rPr lang="en-US" sz="2000" dirty="0"/>
              <a:t>Lifetime probability of developing cancer for females, US, 2019-2022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graphicFrame>
        <p:nvGraphicFramePr>
          <p:cNvPr id="2" name="Table 2">
            <a:extLst>
              <a:ext uri="{FF2B5EF4-FFF2-40B4-BE49-F238E27FC236}">
                <a16:creationId xmlns:a16="http://schemas.microsoft.com/office/drawing/2014/main" id="{BB58209C-8A56-A1A6-915A-E435A7DFAF7A}"/>
              </a:ext>
            </a:extLst>
          </p:cNvPr>
          <p:cNvGraphicFramePr>
            <a:graphicFrameLocks noGrp="1"/>
          </p:cNvGraphicFramePr>
          <p:nvPr>
            <p:extLst>
              <p:ext uri="{D42A27DB-BD31-4B8C-83A1-F6EECF244321}">
                <p14:modId xmlns:p14="http://schemas.microsoft.com/office/powerpoint/2010/main" val="2648783053"/>
              </p:ext>
            </p:extLst>
          </p:nvPr>
        </p:nvGraphicFramePr>
        <p:xfrm>
          <a:off x="2032000" y="2134647"/>
          <a:ext cx="8128000" cy="300273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05233096"/>
                    </a:ext>
                  </a:extLst>
                </a:gridCol>
                <a:gridCol w="4064000">
                  <a:extLst>
                    <a:ext uri="{9D8B030D-6E8A-4147-A177-3AD203B41FA5}">
                      <a16:colId xmlns:a16="http://schemas.microsoft.com/office/drawing/2014/main" val="1945282854"/>
                    </a:ext>
                  </a:extLst>
                </a:gridCol>
              </a:tblGrid>
              <a:tr h="370840">
                <a:tc>
                  <a:txBody>
                    <a:bodyPr/>
                    <a:lstStyle/>
                    <a:p>
                      <a:pPr algn="ctr"/>
                      <a:r>
                        <a:rPr lang="en-US">
                          <a:latin typeface="Source Sans Pro" panose="020B0503030403020204" pitchFamily="34" charset="0"/>
                        </a:rPr>
                        <a:t>Site</a:t>
                      </a: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a:r>
                        <a:rPr lang="en-US">
                          <a:latin typeface="Source Sans Pro" panose="020B0503030403020204" pitchFamily="34" charset="0"/>
                        </a:rPr>
                        <a:t>Risk</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1167975505"/>
                  </a:ext>
                </a:extLst>
              </a:tr>
              <a:tr h="370840">
                <a:tc>
                  <a:txBody>
                    <a:bodyPr/>
                    <a:lstStyle/>
                    <a:p>
                      <a:r>
                        <a:rPr lang="en-US" dirty="0">
                          <a:latin typeface="Source Sans Pro" panose="020B0503030403020204" pitchFamily="34" charset="0"/>
                        </a:rPr>
                        <a:t>All sites</a:t>
                      </a: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a:r>
                        <a:rPr lang="en-US" dirty="0">
                          <a:latin typeface="Source Sans Pro" panose="020B0503030403020204" pitchFamily="34" charset="0"/>
                        </a:rPr>
                        <a:t>1 in 3 (38.7%)</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extLst>
                  <a:ext uri="{0D108BD9-81ED-4DB2-BD59-A6C34878D82A}">
                    <a16:rowId xmlns:a16="http://schemas.microsoft.com/office/drawing/2014/main" val="707717908"/>
                  </a:ext>
                </a:extLst>
              </a:tr>
              <a:tr h="370840">
                <a:tc>
                  <a:txBody>
                    <a:bodyPr/>
                    <a:lstStyle/>
                    <a:p>
                      <a:r>
                        <a:rPr lang="en-US">
                          <a:latin typeface="Source Sans Pro" panose="020B0503030403020204" pitchFamily="34" charset="0"/>
                        </a:rPr>
                        <a:t>Breast</a:t>
                      </a:r>
                    </a:p>
                  </a:txBody>
                  <a:tcPr>
                    <a:lnT w="12700" cap="flat" cmpd="sng" algn="ctr">
                      <a:solidFill>
                        <a:srgbClr val="2746F8"/>
                      </a:solidFill>
                      <a:prstDash val="solid"/>
                      <a:round/>
                      <a:headEnd type="none" w="med" len="med"/>
                      <a:tailEnd type="none" w="med" len="med"/>
                    </a:lnT>
                    <a:noFill/>
                  </a:tcPr>
                </a:tc>
                <a:tc>
                  <a:txBody>
                    <a:bodyPr/>
                    <a:lstStyle/>
                    <a:p>
                      <a:pPr algn="ctr"/>
                      <a:r>
                        <a:rPr lang="en-US" dirty="0">
                          <a:latin typeface="Source Sans Pro" panose="020B0503030403020204" pitchFamily="34" charset="0"/>
                        </a:rPr>
                        <a:t>1 in 8 (13.0%)</a:t>
                      </a:r>
                    </a:p>
                  </a:txBody>
                  <a:tcPr>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1853547482"/>
                  </a:ext>
                </a:extLst>
              </a:tr>
              <a:tr h="370840">
                <a:tc>
                  <a:txBody>
                    <a:bodyPr/>
                    <a:lstStyle/>
                    <a:p>
                      <a:r>
                        <a:rPr lang="en-US">
                          <a:latin typeface="Source Sans Pro" panose="020B0503030403020204" pitchFamily="34" charset="0"/>
                        </a:rPr>
                        <a:t>Lung &amp; bronchus</a:t>
                      </a:r>
                    </a:p>
                  </a:txBody>
                  <a:tcPr>
                    <a:noFill/>
                  </a:tcPr>
                </a:tc>
                <a:tc>
                  <a:txBody>
                    <a:bodyPr/>
                    <a:lstStyle/>
                    <a:p>
                      <a:pPr algn="ctr"/>
                      <a:r>
                        <a:rPr lang="en-US" dirty="0">
                          <a:latin typeface="Source Sans Pro" panose="020B0503030403020204" pitchFamily="34" charset="0"/>
                        </a:rPr>
                        <a:t>1 in 19 (5.4%) </a:t>
                      </a:r>
                    </a:p>
                  </a:txBody>
                  <a:tcPr>
                    <a:noFill/>
                  </a:tcPr>
                </a:tc>
                <a:extLst>
                  <a:ext uri="{0D108BD9-81ED-4DB2-BD59-A6C34878D82A}">
                    <a16:rowId xmlns:a16="http://schemas.microsoft.com/office/drawing/2014/main" val="1920326336"/>
                  </a:ext>
                </a:extLst>
              </a:tr>
              <a:tr h="406859">
                <a:tc>
                  <a:txBody>
                    <a:bodyPr/>
                    <a:lstStyle/>
                    <a:p>
                      <a:r>
                        <a:rPr lang="en-US">
                          <a:latin typeface="Source Sans Pro" panose="020B0503030403020204" pitchFamily="34" charset="0"/>
                        </a:rPr>
                        <a:t>Colon &amp; rectum</a:t>
                      </a:r>
                    </a:p>
                  </a:txBody>
                  <a:tcPr>
                    <a:noFill/>
                  </a:tcPr>
                </a:tc>
                <a:tc>
                  <a:txBody>
                    <a:bodyPr/>
                    <a:lstStyle/>
                    <a:p>
                      <a:pPr algn="ctr"/>
                      <a:r>
                        <a:rPr lang="en-US">
                          <a:latin typeface="Source Sans Pro" panose="020B0503030403020204" pitchFamily="34" charset="0"/>
                        </a:rPr>
                        <a:t>1 in 26 (3.8%)</a:t>
                      </a:r>
                    </a:p>
                  </a:txBody>
                  <a:tcPr>
                    <a:noFill/>
                  </a:tcPr>
                </a:tc>
                <a:extLst>
                  <a:ext uri="{0D108BD9-81ED-4DB2-BD59-A6C34878D82A}">
                    <a16:rowId xmlns:a16="http://schemas.microsoft.com/office/drawing/2014/main" val="1376688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panose="020B0503030403020204" pitchFamily="34" charset="0"/>
                        </a:rPr>
                        <a:t>Uterine corpus</a:t>
                      </a:r>
                    </a:p>
                  </a:txBody>
                  <a:tcPr>
                    <a:noFill/>
                  </a:tcPr>
                </a:tc>
                <a:tc>
                  <a:txBody>
                    <a:bodyPr/>
                    <a:lstStyle/>
                    <a:p>
                      <a:pPr algn="ctr"/>
                      <a:r>
                        <a:rPr lang="en-US">
                          <a:latin typeface="Source Sans Pro" panose="020B0503030403020204" pitchFamily="34" charset="0"/>
                        </a:rPr>
                        <a:t>1 in 32 (3.1%)</a:t>
                      </a:r>
                    </a:p>
                  </a:txBody>
                  <a:tcPr>
                    <a:noFill/>
                  </a:tcPr>
                </a:tc>
                <a:extLst>
                  <a:ext uri="{0D108BD9-81ED-4DB2-BD59-A6C34878D82A}">
                    <a16:rowId xmlns:a16="http://schemas.microsoft.com/office/drawing/2014/main" val="19797859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Melanoma of the skin</a:t>
                      </a:r>
                      <a:endParaRPr lang="en-US" baseline="30000" dirty="0">
                        <a:latin typeface="Source Sans Pro" panose="020B0503030403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r>
                        <a:rPr lang="en-US" dirty="0">
                          <a:latin typeface="Source Sans Pro" panose="020B0503030403020204" pitchFamily="34" charset="0"/>
                        </a:rPr>
                        <a:t>1 in 39 (2.6%)</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117021"/>
                  </a:ext>
                </a:extLst>
              </a:tr>
              <a:tr h="370840">
                <a:tc>
                  <a:txBody>
                    <a:bodyPr/>
                    <a:lstStyle/>
                    <a:p>
                      <a:endParaRPr lang="en-US">
                        <a:latin typeface="Source Sans Pro" panose="020B0503030403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dirty="0">
                        <a:latin typeface="Source Sans Pro" panose="020B0503030403020204" pitchFamily="34" charset="0"/>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45488363"/>
                  </a:ext>
                </a:extLst>
              </a:tr>
            </a:tbl>
          </a:graphicData>
        </a:graphic>
      </p:graphicFrame>
      <p:sp>
        <p:nvSpPr>
          <p:cNvPr id="3" name="TextBox 2">
            <a:extLst>
              <a:ext uri="{FF2B5EF4-FFF2-40B4-BE49-F238E27FC236}">
                <a16:creationId xmlns:a16="http://schemas.microsoft.com/office/drawing/2014/main" id="{2B7705F5-2188-2420-0AE6-7B667F32EFCD}"/>
              </a:ext>
            </a:extLst>
          </p:cNvPr>
          <p:cNvSpPr txBox="1"/>
          <p:nvPr/>
        </p:nvSpPr>
        <p:spPr>
          <a:xfrm>
            <a:off x="449262" y="6193403"/>
            <a:ext cx="9393007" cy="707886"/>
          </a:xfrm>
          <a:prstGeom prst="rect">
            <a:avLst/>
          </a:prstGeom>
          <a:noFill/>
        </p:spPr>
        <p:txBody>
          <a:bodyPr wrap="square">
            <a:spAutoFit/>
          </a:bodyPr>
          <a:lstStyle/>
          <a:p>
            <a:pPr lvl="0">
              <a:defRPr/>
            </a:pPr>
            <a:r>
              <a:rPr lang="en-US" sz="1000" dirty="0">
                <a:solidFill>
                  <a:prstClr val="black"/>
                </a:solidFill>
                <a:latin typeface="Source Sans Pro" panose="020B0503030403020204" pitchFamily="34" charset="77"/>
              </a:rPr>
              <a:t>All data excludes 2020. Excludes basal cell and squamous cell skin cancers and in situ cancer except for urinary bladder. Probability for melanoma of the skin is for non-Hispanic White individuals only.</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DevCan 6.9.2, National Cancer Institute,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745789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people&#10;&#10;AI-generated content may be incorrect.">
            <a:extLst>
              <a:ext uri="{FF2B5EF4-FFF2-40B4-BE49-F238E27FC236}">
                <a16:creationId xmlns:a16="http://schemas.microsoft.com/office/drawing/2014/main" id="{DF9CEDF3-6484-E761-08CC-CB497D034269}"/>
              </a:ext>
            </a:extLst>
          </p:cNvPr>
          <p:cNvPicPr>
            <a:picLocks noChangeAspect="1"/>
          </p:cNvPicPr>
          <p:nvPr/>
        </p:nvPicPr>
        <p:blipFill>
          <a:blip r:embed="rId3"/>
          <a:stretch>
            <a:fillRect/>
          </a:stretch>
        </p:blipFill>
        <p:spPr>
          <a:xfrm>
            <a:off x="4143375" y="1284742"/>
            <a:ext cx="3905250" cy="4806461"/>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2" y="6298195"/>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are age adjusted to 2000 US standard population and adjusted for delays in reporting. Data for 2020 is shown separate from trend line.</a:t>
            </a:r>
          </a:p>
          <a:p>
            <a:pPr>
              <a:defRPr/>
            </a:pPr>
            <a:r>
              <a:rPr lang="en-US" sz="1000" dirty="0">
                <a:solidFill>
                  <a:prstClr val="black"/>
                </a:solidFill>
                <a:latin typeface="Source Sans Pro" panose="020B0503030403020204" pitchFamily="34" charset="77"/>
              </a:rPr>
              <a:t>Data source: Surveillance, Epidemiology, and End Results program, National Cancer Institute 2025. </a:t>
            </a:r>
            <a:br>
              <a:rPr lang="en-US" sz="1000" dirty="0">
                <a:solidFill>
                  <a:prstClr val="black"/>
                </a:solidFill>
                <a:latin typeface="Source Sans Pro" panose="020B0503030403020204" pitchFamily="34" charset="77"/>
              </a:rPr>
            </a:b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59805"/>
            <a:ext cx="10106443" cy="517946"/>
          </a:xfrm>
        </p:spPr>
        <p:txBody>
          <a:bodyPr/>
          <a:lstStyle/>
          <a:p>
            <a:r>
              <a:rPr lang="en-US" sz="2000" dirty="0"/>
              <a:t>Trends in cancer incidence rates, US, 1975-2022</a:t>
            </a:r>
          </a:p>
        </p:txBody>
      </p:sp>
    </p:spTree>
    <p:extLst>
      <p:ext uri="{BB962C8B-B14F-4D97-AF65-F5344CB8AC3E}">
        <p14:creationId xmlns:p14="http://schemas.microsoft.com/office/powerpoint/2010/main" val="197154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029330"/>
            <a:ext cx="8653796"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Rates are age adjusted to 2000 US standard population and adjusted for delays in reporting. Incidence data for 2020 is shown separate from trend line.</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Colorectal excludes appendix</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noProof="0" dirty="0">
                <a:ln>
                  <a:noFill/>
                </a:ln>
                <a:solidFill>
                  <a:prstClr val="black"/>
                </a:solidFill>
                <a:effectLst/>
                <a:uLnTx/>
                <a:uFillTx/>
                <a:latin typeface="Source Sans Pro" panose="020B0503030403020204" pitchFamily="34" charset="77"/>
              </a:rPr>
              <a:t>Liver i</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ncludes intrahepatic bile duct.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Surveillance, Epidemiology, and End Results program, National Cancer Institute,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48530"/>
            <a:ext cx="9320380" cy="517946"/>
          </a:xfrm>
        </p:spPr>
        <p:txBody>
          <a:bodyPr/>
          <a:lstStyle/>
          <a:p>
            <a:r>
              <a:rPr lang="en-US" sz="2000"/>
              <a:t>Trends in cancer incidence rates among males, US, 1975-2022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pic>
        <p:nvPicPr>
          <p:cNvPr id="3" name="Picture 2" descr="A graph of different colored lines&#10;&#10;AI-generated content may be incorrect.">
            <a:extLst>
              <a:ext uri="{FF2B5EF4-FFF2-40B4-BE49-F238E27FC236}">
                <a16:creationId xmlns:a16="http://schemas.microsoft.com/office/drawing/2014/main" id="{7A9BCD31-59DE-D6C7-3215-2E782F6A2135}"/>
              </a:ext>
            </a:extLst>
          </p:cNvPr>
          <p:cNvPicPr>
            <a:picLocks noChangeAspect="1"/>
          </p:cNvPicPr>
          <p:nvPr/>
        </p:nvPicPr>
        <p:blipFill>
          <a:blip r:embed="rId3"/>
          <a:srcRect t="6024"/>
          <a:stretch>
            <a:fillRect/>
          </a:stretch>
        </p:blipFill>
        <p:spPr>
          <a:xfrm>
            <a:off x="3788411" y="1143031"/>
            <a:ext cx="3805552" cy="4809744"/>
          </a:xfrm>
          <a:prstGeom prst="rect">
            <a:avLst/>
          </a:prstGeom>
        </p:spPr>
      </p:pic>
      <p:sp>
        <p:nvSpPr>
          <p:cNvPr id="2" name="Rectangle 1">
            <a:extLst>
              <a:ext uri="{FF2B5EF4-FFF2-40B4-BE49-F238E27FC236}">
                <a16:creationId xmlns:a16="http://schemas.microsoft.com/office/drawing/2014/main" id="{0EBDBA8F-E45C-4846-28AF-C2D8D85ACDBB}"/>
              </a:ext>
            </a:extLst>
          </p:cNvPr>
          <p:cNvSpPr/>
          <p:nvPr/>
        </p:nvSpPr>
        <p:spPr>
          <a:xfrm>
            <a:off x="5691187" y="3933824"/>
            <a:ext cx="85725"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0A2E7-7A84-DCD2-0D0B-67E2306723D5}"/>
              </a:ext>
            </a:extLst>
          </p:cNvPr>
          <p:cNvSpPr/>
          <p:nvPr/>
        </p:nvSpPr>
        <p:spPr>
          <a:xfrm>
            <a:off x="7329487" y="4876799"/>
            <a:ext cx="85725"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78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5895194"/>
            <a:ext cx="9199705" cy="1015663"/>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Rate is age adjusted to 2000 US standard population and adjusted for delays in reporting. Incidence data for 2020 is shown separate from trend line.</a:t>
            </a:r>
          </a:p>
          <a:p>
            <a:pPr lvl="0">
              <a:defRPr/>
            </a:pPr>
            <a:r>
              <a:rPr lang="en-US" sz="1000" dirty="0">
                <a:solidFill>
                  <a:prstClr val="black"/>
                </a:solidFill>
                <a:latin typeface="Source Sans Pro" panose="020B0503030403020204" pitchFamily="34" charset="77"/>
              </a:rPr>
              <a:t>Colorectal excludes appendix</a:t>
            </a:r>
          </a:p>
          <a:p>
            <a:pPr lvl="0">
              <a:defRPr/>
            </a:pPr>
            <a:r>
              <a:rPr lang="en-US" sz="1000" dirty="0">
                <a:solidFill>
                  <a:prstClr val="black"/>
                </a:solidFill>
                <a:latin typeface="Source Sans Pro" panose="020B0503030403020204" pitchFamily="34" charset="77"/>
              </a:rPr>
              <a:t>Liver includes intrahepatic bile duct.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Uterine corpus is not adjusted for hysterectomy prevalence</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Surveillance, Epidemiology, and End Results program, National Cancer Institute, 2025. </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4002"/>
            <a:ext cx="9832658" cy="517946"/>
          </a:xfrm>
        </p:spPr>
        <p:txBody>
          <a:bodyPr/>
          <a:lstStyle/>
          <a:p>
            <a:r>
              <a:rPr lang="en-US" sz="2000" dirty="0"/>
              <a:t>Trends in cancer incidence rates among females, US, 1975-2022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pic>
        <p:nvPicPr>
          <p:cNvPr id="4" name="Picture 3" descr="A graph of different colored lines&#10;&#10;AI-generated content may be incorrect.">
            <a:extLst>
              <a:ext uri="{FF2B5EF4-FFF2-40B4-BE49-F238E27FC236}">
                <a16:creationId xmlns:a16="http://schemas.microsoft.com/office/drawing/2014/main" id="{A4CBA129-D970-DF06-F12F-174E9F503CEF}"/>
              </a:ext>
            </a:extLst>
          </p:cNvPr>
          <p:cNvPicPr>
            <a:picLocks noChangeAspect="1"/>
          </p:cNvPicPr>
          <p:nvPr/>
        </p:nvPicPr>
        <p:blipFill>
          <a:blip r:embed="rId3"/>
          <a:srcRect t="5737"/>
          <a:stretch>
            <a:fillRect/>
          </a:stretch>
        </p:blipFill>
        <p:spPr>
          <a:xfrm>
            <a:off x="3975163" y="1160537"/>
            <a:ext cx="3559299" cy="4809744"/>
          </a:xfrm>
          <a:prstGeom prst="rect">
            <a:avLst/>
          </a:prstGeom>
        </p:spPr>
      </p:pic>
      <p:sp>
        <p:nvSpPr>
          <p:cNvPr id="2" name="Rectangle 1">
            <a:extLst>
              <a:ext uri="{FF2B5EF4-FFF2-40B4-BE49-F238E27FC236}">
                <a16:creationId xmlns:a16="http://schemas.microsoft.com/office/drawing/2014/main" id="{4538D9E5-B4FD-8666-BD87-7CF5997AE30A}"/>
              </a:ext>
            </a:extLst>
          </p:cNvPr>
          <p:cNvSpPr/>
          <p:nvPr/>
        </p:nvSpPr>
        <p:spPr>
          <a:xfrm>
            <a:off x="5110162" y="4152899"/>
            <a:ext cx="85725"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2158A6-4535-CD93-BE90-CA5814160C62}"/>
              </a:ext>
            </a:extLst>
          </p:cNvPr>
          <p:cNvSpPr/>
          <p:nvPr/>
        </p:nvSpPr>
        <p:spPr>
          <a:xfrm>
            <a:off x="6729412" y="4957371"/>
            <a:ext cx="85725"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E32566-271A-BFA6-D1D9-30800C52568B}"/>
              </a:ext>
            </a:extLst>
          </p:cNvPr>
          <p:cNvSpPr/>
          <p:nvPr/>
        </p:nvSpPr>
        <p:spPr>
          <a:xfrm>
            <a:off x="7172325" y="5000625"/>
            <a:ext cx="150161" cy="14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652814-B9C3-D232-B0C7-2F0244E039E8}"/>
              </a:ext>
            </a:extLst>
          </p:cNvPr>
          <p:cNvPicPr>
            <a:picLocks noChangeAspect="1"/>
          </p:cNvPicPr>
          <p:nvPr/>
        </p:nvPicPr>
        <p:blipFill>
          <a:blip r:embed="rId4"/>
          <a:stretch>
            <a:fillRect/>
          </a:stretch>
        </p:blipFill>
        <p:spPr>
          <a:xfrm>
            <a:off x="3695528" y="2458356"/>
            <a:ext cx="374885" cy="1532620"/>
          </a:xfrm>
          <a:prstGeom prst="rect">
            <a:avLst/>
          </a:prstGeom>
        </p:spPr>
      </p:pic>
    </p:spTree>
    <p:extLst>
      <p:ext uri="{BB962C8B-B14F-4D97-AF65-F5344CB8AC3E}">
        <p14:creationId xmlns:p14="http://schemas.microsoft.com/office/powerpoint/2010/main" val="280375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112634"/>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Survival is</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age adjusted for normal life expectancy and are based on cases diagnosed in the Surveillance, Epidemiology, and End Results (SEER) 9 areas for 1975-1977 and 1995-1997 and in the SEER 21 areas for 2015-2021; cases followed through 2022.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Data source: Surveillance, Epidemiology, and End Results program, National Cancer Institute,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dirty="0"/>
              <a:t>Trends in five-year relative survival (%), US, 1975-2021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graphicFrame>
        <p:nvGraphicFramePr>
          <p:cNvPr id="2" name="Table 1">
            <a:extLst>
              <a:ext uri="{FF2B5EF4-FFF2-40B4-BE49-F238E27FC236}">
                <a16:creationId xmlns:a16="http://schemas.microsoft.com/office/drawing/2014/main" id="{F0D1CDB8-21EE-BB97-255A-187212A12698}"/>
              </a:ext>
            </a:extLst>
          </p:cNvPr>
          <p:cNvGraphicFramePr>
            <a:graphicFrameLocks noGrp="1"/>
          </p:cNvGraphicFramePr>
          <p:nvPr>
            <p:extLst>
              <p:ext uri="{D42A27DB-BD31-4B8C-83A1-F6EECF244321}">
                <p14:modId xmlns:p14="http://schemas.microsoft.com/office/powerpoint/2010/main" val="3698272669"/>
              </p:ext>
            </p:extLst>
          </p:nvPr>
        </p:nvGraphicFramePr>
        <p:xfrm>
          <a:off x="2721925" y="1610867"/>
          <a:ext cx="6748150" cy="3929380"/>
        </p:xfrm>
        <a:graphic>
          <a:graphicData uri="http://schemas.openxmlformats.org/drawingml/2006/table">
            <a:tbl>
              <a:tblPr>
                <a:tableStyleId>{5C22544A-7EE6-4342-B048-85BDC9FD1C3A}</a:tableStyleId>
              </a:tblPr>
              <a:tblGrid>
                <a:gridCol w="3296490">
                  <a:extLst>
                    <a:ext uri="{9D8B030D-6E8A-4147-A177-3AD203B41FA5}">
                      <a16:colId xmlns:a16="http://schemas.microsoft.com/office/drawing/2014/main" val="3378855421"/>
                    </a:ext>
                  </a:extLst>
                </a:gridCol>
                <a:gridCol w="1230283">
                  <a:extLst>
                    <a:ext uri="{9D8B030D-6E8A-4147-A177-3AD203B41FA5}">
                      <a16:colId xmlns:a16="http://schemas.microsoft.com/office/drawing/2014/main" val="1208049045"/>
                    </a:ext>
                  </a:extLst>
                </a:gridCol>
                <a:gridCol w="1047404">
                  <a:extLst>
                    <a:ext uri="{9D8B030D-6E8A-4147-A177-3AD203B41FA5}">
                      <a16:colId xmlns:a16="http://schemas.microsoft.com/office/drawing/2014/main" val="3356096824"/>
                    </a:ext>
                  </a:extLst>
                </a:gridCol>
                <a:gridCol w="1173973">
                  <a:extLst>
                    <a:ext uri="{9D8B030D-6E8A-4147-A177-3AD203B41FA5}">
                      <a16:colId xmlns:a16="http://schemas.microsoft.com/office/drawing/2014/main" val="1393118855"/>
                    </a:ext>
                  </a:extLst>
                </a:gridCol>
              </a:tblGrid>
              <a:tr h="226621">
                <a:tc>
                  <a:txBody>
                    <a:bodyPr/>
                    <a:lstStyle/>
                    <a:p>
                      <a:pPr algn="ctr" fontAlgn="b"/>
                      <a:r>
                        <a:rPr lang="en-US" sz="1800" b="1" u="none" strike="noStrike">
                          <a:solidFill>
                            <a:schemeClr val="bg1"/>
                          </a:solidFill>
                          <a:effectLst/>
                          <a:latin typeface="Source Sans Pro" panose="020B0503030403020204" pitchFamily="34" charset="0"/>
                        </a:rPr>
                        <a:t> Site</a:t>
                      </a:r>
                      <a:endParaRPr lang="en-US" sz="1800" b="1" i="0" u="none" strike="noStrike">
                        <a:solidFill>
                          <a:schemeClr val="bg1"/>
                        </a:solidFill>
                        <a:effectLst/>
                        <a:latin typeface="Source Sans Pro" panose="020B0503030403020204" pitchFamily="34" charset="0"/>
                      </a:endParaRPr>
                    </a:p>
                  </a:txBody>
                  <a:tcPr marL="6350" marR="6350" marT="6350" marB="0" anchor="b">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a:solidFill>
                            <a:schemeClr val="bg1"/>
                          </a:solidFill>
                          <a:effectLst/>
                          <a:latin typeface="Source Sans Pro" panose="020B0503030403020204" pitchFamily="34" charset="0"/>
                        </a:rPr>
                        <a:t>1975-77</a:t>
                      </a:r>
                      <a:endParaRPr lang="en-US" sz="1800" b="1" i="0" u="none" strike="noStrike">
                        <a:solidFill>
                          <a:schemeClr val="bg1"/>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a:solidFill>
                            <a:schemeClr val="bg1"/>
                          </a:solidFill>
                          <a:effectLst/>
                          <a:latin typeface="Source Sans Pro" panose="020B0503030403020204" pitchFamily="34" charset="0"/>
                        </a:rPr>
                        <a:t>1995-97</a:t>
                      </a:r>
                      <a:endParaRPr lang="en-US" sz="1800" b="1" i="0" u="none" strike="noStrike">
                        <a:solidFill>
                          <a:schemeClr val="bg1"/>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dirty="0">
                          <a:solidFill>
                            <a:schemeClr val="bg1"/>
                          </a:solidFill>
                          <a:effectLst/>
                          <a:latin typeface="Source Sans Pro" panose="020B0503030403020204" pitchFamily="34" charset="0"/>
                        </a:rPr>
                        <a:t>2015-2021</a:t>
                      </a:r>
                      <a:endParaRPr lang="en-US" sz="1800" b="1" i="0" u="none" strike="noStrike" dirty="0">
                        <a:solidFill>
                          <a:schemeClr val="bg1"/>
                        </a:solidFill>
                        <a:effectLst/>
                        <a:latin typeface="Source Sans Pro" panose="020B0503030403020204" pitchFamily="34" charset="0"/>
                      </a:endParaRPr>
                    </a:p>
                  </a:txBody>
                  <a:tcPr marL="6350" marR="6350" marT="6350" marB="0" anchor="b">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4117492554"/>
                  </a:ext>
                </a:extLst>
              </a:tr>
              <a:tr h="226621">
                <a:tc>
                  <a:txBody>
                    <a:bodyPr/>
                    <a:lstStyle/>
                    <a:p>
                      <a:pPr marL="0" indent="57150" algn="l" fontAlgn="b"/>
                      <a:r>
                        <a:rPr lang="en-US" sz="1800" u="none" strike="noStrike">
                          <a:effectLst/>
                          <a:latin typeface="Source Sans Pro" panose="020B0503030403020204" pitchFamily="34" charset="0"/>
                        </a:rPr>
                        <a:t>All sites</a:t>
                      </a:r>
                      <a:endParaRPr lang="en-US" sz="1800" b="0" i="0" u="none" strike="noStrike">
                        <a:solidFill>
                          <a:srgbClr val="000000"/>
                        </a:solidFill>
                        <a:effectLst/>
                        <a:latin typeface="Source Sans Pro" panose="020B0503030403020204" pitchFamily="34" charset="0"/>
                      </a:endParaRPr>
                    </a:p>
                  </a:txBody>
                  <a:tcPr marL="6350" marR="6350" marT="6350" marB="0" anchor="b">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49</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63</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Source Sans Pro" panose="020B0503030403020204" pitchFamily="34" charset="0"/>
                        </a:rPr>
                        <a:t>70</a:t>
                      </a:r>
                    </a:p>
                  </a:txBody>
                  <a:tcPr marL="6350" marR="6350" marT="6350" marB="0" anchor="b">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extLst>
                  <a:ext uri="{0D108BD9-81ED-4DB2-BD59-A6C34878D82A}">
                    <a16:rowId xmlns:a16="http://schemas.microsoft.com/office/drawing/2014/main" val="243325386"/>
                  </a:ext>
                </a:extLst>
              </a:tr>
              <a:tr h="226621">
                <a:tc>
                  <a:txBody>
                    <a:bodyPr/>
                    <a:lstStyle/>
                    <a:p>
                      <a:pPr marL="0" indent="57150" algn="l" fontAlgn="b"/>
                      <a:r>
                        <a:rPr lang="en-US" sz="1800" u="none" strike="noStrike">
                          <a:effectLst/>
                          <a:latin typeface="Source Sans Pro" panose="020B0503030403020204" pitchFamily="34" charset="0"/>
                        </a:rPr>
                        <a:t>Breast (female)</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dirty="0">
                          <a:effectLst/>
                          <a:latin typeface="Source Sans Pro" panose="020B0503030403020204" pitchFamily="34" charset="0"/>
                        </a:rPr>
                        <a:t>75</a:t>
                      </a:r>
                      <a:endParaRPr lang="en-US" sz="1800" b="0" i="0" u="none" strike="noStrike" dirty="0">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a:effectLst/>
                          <a:latin typeface="Source Sans Pro" panose="020B0503030403020204" pitchFamily="34" charset="0"/>
                        </a:rPr>
                        <a:t>87</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dirty="0">
                          <a:effectLst/>
                          <a:latin typeface="Source Sans Pro" panose="020B0503030403020204" pitchFamily="34" charset="0"/>
                        </a:rPr>
                        <a:t>92</a:t>
                      </a:r>
                      <a:endParaRPr lang="en-US" sz="1800" b="0" i="0" u="none" strike="noStrike" dirty="0">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2675192155"/>
                  </a:ext>
                </a:extLst>
              </a:tr>
              <a:tr h="226621">
                <a:tc>
                  <a:txBody>
                    <a:bodyPr/>
                    <a:lstStyle/>
                    <a:p>
                      <a:pPr marL="0" indent="57150" algn="l" fontAlgn="b"/>
                      <a:r>
                        <a:rPr lang="en-US" sz="1800" u="none" strike="noStrike">
                          <a:effectLst/>
                          <a:latin typeface="Source Sans Pro" panose="020B0503030403020204" pitchFamily="34" charset="0"/>
                        </a:rPr>
                        <a:t>Colon &amp; rectum</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50</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61</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65</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052974486"/>
                  </a:ext>
                </a:extLst>
              </a:tr>
              <a:tr h="226621">
                <a:tc>
                  <a:txBody>
                    <a:bodyPr/>
                    <a:lstStyle/>
                    <a:p>
                      <a:pPr marL="0" indent="57150" algn="l" fontAlgn="b"/>
                      <a:r>
                        <a:rPr lang="en-US" sz="1800" u="none" strike="noStrike">
                          <a:effectLst/>
                          <a:latin typeface="Source Sans Pro" panose="020B0503030403020204" pitchFamily="34" charset="0"/>
                        </a:rPr>
                        <a:t>Leukemia</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48</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68</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2928068147"/>
                  </a:ext>
                </a:extLst>
              </a:tr>
              <a:tr h="226621">
                <a:tc>
                  <a:txBody>
                    <a:bodyPr/>
                    <a:lstStyle/>
                    <a:p>
                      <a:pPr marL="0" indent="57150" algn="l" fontAlgn="b"/>
                      <a:r>
                        <a:rPr lang="en-US" sz="1800" u="none" strike="noStrike">
                          <a:effectLst/>
                          <a:latin typeface="Source Sans Pro" panose="020B0503030403020204" pitchFamily="34" charset="0"/>
                        </a:rPr>
                        <a:t>Liver &amp; intrahepatic bile duct</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22</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962901760"/>
                  </a:ext>
                </a:extLst>
              </a:tr>
              <a:tr h="226621">
                <a:tc>
                  <a:txBody>
                    <a:bodyPr/>
                    <a:lstStyle/>
                    <a:p>
                      <a:pPr marL="0" indent="57150" algn="l" fontAlgn="b"/>
                      <a:r>
                        <a:rPr lang="en-US" sz="1800" u="none" strike="noStrike">
                          <a:effectLst/>
                          <a:latin typeface="Source Sans Pro" panose="020B0503030403020204" pitchFamily="34" charset="0"/>
                        </a:rPr>
                        <a:t>Lung &amp; bronchus</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12</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15</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28</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479418627"/>
                  </a:ext>
                </a:extLst>
              </a:tr>
              <a:tr h="226621">
                <a:tc>
                  <a:txBody>
                    <a:bodyPr/>
                    <a:lstStyle/>
                    <a:p>
                      <a:pPr marL="0" indent="57150" algn="l" fontAlgn="b"/>
                      <a:r>
                        <a:rPr lang="en-US" sz="1800" u="none" strike="noStrike">
                          <a:effectLst/>
                          <a:latin typeface="Source Sans Pro" panose="020B0503030403020204" pitchFamily="34" charset="0"/>
                        </a:rPr>
                        <a:t>Melanoma of the skin</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82</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91</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95</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935457301"/>
                  </a:ext>
                </a:extLst>
              </a:tr>
              <a:tr h="226621">
                <a:tc>
                  <a:txBody>
                    <a:bodyPr/>
                    <a:lstStyle/>
                    <a:p>
                      <a:pPr marL="0" indent="57150" algn="l" fontAlgn="b"/>
                      <a:r>
                        <a:rPr lang="en-US" sz="1800" u="none" strike="noStrike">
                          <a:effectLst/>
                          <a:latin typeface="Source Sans Pro" panose="020B0503030403020204" pitchFamily="34" charset="0"/>
                        </a:rPr>
                        <a:t>Non-Hodgkin lymphoma</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56</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74</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883840447"/>
                  </a:ext>
                </a:extLst>
              </a:tr>
              <a:tr h="226621">
                <a:tc>
                  <a:txBody>
                    <a:bodyPr/>
                    <a:lstStyle/>
                    <a:p>
                      <a:pPr marL="0" indent="57150" algn="l" fontAlgn="b"/>
                      <a:r>
                        <a:rPr lang="en-US" sz="1800" u="none" strike="noStrike">
                          <a:effectLst/>
                          <a:latin typeface="Source Sans Pro" panose="020B0503030403020204" pitchFamily="34" charset="0"/>
                        </a:rPr>
                        <a:t>Ovary</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36</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52</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454901641"/>
                  </a:ext>
                </a:extLst>
              </a:tr>
              <a:tr h="226621">
                <a:tc>
                  <a:txBody>
                    <a:bodyPr/>
                    <a:lstStyle/>
                    <a:p>
                      <a:pPr marL="0" indent="57150" algn="l" fontAlgn="b"/>
                      <a:r>
                        <a:rPr lang="en-US" sz="1800" u="none" strike="noStrike">
                          <a:effectLst/>
                          <a:latin typeface="Source Sans Pro" panose="020B0503030403020204" pitchFamily="34" charset="0"/>
                        </a:rPr>
                        <a:t>Pancreas</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13</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41982107"/>
                  </a:ext>
                </a:extLst>
              </a:tr>
              <a:tr h="226621">
                <a:tc>
                  <a:txBody>
                    <a:bodyPr/>
                    <a:lstStyle/>
                    <a:p>
                      <a:pPr marL="0" indent="57150" algn="l" fontAlgn="b"/>
                      <a:r>
                        <a:rPr lang="en-US" sz="1800" u="none" strike="noStrike">
                          <a:effectLst/>
                          <a:latin typeface="Source Sans Pro" panose="020B0503030403020204" pitchFamily="34" charset="0"/>
                        </a:rPr>
                        <a:t>Prostate</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68</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98</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704459442"/>
                  </a:ext>
                </a:extLst>
              </a:tr>
              <a:tr h="226621">
                <a:tc>
                  <a:txBody>
                    <a:bodyPr/>
                    <a:lstStyle/>
                    <a:p>
                      <a:pPr marL="0" indent="57150" algn="l" fontAlgn="b"/>
                      <a:r>
                        <a:rPr lang="en-US" sz="1800" u="none" strike="noStrike">
                          <a:effectLst/>
                          <a:latin typeface="Source Sans Pro" panose="020B0503030403020204" pitchFamily="34" charset="0"/>
                        </a:rPr>
                        <a:t>Uterine cervix</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69</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73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dirty="0">
                          <a:effectLst/>
                          <a:latin typeface="Source Sans Pro" panose="020B0503030403020204" pitchFamily="34" charset="0"/>
                        </a:rPr>
                        <a:t>68</a:t>
                      </a:r>
                      <a:endParaRPr lang="en-US" sz="1800" b="0" i="0" u="none" strike="noStrike" dirty="0">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674372394"/>
                  </a:ext>
                </a:extLst>
              </a:tr>
              <a:tr h="226621">
                <a:tc>
                  <a:txBody>
                    <a:bodyPr/>
                    <a:lstStyle/>
                    <a:p>
                      <a:pPr marL="0" indent="57150" algn="l" fontAlgn="b"/>
                      <a:r>
                        <a:rPr lang="en-US" sz="1800" u="none" strike="noStrike">
                          <a:effectLst/>
                          <a:latin typeface="Source Sans Pro" panose="020B0503030403020204" pitchFamily="34" charset="0"/>
                        </a:rPr>
                        <a:t>Uterine corpus</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87</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84</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effectLst/>
                          <a:latin typeface="Source Sans Pro" panose="020B0503030403020204" pitchFamily="34" charset="0"/>
                        </a:rPr>
                        <a:t>81</a:t>
                      </a:r>
                      <a:endParaRPr lang="en-US" sz="1800" b="0" i="0" u="none" strike="noStrike" dirty="0">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981484"/>
                  </a:ext>
                </a:extLst>
              </a:tr>
            </a:tbl>
          </a:graphicData>
        </a:graphic>
      </p:graphicFrame>
      <p:sp>
        <p:nvSpPr>
          <p:cNvPr id="3" name="Rectangle 2">
            <a:extLst>
              <a:ext uri="{FF2B5EF4-FFF2-40B4-BE49-F238E27FC236}">
                <a16:creationId xmlns:a16="http://schemas.microsoft.com/office/drawing/2014/main" id="{DF03EC92-83A9-3901-7F23-CFBD5FDD0586}"/>
              </a:ext>
            </a:extLst>
          </p:cNvPr>
          <p:cNvSpPr/>
          <p:nvPr/>
        </p:nvSpPr>
        <p:spPr>
          <a:xfrm>
            <a:off x="8410575" y="1914525"/>
            <a:ext cx="923925" cy="23812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7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bars&#10;&#10;AI-generated content may be incorrect.">
            <a:extLst>
              <a:ext uri="{FF2B5EF4-FFF2-40B4-BE49-F238E27FC236}">
                <a16:creationId xmlns:a16="http://schemas.microsoft.com/office/drawing/2014/main" id="{ED125E20-42B1-E932-408F-8B7C6D5CAC7C}"/>
              </a:ext>
            </a:extLst>
          </p:cNvPr>
          <p:cNvPicPr>
            <a:picLocks noChangeAspect="1"/>
          </p:cNvPicPr>
          <p:nvPr/>
        </p:nvPicPr>
        <p:blipFill>
          <a:blip r:embed="rId3"/>
          <a:stretch>
            <a:fillRect/>
          </a:stretch>
        </p:blipFill>
        <p:spPr>
          <a:xfrm>
            <a:off x="2303423" y="1073600"/>
            <a:ext cx="7059651" cy="5403399"/>
          </a:xfrm>
          <a:prstGeom prst="rect">
            <a:avLst/>
          </a:prstGeom>
        </p:spPr>
      </p:pic>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10382136" cy="517946"/>
          </a:xfrm>
        </p:spPr>
        <p:txBody>
          <a:bodyPr/>
          <a:lstStyle/>
          <a:p>
            <a:r>
              <a:rPr lang="en-US" sz="2000" dirty="0"/>
              <a:t>Five-year relative survival (%) by race, US, 2015-2021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dirty="0"/>
              <a:t>Cancer Statistics 2026</a:t>
            </a:r>
          </a:p>
        </p:txBody>
      </p:sp>
      <p:sp>
        <p:nvSpPr>
          <p:cNvPr id="3" name="TextBox 2">
            <a:extLst>
              <a:ext uri="{FF2B5EF4-FFF2-40B4-BE49-F238E27FC236}">
                <a16:creationId xmlns:a16="http://schemas.microsoft.com/office/drawing/2014/main" id="{F665AB50-201E-3859-D6C5-0D43AEA91982}"/>
              </a:ext>
            </a:extLst>
          </p:cNvPr>
          <p:cNvSpPr txBox="1"/>
          <p:nvPr/>
        </p:nvSpPr>
        <p:spPr>
          <a:xfrm>
            <a:off x="449261" y="6189522"/>
            <a:ext cx="7860548"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Survival is</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age adjusted for normal life expectancy and are based on cases diagnosed in the Surveillance, Epidemiology, and End Results (SEER) 21 areas for 2015-2021</a:t>
            </a:r>
            <a:r>
              <a:rPr lang="en-US" sz="1000" dirty="0">
                <a:solidFill>
                  <a:prstClr val="black"/>
                </a:solidFill>
                <a:latin typeface="Source Sans Pro" panose="020B0503030403020204" pitchFamily="34" charset="77"/>
              </a:rPr>
              <a:t> and cases were followed through 2022</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 Race is exclusive of Hispanic origin. Colorectum excludes appendiceal cancer.</a:t>
            </a:r>
          </a:p>
          <a:p>
            <a:pPr>
              <a:defRPr/>
            </a:pPr>
            <a:r>
              <a:rPr lang="en-US" sz="1000" dirty="0">
                <a:solidFill>
                  <a:prstClr val="black"/>
                </a:solidFill>
                <a:latin typeface="Source Sans Pro" panose="020B0503030403020204" pitchFamily="34" charset="77"/>
              </a:rPr>
              <a:t>Source: Surveillance, Epidemiology, and End Results program, National Cancer Institute, 2025.</a:t>
            </a:r>
          </a:p>
          <a:p>
            <a:pPr>
              <a:defRPr/>
            </a:pPr>
            <a:r>
              <a:rPr lang="en-US" sz="1000" dirty="0">
                <a:solidFill>
                  <a:prstClr val="black"/>
                </a:solidFill>
                <a:latin typeface="Source Sans Pro" panose="020B0503030403020204" pitchFamily="34" charset="77"/>
              </a:rPr>
              <a:t>©2026, American Cancer Society, Inc., Surveillance, Prevention, and Health Services Research</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2421788791"/>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14" ma:contentTypeDescription="Create a new document." ma:contentTypeScope="" ma:versionID="168d60b78cfa09827709d28385706d00">
  <xsd:schema xmlns:xsd="http://www.w3.org/2001/XMLSchema" xmlns:xs="http://www.w3.org/2001/XMLSchema" xmlns:p="http://schemas.microsoft.com/office/2006/metadata/properties" xmlns:ns2="e129a00c-9292-4451-9308-ea75f7972fd5" xmlns:ns3="11ef61ff-1dc9-4ca7-b845-84ac7e98c186" targetNamespace="http://schemas.microsoft.com/office/2006/metadata/properties" ma:root="true" ma:fieldsID="3f03cdd7f7162bceba208cdb7458adcb" ns2:_="" ns3:_="">
    <xsd:import namespace="e129a00c-9292-4451-9308-ea75f7972fd5"/>
    <xsd:import namespace="11ef61ff-1dc9-4ca7-b845-84ac7e98c1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52a891-184f-4c5c-9e97-e37702bf691a}"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F31CB1-1E1F-44FC-A348-C72884688862}">
  <ds:schemaRefs>
    <ds:schemaRef ds:uri="11ef61ff-1dc9-4ca7-b845-84ac7e98c186"/>
    <ds:schemaRef ds:uri="192d728e-33c4-4fd8-b9e7-48d59adc46c1"/>
    <ds:schemaRef ds:uri="989763b0-46e9-4dcd-b481-2c78b97ec336"/>
    <ds:schemaRef ds:uri="e129a00c-9292-4451-9308-ea75f7972f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32DA71-55F0-4EEB-AA61-172494208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29a00c-9292-4451-9308-ea75f7972fd5"/>
    <ds:schemaRef ds:uri="11ef61ff-1dc9-4ca7-b845-84ac7e98c1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66842D-EEA6-4732-B27F-1D43F55045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1977</TotalTime>
  <Words>2564</Words>
  <Application>Microsoft Office PowerPoint</Application>
  <PresentationFormat>Widescreen</PresentationFormat>
  <Paragraphs>222</Paragraphs>
  <Slides>19</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19</vt:i4>
      </vt:variant>
    </vt:vector>
  </HeadingPairs>
  <TitlesOfParts>
    <vt:vector size="28" baseType="lpstr">
      <vt:lpstr>Arial</vt:lpstr>
      <vt:lpstr>Calibri</vt:lpstr>
      <vt:lpstr>Poppins</vt:lpstr>
      <vt:lpstr>Source Sans Pro</vt:lpstr>
      <vt:lpstr>3_Office Theme</vt:lpstr>
      <vt:lpstr>1_Blue Trapezoid with Logo</vt:lpstr>
      <vt:lpstr>1_Dark Blue Background Main</vt:lpstr>
      <vt:lpstr>Blue Trapezoid with Red Bar Main</vt:lpstr>
      <vt:lpstr>ACS Content</vt:lpstr>
      <vt:lpstr>Cancer Statistics 2026 </vt:lpstr>
      <vt:lpstr>Estimated number of new cancer cases in the US in 2026</vt:lpstr>
      <vt:lpstr>Lifetime probability of developing cancer for males, US, 2019-2022</vt:lpstr>
      <vt:lpstr>Lifetime probability of developing cancer for females, US, 2019-2022</vt:lpstr>
      <vt:lpstr>Trends in cancer incidence rates, US, 1975-2022</vt:lpstr>
      <vt:lpstr>Trends in cancer incidence rates among males, US, 1975-2022</vt:lpstr>
      <vt:lpstr>Trends in cancer incidence rates among females, US, 1975-2022</vt:lpstr>
      <vt:lpstr>Trends in five-year relative survival (%), US, 1975-2021</vt:lpstr>
      <vt:lpstr>Five-year relative survival (%) by race, US, 2015-2021</vt:lpstr>
      <vt:lpstr>Trends in five-year relative survival (%), distant stage disease, US</vt:lpstr>
      <vt:lpstr>Estimated number of new cancer deaths in the US in 2026</vt:lpstr>
      <vt:lpstr>Trends in cancer death rates, US, 1975-2023</vt:lpstr>
      <vt:lpstr>Total number of cancer deaths averted in men (1991 onward) and women (1992 onward), US</vt:lpstr>
      <vt:lpstr>Trends in cancer death rates among males, US, 1930-2023</vt:lpstr>
      <vt:lpstr>Trends in cancer death rates among females, US, 1930-2023</vt:lpstr>
      <vt:lpstr>Cancer incidence rates by race and ethnicity, US, 2018-2022</vt:lpstr>
      <vt:lpstr>Cancer death rates by race and ethnicity, US, 2019-2023</vt:lpstr>
      <vt:lpstr>Incidence rates for children (0-14 years) and adolescents (15-19 years), US, 2018-2022</vt:lpstr>
      <vt:lpstr>Five-year relative survival in children and adolescents by age, US, 2015-2021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Tyler Kratzer</cp:lastModifiedBy>
  <cp:revision>9</cp:revision>
  <dcterms:created xsi:type="dcterms:W3CDTF">2022-08-10T13:55:04Z</dcterms:created>
  <dcterms:modified xsi:type="dcterms:W3CDTF">2026-01-05T16:35:42Z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0x01010012B09572A5A76944878447A7D97D9235</vt:lpwstr>
  </property>
</Properties>
</file>