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0" r:id="rId9"/>
    <p:sldId id="259" r:id="rId10"/>
    <p:sldId id="265" r:id="rId11"/>
    <p:sldId id="267" r:id="rId12"/>
    <p:sldId id="269" r:id="rId13"/>
    <p:sldId id="268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49" autoAdjust="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-21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1FABC-08B9-4200-9AC4-B34FB04A1E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7899B-6C42-4549-885F-AA3AFBD1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erif Pro Light" panose="02040303050405020204" pitchFamily="18" charset="0"/>
              </a:rPr>
              <a:t>The Hispanic population is mostly concentrated in the Southwest and Florida.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The largest survival disparity is for melanoma (94% versus 83%), at least in part reflecting later stage at diagnosis, more aggressive subtypes, and longer time to surgical treatment due to barriers to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6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Leukemia incidence (mostly lymphoid leukemia) is higher in children and adolescents who are Hispanic than in any other racial or ethnic group, almost 2 times higher than in those who are Black (59.4 versus 30.2 per 1,000,000), who have the lowest rates, and about 30% higher than those who are White.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0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Source Sans Pro Light" panose="020B04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Hispanic people are less likely than White people to be screened for cervical (69% vs 80%), breast (60% vs 65%), colorectal (52% vs 61%), and prostate (28% vs 38%) cancers. Disparities in cancer screening in part reflect less access to care. Hispanic adults younger than 65 are more than three times as likely to be uninsured.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Source Sans Pro Light" panose="020B0403030403020204" pitchFamily="34" charset="0"/>
              </a:rPr>
              <a:t>Hispanic people have higher obesity than White people, with the largest gap for Hispanic adolescent males, 31% of whom have obesity compared to 19% of their White counterparts.</a:t>
            </a:r>
            <a:endParaRPr lang="en-US" sz="1200" b="0" i="0" u="none" strike="noStrike" baseline="0">
              <a:solidFill>
                <a:srgbClr val="000000"/>
              </a:solidFill>
              <a:latin typeface="Source Sans Pro Light" panose="020B0403030403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9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In 2024, an estimated 195,300 cancer cases will be diagnosed in Hispanic people in the US and 50,400 Hispanic people will die from the disease.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Heart diseases and cancer each account for approximately 17% of deaths in the US Hispanic population.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6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While incidence rates in Hispanic men have remained stable since 2012, rates among Hispanic women have been increasing by 1% per year since 2011, largely reflecting rising trends in breast and uterine corpus cancers. During 2013-2022, the death rate for all cancers combined decreased by an average of 1.7% and 0.7% per year in Hispanic men and women, respectively.</a:t>
            </a:r>
            <a:endParaRPr lang="en-US" sz="1000" dirty="0">
              <a:latin typeface="Source Sans Pro Light" panose="020B0403030403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Prostate cancer incidence among Hispanic men generally declined from the early 2000s until 2014 but has since increased by about 1% per year, whereas the mortality rate has stabilized after steep declines during the 2000s. </a:t>
            </a:r>
            <a:endParaRPr lang="en-US" sz="1400" b="0" i="0" u="none" strike="noStrike" baseline="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During the most recent 10 years (2012-2021), incidence of both breast and uterine corpus cancer rates increased in Hispanic women by 1.6% and 2.8% per year, respectively. Breast cancer mortality rates decreased by 1% per year while uterine corpus cancer rates </a:t>
            </a:r>
            <a:r>
              <a:rPr lang="en-US" sz="1200" b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increased by 2.4% per year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 in the most recent decade (2013-2022).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Hispanic people have lower incidence than White people for the most common cancers, but about 2 times higher rates of stomach and liver cancer and 36% higher incidence for cervical cancer, all of which are associated with infectious agents and largely preventable.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Similar to incidence, Hispanic people have death rates that are approximately 50-61% higher for liver cancer and 2-fold higher for gallbladder and stomach cancer compared to White people.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Source Sans Pro Light" panose="020B0403030403020204" pitchFamily="34" charset="0"/>
              </a:rPr>
              <a:t>Incidence rates for cervical cancer among women in Puerto Rico are about 18% and 61% higher, respectively, compared to Hispanic and White women in the US. This is likely due to higher prevalence of HPV and lower screening rates, especially among younger women.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899B-6C42-4549-885F-AA3AFBD124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7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5862-F656-09E5-8D47-9C8ACB991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C1938-D7DF-0872-4B5B-69562B90F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54D8D-AB9F-FDCE-D7C9-9F277B1D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63BF6-0E06-1760-7694-4928AC39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E0257-3931-6A52-FA53-DF7E7E97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30DA-C5AD-B6F0-B7B0-B55A3A0F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2A8EB-56C2-DA8D-5904-BE16E6DC2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C494E-164C-8177-8F3A-EA856C9E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AEAF2-A83B-8A2E-AF5B-99F7C94B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24D74-44F7-9090-5EB3-A4444FA7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A3ABB-69C9-3809-2C67-C98A4FFF8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C4153-11EB-73C8-EB79-EE967E5E3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76DAD-B5A5-35B5-68F4-BEDBA155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503E2-65CD-C8AC-C47C-EF58D7A2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21D5-53F9-D3BD-C118-7A08E992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0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1F1B-B878-F366-9302-EEBB43C5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FCCB7-D96F-FFE3-D679-F74A82D5A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55146-3252-6E09-91E0-3839D5FF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A5E22-C531-BB77-7DDE-91D0648F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F52EC-CBF7-B5E1-0BA5-E5F9C4D8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3DC7-F21A-6B6C-B5C4-C9D6847B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831BD-1BED-8108-AE6B-1C790D1A0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D771C-7311-C035-A0B8-EEE720BB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ED214-5032-11EA-EEAB-529E1E9C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381BD-31F5-CF6C-9E50-D144B1C2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1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2D07-7BFC-DD72-235D-95A20B02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1ADBF-8377-36BF-6C06-1623E0D0B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0F65C-5509-8C44-C077-66A6BDAE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EEA08-5C81-CAA2-B724-25E031F8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FC712-0360-35D6-F9F0-81C9F313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F4215-2AFE-2811-4BFE-400A332E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DB652-4CE2-07D4-0012-5B7D5911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DD230-792A-6F3F-3545-F6E22DA04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631AD-4291-4E04-313B-2B0CC7AA8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523A0-9B39-78AC-987B-B640C24A4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D3EEC6-69D5-BACE-EBAA-8EBED45DC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1D222-59C1-5F26-98A5-54BEC310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345C7-29A2-71C9-24A1-C279BC58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865FF-142D-50D2-0282-0E49D5EC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CBAA-7330-16D5-09D5-7E5EAF16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B0AEE-4D14-D318-583A-5D8E4B0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253D1-CC57-6F9D-837F-E1C237C4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86EE4-D457-A7CB-F5BC-2C9570A2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DAE70-1BD3-2A45-5447-8A587756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8CC22-D5F2-795B-6DF2-F1D9BBA1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E46D1-D853-E0CF-5461-1C095268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7B1F-22E4-F20B-C5A1-465E4187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F0BA-CC07-0BDC-465D-A1867EA05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5C69B-56BE-0E6E-2AFF-01FE204C2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57B2B-00AF-92EA-B193-D48186B5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E2612-4999-493D-4F00-0C10BB9E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EB992-1738-67C1-0959-80B16069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2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8778-B99E-69F9-BF5C-458F4609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67369-DCD3-EE4B-16EE-E252D1F37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29840-FD59-66A9-705B-6803B9B2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DDD9E-F90F-0B22-F338-B39AB8A2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8AAD4-2778-1851-505F-F86CFD07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16A4E-B6E9-1ABC-38F5-C7EA3343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E29CB-05F8-46F6-6B3D-4BFD18D1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F8EBC-911E-10E2-8418-AAB7675E4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E74B-657C-F0C2-1775-A492C24C8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E80AB6-1BF7-40A8-9A8A-F6059F7793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B0116-C649-A0F3-2D0B-DA61F6A24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1A2A7-EBB7-352A-9293-0458DB577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D7ACD-5D37-4719-9283-2BFE3BB4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5D8D-0D43-CB3B-8D32-203AFA8A4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B2E60-A521-272C-C55B-90EDBF198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and person smiling&#10;&#10;Description automatically generated">
            <a:extLst>
              <a:ext uri="{FF2B5EF4-FFF2-40B4-BE49-F238E27FC236}">
                <a16:creationId xmlns:a16="http://schemas.microsoft.com/office/drawing/2014/main" id="{B8BA9860-395F-FAAE-2B79-47274970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876BB-3EAC-A94E-C68F-9C802654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11D28C5A-CF5A-56E9-0D23-2A815927A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70C8E-53B1-706B-6344-BA6B46BA7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survival rates&#10;&#10;Description automatically generated">
            <a:extLst>
              <a:ext uri="{FF2B5EF4-FFF2-40B4-BE49-F238E27FC236}">
                <a16:creationId xmlns:a16="http://schemas.microsoft.com/office/drawing/2014/main" id="{FC739C01-6C08-5EB4-6F3B-9510A901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D0F2-6C48-1D92-4595-4F6160D2C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D8A33401-AFE7-0A87-A019-933DC0D04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DAF04-B976-1546-1F21-104093230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cancer screening&#10;&#10;Description automatically generated">
            <a:extLst>
              <a:ext uri="{FF2B5EF4-FFF2-40B4-BE49-F238E27FC236}">
                <a16:creationId xmlns:a16="http://schemas.microsoft.com/office/drawing/2014/main" id="{CAB2A059-8B62-F5E4-8BB0-40EA29C1F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66064-AC36-1C3C-F3A7-379D4EA1D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orange and blue text&#10;&#10;Description automatically generated">
            <a:extLst>
              <a:ext uri="{FF2B5EF4-FFF2-40B4-BE49-F238E27FC236}">
                <a16:creationId xmlns:a16="http://schemas.microsoft.com/office/drawing/2014/main" id="{291429D1-DF7C-22B5-7722-B8086F51C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9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503CE-4D66-ACE3-9FC8-ECC5E75BA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Description automatically generated">
            <a:extLst>
              <a:ext uri="{FF2B5EF4-FFF2-40B4-BE49-F238E27FC236}">
                <a16:creationId xmlns:a16="http://schemas.microsoft.com/office/drawing/2014/main" id="{43F4DFA7-A664-C8D4-9D06-09BAF892A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4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C7CCE5A3-9595-DAD9-EB42-8650981BF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2" y="174071"/>
            <a:ext cx="11573079" cy="6509857"/>
          </a:xfrm>
        </p:spPr>
      </p:pic>
    </p:spTree>
    <p:extLst>
      <p:ext uri="{BB962C8B-B14F-4D97-AF65-F5344CB8AC3E}">
        <p14:creationId xmlns:p14="http://schemas.microsoft.com/office/powerpoint/2010/main" val="370691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the different types of cancer cases&#10;&#10;Description automatically generated">
            <a:extLst>
              <a:ext uri="{FF2B5EF4-FFF2-40B4-BE49-F238E27FC236}">
                <a16:creationId xmlns:a16="http://schemas.microsoft.com/office/drawing/2014/main" id="{40C69D24-5DD1-875F-A8AC-FD17A02E7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2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DE68E-F428-4E4B-0CF1-D4EE3C82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death in hispanic and white people&#10;&#10;Description automatically generated">
            <a:extLst>
              <a:ext uri="{FF2B5EF4-FFF2-40B4-BE49-F238E27FC236}">
                <a16:creationId xmlns:a16="http://schemas.microsoft.com/office/drawing/2014/main" id="{85452FFF-4708-5635-7521-DDD938D4F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5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7F97C-3270-3DB9-6DE3-3B82A39E2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09FBD94-B2D6-D313-B432-48F7ADC0C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3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002BE-D6DB-1BFB-9B5A-2EC222AC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cancer&#10;&#10;Description automatically generated with medium confidence">
            <a:extLst>
              <a:ext uri="{FF2B5EF4-FFF2-40B4-BE49-F238E27FC236}">
                <a16:creationId xmlns:a16="http://schemas.microsoft.com/office/drawing/2014/main" id="{804450AD-6EE2-0FFE-6FC6-8D0C36162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0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B3059-834E-C820-4235-A8BBAFC94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cancer&#10;&#10;Description automatically generated with medium confidence">
            <a:extLst>
              <a:ext uri="{FF2B5EF4-FFF2-40B4-BE49-F238E27FC236}">
                <a16:creationId xmlns:a16="http://schemas.microsoft.com/office/drawing/2014/main" id="{BF43C98A-2722-D97B-46B1-0D378EDAF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F0781-0573-88C8-014A-FF25278EC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eople&#10;&#10;Description automatically generated">
            <a:extLst>
              <a:ext uri="{FF2B5EF4-FFF2-40B4-BE49-F238E27FC236}">
                <a16:creationId xmlns:a16="http://schemas.microsoft.com/office/drawing/2014/main" id="{D5444025-057D-1816-5613-6BB4F3BA8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1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C9A01-3AF5-2C5A-C661-D1F77A34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eople&#10;&#10;Description automatically generated">
            <a:extLst>
              <a:ext uri="{FF2B5EF4-FFF2-40B4-BE49-F238E27FC236}">
                <a16:creationId xmlns:a16="http://schemas.microsoft.com/office/drawing/2014/main" id="{74B484D0-D414-4080-43A7-63D489F5B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8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09572A5A76944878447A7D97D9235" ma:contentTypeVersion="13" ma:contentTypeDescription="Create a new document." ma:contentTypeScope="" ma:versionID="02d02a4631d7c6444b6ae4d2b103f999">
  <xsd:schema xmlns:xsd="http://www.w3.org/2001/XMLSchema" xmlns:xs="http://www.w3.org/2001/XMLSchema" xmlns:p="http://schemas.microsoft.com/office/2006/metadata/properties" xmlns:ns2="e129a00c-9292-4451-9308-ea75f7972fd5" xmlns:ns3="11ef61ff-1dc9-4ca7-b845-84ac7e98c186" targetNamespace="http://schemas.microsoft.com/office/2006/metadata/properties" ma:root="true" ma:fieldsID="9edc90f693ded41e6c1629e44c187ee6" ns2:_="" ns3:_="">
    <xsd:import namespace="e129a00c-9292-4451-9308-ea75f7972fd5"/>
    <xsd:import namespace="11ef61ff-1dc9-4ca7-b845-84ac7e98c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9a00c-9292-4451-9308-ea75f7972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a09e083-f52d-4221-b916-d53bc4fb30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f61ff-1dc9-4ca7-b845-84ac7e98c18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e52a891-184f-4c5c-9e97-e37702bf691a}" ma:internalName="TaxCatchAll" ma:showField="CatchAllData" ma:web="11ef61ff-1dc9-4ca7-b845-84ac7e98c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ef61ff-1dc9-4ca7-b845-84ac7e98c186" xsi:nil="true"/>
    <lcf76f155ced4ddcb4097134ff3c332f xmlns="e129a00c-9292-4451-9308-ea75f7972f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5AC293-D0D2-43EA-993E-A5F7B8297DAB}"/>
</file>

<file path=customXml/itemProps2.xml><?xml version="1.0" encoding="utf-8"?>
<ds:datastoreItem xmlns:ds="http://schemas.openxmlformats.org/officeDocument/2006/customXml" ds:itemID="{3D938E07-454D-4AE3-BF7D-AC53E54CAA85}"/>
</file>

<file path=customXml/itemProps3.xml><?xml version="1.0" encoding="utf-8"?>
<ds:datastoreItem xmlns:ds="http://schemas.openxmlformats.org/officeDocument/2006/customXml" ds:itemID="{9AFA0ECA-F1BA-40D9-8EBC-7E51A9B043A4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567</Words>
  <Application>Microsoft Office PowerPoint</Application>
  <PresentationFormat>Widescreen</PresentationFormat>
  <Paragraphs>26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Source Sans Pro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Cancer Society,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Anatu Saka</dc:creator>
  <cp:lastModifiedBy>Anatu Saka</cp:lastModifiedBy>
  <cp:revision>1</cp:revision>
  <dcterms:created xsi:type="dcterms:W3CDTF">2025-01-16T20:34:56Z</dcterms:created>
  <dcterms:modified xsi:type="dcterms:W3CDTF">2025-01-16T20:44:12Z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0x01010012B09572A5A76944878447A7D97D9235</vt:lpwstr>
  </property>
</Properties>
</file>