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5" r:id="rId41"/>
    <p:sldId id="292" r:id="rId42"/>
    <p:sldId id="293" r:id="rId43"/>
    <p:sldId id="29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14FB0-2B1B-4224-8FA4-C25252F38F1B}" v="3" dt="2023-09-08T14:25:35.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108" d="100"/>
          <a:sy n="108" d="100"/>
        </p:scale>
        <p:origin x="7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8AB7D-1A24-45A9-AAAB-E9A85F68A0F6}" type="datetimeFigureOut">
              <a:rPr lang="en-US" smtClean="0"/>
              <a:t>9/8/2023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5CFE6-8AA7-4A64-A229-ED392E9C7A77}" type="slidenum">
              <a:rPr lang="en-US" smtClean="0"/>
              <a:t>‹#›</a:t>
            </a:fld>
            <a:endParaRPr lang="en-US"/>
          </a:p>
        </p:txBody>
      </p:sp>
    </p:spTree>
    <p:extLst>
      <p:ext uri="{BB962C8B-B14F-4D97-AF65-F5344CB8AC3E}">
        <p14:creationId xmlns:p14="http://schemas.microsoft.com/office/powerpoint/2010/main" val="304707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vaccines/imz-managers/coverage/teenvaxview/data-reports/index.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vaccines/imz-managers/coverage/teenvaxview/data-reports/index.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nchs/nhis/index.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Centers for Disease Control and Prevention (CDC). Behavioral Risk Factor Surveillance System Survey Data. Atlanta, Georgia: U.S. Department of Health and Human Services, Centers for Disease Control and Prevention, 2021. https://www.cdc.gov/brfss/data_documentation/index.htm</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a:t>
            </a:fld>
            <a:endParaRPr lang="en-US"/>
          </a:p>
        </p:txBody>
      </p:sp>
    </p:spTree>
    <p:extLst>
      <p:ext uri="{BB962C8B-B14F-4D97-AF65-F5344CB8AC3E}">
        <p14:creationId xmlns:p14="http://schemas.microsoft.com/office/powerpoint/2010/main" val="320931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National Center for Health Statistics. National Health and Nutrition Examination Survey, 2017- March 2020.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files and documentation. https://wwwn.cdc.gov/nchs/nhanes/Default.aspx</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11</a:t>
            </a:fld>
            <a:endParaRPr lang="en-US"/>
          </a:p>
        </p:txBody>
      </p:sp>
    </p:spTree>
    <p:extLst>
      <p:ext uri="{BB962C8B-B14F-4D97-AF65-F5344CB8AC3E}">
        <p14:creationId xmlns:p14="http://schemas.microsoft.com/office/powerpoint/2010/main" val="354273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Centers for Disease Control and Prevention (CDC). Behavioral Risk Factor Surveillance System Survey Data. Atlanta, Georgia: U.S. Department of Health and Human Services, Centers for Disease Control and Prevention, 2021. https://www.cdc.gov/brfss/data_documentation/index.htm</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12</a:t>
            </a:fld>
            <a:endParaRPr lang="en-US"/>
          </a:p>
        </p:txBody>
      </p:sp>
    </p:spTree>
    <p:extLst>
      <p:ext uri="{BB962C8B-B14F-4D97-AF65-F5344CB8AC3E}">
        <p14:creationId xmlns:p14="http://schemas.microsoft.com/office/powerpoint/2010/main" val="338064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Centers for Disease Control and Prevention (CDC). Behavioral Risk Factor Surveillance System Survey Data. Atlanta, Georgia: U.S. Department of Health and Human Services, Centers for Disease Control and Prevention, 2021. https://www.cdc.gov/brfss/data_documentation/index.htm</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13</a:t>
            </a:fld>
            <a:endParaRPr lang="en-US"/>
          </a:p>
        </p:txBody>
      </p:sp>
    </p:spTree>
    <p:extLst>
      <p:ext uri="{BB962C8B-B14F-4D97-AF65-F5344CB8AC3E}">
        <p14:creationId xmlns:p14="http://schemas.microsoft.com/office/powerpoint/2010/main" val="469098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ct val="0"/>
              </a:spcBef>
              <a:buFontTx/>
              <a:buChar char="-"/>
            </a:pPr>
            <a:r>
              <a:rPr lang="en-US" dirty="0">
                <a:latin typeface="Arial" panose="020B0604020202020204" pitchFamily="34" charset="0"/>
                <a:cs typeface="Arial" panose="020B0604020202020204" pitchFamily="34" charset="0"/>
              </a:rPr>
              <a:t>National Center for Health Statistics. Health, United States, 2018. Hyattsville, MD. 2019.</a:t>
            </a:r>
          </a:p>
          <a:p>
            <a:pPr marL="177845" indent="-177845">
              <a:spcBef>
                <a:spcPct val="0"/>
              </a:spcBef>
              <a:buFontTx/>
              <a:buChar char="-"/>
            </a:pPr>
            <a:r>
              <a:rPr lang="en-US" dirty="0">
                <a:latin typeface="Arial" panose="020B0604020202020204" pitchFamily="34" charset="0"/>
                <a:cs typeface="Arial" panose="020B0604020202020204" pitchFamily="34" charset="0"/>
              </a:rPr>
              <a:t>National Health Interview Survey, National Center for Health Statistics, Centers for Disease Control and Prevention, 2018, 2020. </a:t>
            </a:r>
            <a:r>
              <a:rPr lang="en-US" dirty="0" err="1">
                <a:latin typeface="Arial" panose="020B0604020202020204" pitchFamily="34" charset="0"/>
                <a:cs typeface="Arial" panose="020B0604020202020204" pitchFamily="34" charset="0"/>
              </a:rPr>
              <a:t>Public-use</a:t>
            </a:r>
            <a:r>
              <a:rPr lang="en-US" dirty="0">
                <a:latin typeface="Arial" panose="020B0604020202020204" pitchFamily="34" charset="0"/>
                <a:cs typeface="Arial" panose="020B0604020202020204" pitchFamily="34" charset="0"/>
              </a:rPr>
              <a:t> data file and documentation. </a:t>
            </a:r>
            <a:r>
              <a:rPr lang="en-US" u="sng" dirty="0">
                <a:latin typeface="Arial" panose="020B0604020202020204" pitchFamily="34" charset="0"/>
                <a:cs typeface="Arial" panose="020B0604020202020204" pitchFamily="34" charset="0"/>
                <a:hlinkClick r:id="rId3"/>
              </a:rPr>
              <a:t>https://www.cdc.gov/nchs/nhis/index.htm</a:t>
            </a:r>
            <a:endParaRPr lang="en-US" sz="1000" b="0" i="0" u="none" strike="noStrike" baseline="0" dirty="0">
              <a:solidFill>
                <a:schemeClr val="tx1"/>
              </a:solidFill>
              <a:latin typeface="Arial" panose="020B0604020202020204" pitchFamily="34" charset="0"/>
              <a:cs typeface="Arial" panose="020B0604020202020204" pitchFamily="34" charset="0"/>
            </a:endParaRPr>
          </a:p>
          <a:p>
            <a:pPr marL="177845" indent="-177845">
              <a:spcBef>
                <a:spcPct val="0"/>
              </a:spcBef>
              <a:buFontTx/>
              <a:buChar char="-"/>
            </a:pPr>
            <a:r>
              <a:rPr lang="en-US" sz="1200" b="0" i="0" u="none" strike="noStrike" baseline="0" dirty="0">
                <a:solidFill>
                  <a:srgbClr val="000000"/>
                </a:solidFill>
                <a:latin typeface="Source Serif Pro Light" panose="02040303050405020204" pitchFamily="18" charset="0"/>
              </a:rPr>
              <a:t>Due to changes in NHIS survey design in 2020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a:t>
            </a:r>
            <a:endParaRPr lang="en-US" dirty="0"/>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14</a:t>
            </a:fld>
            <a:endParaRPr lang="en-US"/>
          </a:p>
        </p:txBody>
      </p:sp>
    </p:spTree>
    <p:extLst>
      <p:ext uri="{BB962C8B-B14F-4D97-AF65-F5344CB8AC3E}">
        <p14:creationId xmlns:p14="http://schemas.microsoft.com/office/powerpoint/2010/main" val="1675702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200" dirty="0">
                <a:solidFill>
                  <a:srgbClr val="000000"/>
                </a:solidFill>
                <a:latin typeface="Arial" charset="0"/>
                <a:ea typeface="ＭＳ Ｐゴシック" pitchFamily="34" charset="-128"/>
              </a:rPr>
              <a:t>Estimates for White, Black, and Asian persons are among non-Hispanic individuals.</a:t>
            </a:r>
          </a:p>
          <a:p>
            <a:pPr marL="177845" indent="-177845">
              <a:buFontTx/>
              <a:buChar char="-"/>
            </a:pPr>
            <a:r>
              <a:rPr lang="en-US" sz="1200" dirty="0">
                <a:solidFill>
                  <a:srgbClr val="000000"/>
                </a:solidFill>
                <a:latin typeface="Arial" charset="0"/>
                <a:ea typeface="ＭＳ Ｐゴシック" pitchFamily="34" charset="-128"/>
              </a:rPr>
              <a:t>Centers for Disease Control and Prevention. High School Youth Risk Behavior Survey Data, 2019. Available from URL: https://nccd.cdc.gov/youthonline/App/Default.aspx</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15</a:t>
            </a:fld>
            <a:endParaRPr lang="en-US"/>
          </a:p>
        </p:txBody>
      </p:sp>
    </p:spTree>
    <p:extLst>
      <p:ext uri="{BB962C8B-B14F-4D97-AF65-F5344CB8AC3E}">
        <p14:creationId xmlns:p14="http://schemas.microsoft.com/office/powerpoint/2010/main" val="312944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ＭＳ Ｐゴシック" pitchFamily="34" charset="-128"/>
                <a:cs typeface="Arial" panose="020B0604020202020204" pitchFamily="34" charset="0"/>
              </a:rPr>
              <a:t>- </a:t>
            </a:r>
            <a:r>
              <a:rPr lang="en-US" sz="1200" dirty="0">
                <a:latin typeface="Arial" panose="020B0604020202020204" pitchFamily="34" charset="0"/>
                <a:cs typeface="Arial" panose="020B0604020202020204" pitchFamily="34" charset="0"/>
              </a:rPr>
              <a:t>Centers for Disease Control and Prevention (CDC). Behavioral Risk Factor Surveillance System Survey Data. Atlanta, Georgia: U.S. Department of Health and Human Services, Centers for Disease Control and Prevention, 2021.</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16</a:t>
            </a:fld>
            <a:endParaRPr lang="en-US"/>
          </a:p>
        </p:txBody>
      </p:sp>
    </p:spTree>
    <p:extLst>
      <p:ext uri="{BB962C8B-B14F-4D97-AF65-F5344CB8AC3E}">
        <p14:creationId xmlns:p14="http://schemas.microsoft.com/office/powerpoint/2010/main" val="284844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ＭＳ Ｐゴシック" pitchFamily="34" charset="-128"/>
                <a:cs typeface="Arial" panose="020B0604020202020204" pitchFamily="34" charset="0"/>
              </a:rPr>
              <a:t>- </a:t>
            </a:r>
            <a:r>
              <a:rPr lang="en-US" sz="1200" dirty="0">
                <a:latin typeface="Arial" panose="020B0604020202020204" pitchFamily="34" charset="0"/>
                <a:cs typeface="Arial" panose="020B0604020202020204" pitchFamily="34" charset="0"/>
              </a:rPr>
              <a:t>Centers for Disease Control and Prevention (CDC). Behavioral Risk Factor Surveillance System Survey Data. Atlanta, Georgia: U.S. Department of Health and Human Services, Centers for Disease Control and Prevention, 2021.</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17</a:t>
            </a:fld>
            <a:endParaRPr lang="en-US"/>
          </a:p>
        </p:txBody>
      </p:sp>
    </p:spTree>
    <p:extLst>
      <p:ext uri="{BB962C8B-B14F-4D97-AF65-F5344CB8AC3E}">
        <p14:creationId xmlns:p14="http://schemas.microsoft.com/office/powerpoint/2010/main" val="3016733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National Health Interview Survey, National Center for Health Statistics, Centers for Disease Control and Prevention, 2020.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18</a:t>
            </a:fld>
            <a:endParaRPr lang="en-US"/>
          </a:p>
        </p:txBody>
      </p:sp>
    </p:spTree>
    <p:extLst>
      <p:ext uri="{BB962C8B-B14F-4D97-AF65-F5344CB8AC3E}">
        <p14:creationId xmlns:p14="http://schemas.microsoft.com/office/powerpoint/2010/main" val="180977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Saslow D, </a:t>
            </a:r>
            <a:r>
              <a:rPr lang="en-US" dirty="0">
                <a:latin typeface="Arial" panose="020B0604020202020204" pitchFamily="34" charset="0"/>
                <a:ea typeface="ＭＳ Ｐゴシック" pitchFamily="34" charset="-128"/>
                <a:cs typeface="Arial" panose="020B0604020202020204" pitchFamily="34" charset="0"/>
              </a:rPr>
              <a:t>et al. PMID: </a:t>
            </a:r>
            <a:r>
              <a:rPr lang="en-US" sz="1200" b="0" i="0" kern="1200" dirty="0">
                <a:solidFill>
                  <a:schemeClr val="tx1"/>
                </a:solidFill>
                <a:effectLst/>
                <a:latin typeface="+mn-lt"/>
                <a:ea typeface="+mn-ea"/>
                <a:cs typeface="+mn-cs"/>
              </a:rPr>
              <a:t>32639044</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19</a:t>
            </a:fld>
            <a:endParaRPr lang="en-US"/>
          </a:p>
        </p:txBody>
      </p:sp>
    </p:spTree>
    <p:extLst>
      <p:ext uri="{BB962C8B-B14F-4D97-AF65-F5344CB8AC3E}">
        <p14:creationId xmlns:p14="http://schemas.microsoft.com/office/powerpoint/2010/main" val="3986252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200" dirty="0">
                <a:solidFill>
                  <a:srgbClr val="000000"/>
                </a:solidFill>
                <a:latin typeface="Arial" charset="0"/>
                <a:ea typeface="ＭＳ Ｐゴシック" pitchFamily="34" charset="-128"/>
              </a:rPr>
              <a:t>Up-to-Date HPV vaccination includes those who received ≥3 doses, and those who received 2 doses when the first HPV vaccine dose was initiated before age 15 years and the time between the first and second dose was at least 5 months minus 4 days. </a:t>
            </a:r>
          </a:p>
          <a:p>
            <a:pPr marL="177845" indent="-177845" defTabSz="948507">
              <a:buFontTx/>
              <a:buChar char="-"/>
              <a:defRPr/>
            </a:pPr>
            <a:r>
              <a:rPr lang="en-US" sz="1200" dirty="0">
                <a:solidFill>
                  <a:srgbClr val="000000"/>
                </a:solidFill>
                <a:latin typeface="Arial" charset="0"/>
                <a:ea typeface="ＭＳ Ｐゴシック" pitchFamily="34" charset="-128"/>
              </a:rPr>
              <a:t>Estimates for White, Black persons are among non-Hispanic individuals. </a:t>
            </a:r>
            <a:r>
              <a:rPr lang="en-US" dirty="0"/>
              <a:t>Centers for Disease Control and Prevention, National Center for Immunization and Respiratory Diseases. </a:t>
            </a:r>
            <a:r>
              <a:rPr lang="en-US" dirty="0" err="1"/>
              <a:t>TeenVaxView</a:t>
            </a:r>
            <a:r>
              <a:rPr lang="en-US" dirty="0"/>
              <a:t>. Available from URL: </a:t>
            </a:r>
            <a:r>
              <a:rPr lang="en-US" u="sng" dirty="0">
                <a:hlinkClick r:id="rId3"/>
              </a:rPr>
              <a:t>https://www.cdc.gov/vaccines/imz-managers/coverage/teenvaxview/data-reports/index.html</a:t>
            </a:r>
            <a:r>
              <a:rPr lang="en-US" dirty="0"/>
              <a:t> Accessed February 15, 2023.</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20</a:t>
            </a:fld>
            <a:endParaRPr lang="en-US"/>
          </a:p>
        </p:txBody>
      </p:sp>
    </p:spTree>
    <p:extLst>
      <p:ext uri="{BB962C8B-B14F-4D97-AF65-F5344CB8AC3E}">
        <p14:creationId xmlns:p14="http://schemas.microsoft.com/office/powerpoint/2010/main" val="45512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ea typeface="ＭＳ Ｐゴシック" pitchFamily="34" charset="-128"/>
              </a:rPr>
              <a:t>- Death rates: </a:t>
            </a:r>
            <a:r>
              <a:rPr lang="en-US" sz="1200" dirty="0">
                <a:solidFill>
                  <a:srgbClr val="000000"/>
                </a:solidFill>
                <a:latin typeface="Arial" charset="0"/>
                <a:ea typeface="ＭＳ Ｐゴシック" pitchFamily="34" charset="-128"/>
              </a:rPr>
              <a:t>US Mortality Volumes 1930 to 1959, US Mortality Data 1960 to 2020, National Center for Health Statistics, Centers for Disease Control and Prevention. </a:t>
            </a:r>
          </a:p>
          <a:p>
            <a:r>
              <a:rPr lang="en-US" sz="1200" dirty="0">
                <a:solidFill>
                  <a:srgbClr val="000000"/>
                </a:solidFill>
                <a:latin typeface="Arial" charset="0"/>
                <a:ea typeface="ＭＳ Ｐゴシック" pitchFamily="34" charset="-128"/>
              </a:rPr>
              <a:t>- Cigarette consumption: 1900-1999: US Department of Agriculture. 2000-2015: Wang, TW et al. PMID: 27932780. 2016-2020: Alcohol and Tobacco Tax and Trade Bureau </a:t>
            </a:r>
            <a:r>
              <a:rPr lang="en-US" sz="1050" dirty="0">
                <a:solidFill>
                  <a:srgbClr val="000000"/>
                </a:solidFill>
                <a:latin typeface="Arial" charset="0"/>
                <a:ea typeface="ＭＳ Ｐゴシック" pitchFamily="34" charset="-128"/>
              </a:rPr>
              <a:t>(</a:t>
            </a:r>
            <a:r>
              <a:rPr lang="en-US" sz="1200" dirty="0"/>
              <a:t>https://www.ttb.gov/tobacco/tobacco-statistics) </a:t>
            </a:r>
            <a:r>
              <a:rPr lang="en-US" sz="1200" dirty="0">
                <a:solidFill>
                  <a:srgbClr val="000000"/>
                </a:solidFill>
                <a:latin typeface="Arial" charset="0"/>
                <a:ea typeface="ＭＳ Ｐゴシック" pitchFamily="34" charset="-128"/>
              </a:rPr>
              <a:t>and US Census population estimates (</a:t>
            </a:r>
            <a:r>
              <a:rPr lang="en-US" sz="1800" dirty="0"/>
              <a:t>https://www.census.gov/data/tables/time-series/demo/popest/2010s-national-detail.html)</a:t>
            </a:r>
            <a:r>
              <a:rPr lang="en-US" sz="1200" dirty="0">
                <a:solidFill>
                  <a:srgbClr val="000000"/>
                </a:solidFill>
                <a:latin typeface="Arial" charset="0"/>
                <a:ea typeface="ＭＳ Ｐゴシック" pitchFamily="34" charset="-128"/>
              </a:rPr>
              <a:t>. </a:t>
            </a:r>
            <a:endParaRPr lang="en-US" sz="1200" dirty="0"/>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a:t>
            </a:fld>
            <a:endParaRPr lang="en-US"/>
          </a:p>
        </p:txBody>
      </p:sp>
    </p:spTree>
    <p:extLst>
      <p:ext uri="{BB962C8B-B14F-4D97-AF65-F5344CB8AC3E}">
        <p14:creationId xmlns:p14="http://schemas.microsoft.com/office/powerpoint/2010/main" val="1427386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200" dirty="0">
                <a:solidFill>
                  <a:srgbClr val="000000"/>
                </a:solidFill>
                <a:latin typeface="Arial" charset="0"/>
                <a:ea typeface="ＭＳ Ｐゴシック" pitchFamily="34" charset="-128"/>
              </a:rPr>
              <a:t>Up-to-Date HPV vaccination includes those who received ≥3 doses, and those who received 2 doses when the first HPV vaccine dose was initiated before age 15 years and the time between the first and second dose was at least 5 months minus 4 days. </a:t>
            </a:r>
          </a:p>
          <a:p>
            <a:pPr marL="177845" indent="-177845" defTabSz="948507">
              <a:buFontTx/>
              <a:buChar char="-"/>
              <a:defRPr/>
            </a:pPr>
            <a:r>
              <a:rPr lang="en-US" sz="1200" dirty="0">
                <a:solidFill>
                  <a:srgbClr val="000000"/>
                </a:solidFill>
                <a:latin typeface="Arial" charset="0"/>
                <a:ea typeface="ＭＳ Ｐゴシック" pitchFamily="34" charset="-128"/>
              </a:rPr>
              <a:t>Estimates for White, Black persons are among non-Hispanic individuals. </a:t>
            </a:r>
            <a:r>
              <a:rPr lang="en-US" dirty="0"/>
              <a:t>Centers for Disease Control and Prevention, National Center for Immunization and Respiratory Diseases. National Immunization Survey-Teen. Available from URL: </a:t>
            </a:r>
            <a:r>
              <a:rPr lang="en-US" u="sng" dirty="0"/>
              <a:t>https://www.cdc.gov/vaccines/imz-managers/nis/datasets-teen.html. </a:t>
            </a:r>
            <a:r>
              <a:rPr lang="en-US" u="none" dirty="0"/>
              <a:t>Accessed February 15, 2023.</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21</a:t>
            </a:fld>
            <a:endParaRPr lang="en-US"/>
          </a:p>
        </p:txBody>
      </p:sp>
    </p:spTree>
    <p:extLst>
      <p:ext uri="{BB962C8B-B14F-4D97-AF65-F5344CB8AC3E}">
        <p14:creationId xmlns:p14="http://schemas.microsoft.com/office/powerpoint/2010/main" val="1068267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200" dirty="0">
                <a:solidFill>
                  <a:srgbClr val="000000"/>
                </a:solidFill>
                <a:latin typeface="Arial" charset="0"/>
                <a:ea typeface="ＭＳ Ｐゴシック" pitchFamily="34" charset="-128"/>
              </a:rPr>
              <a:t>Up-to-Date HPV vaccination includes those who received ≥3 doses, and those who received 2 doses when the first HPV vaccine dose was initiated before age 15 years and the time between the first and second dose was at least 5 months minus 4 days. </a:t>
            </a:r>
          </a:p>
          <a:p>
            <a:pPr marL="177845" indent="-177845" defTabSz="948507">
              <a:buFontTx/>
              <a:buChar char="-"/>
              <a:defRPr/>
            </a:pPr>
            <a:r>
              <a:rPr lang="en-US" dirty="0"/>
              <a:t>Centers for Disease Control and Prevention, National Center for Immunization and Respiratory Diseases. </a:t>
            </a:r>
            <a:r>
              <a:rPr lang="en-US" dirty="0" err="1"/>
              <a:t>TeenVaxView</a:t>
            </a:r>
            <a:r>
              <a:rPr lang="en-US" dirty="0"/>
              <a:t>. Available from URL: </a:t>
            </a:r>
            <a:r>
              <a:rPr lang="en-US" u="sng" dirty="0">
                <a:hlinkClick r:id="rId3"/>
              </a:rPr>
              <a:t>https://www.cdc.gov/vaccines/imz-managers/coverage/teenvaxview/data-reports/index.html</a:t>
            </a:r>
            <a:r>
              <a:rPr lang="en-US" dirty="0"/>
              <a:t> Accessed February 15, 2023.</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22</a:t>
            </a:fld>
            <a:endParaRPr lang="en-US"/>
          </a:p>
        </p:txBody>
      </p:sp>
    </p:spTree>
    <p:extLst>
      <p:ext uri="{BB962C8B-B14F-4D97-AF65-F5344CB8AC3E}">
        <p14:creationId xmlns:p14="http://schemas.microsoft.com/office/powerpoint/2010/main" val="4156231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200" dirty="0">
                <a:solidFill>
                  <a:srgbClr val="000000"/>
                </a:solidFill>
                <a:latin typeface="Arial" charset="0"/>
                <a:ea typeface="ＭＳ Ｐゴシック" pitchFamily="34" charset="-128"/>
              </a:rPr>
              <a:t>Up-to-Date HPV vaccination includes those who received ≥3 doses, and those who received 2 doses when the first HPV vaccine dose was initiated before age 15 years and the time between the first and second dose was at least 5 months minus 4 days. </a:t>
            </a:r>
          </a:p>
          <a:p>
            <a:pPr marL="177845" indent="-177845" defTabSz="948507">
              <a:buFontTx/>
              <a:buChar char="-"/>
              <a:defRPr/>
            </a:pPr>
            <a:r>
              <a:rPr lang="en-US" dirty="0"/>
              <a:t>Centers for Disease Control and Prevention, National Center for Immunization and Respiratory Diseases. National Immunization Survey-Teen. Available from URL: </a:t>
            </a:r>
            <a:r>
              <a:rPr lang="en-US" u="sng" dirty="0"/>
              <a:t>https://www.cdc.gov/vaccines/imz-managers/nis/datasets-teen.html. </a:t>
            </a:r>
            <a:r>
              <a:rPr lang="en-US" u="none" dirty="0"/>
              <a:t>Accessed February 15, 2023.</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23</a:t>
            </a:fld>
            <a:endParaRPr lang="en-US"/>
          </a:p>
        </p:txBody>
      </p:sp>
    </p:spTree>
    <p:extLst>
      <p:ext uri="{BB962C8B-B14F-4D97-AF65-F5344CB8AC3E}">
        <p14:creationId xmlns:p14="http://schemas.microsoft.com/office/powerpoint/2010/main" val="3450024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Tx/>
              <a:buChar char="-"/>
              <a:defRPr/>
            </a:pPr>
            <a:r>
              <a:rPr lang="en-US" dirty="0">
                <a:latin typeface="Arial" panose="020B0604020202020204" pitchFamily="34" charset="0"/>
                <a:cs typeface="Arial" panose="020B0604020202020204" pitchFamily="34" charset="0"/>
              </a:rPr>
              <a:t>National Health Interview Survey, National Center for Health Statistics, Centers for Disease Control and Prevention, 2000-2021. </a:t>
            </a:r>
            <a:r>
              <a:rPr lang="en-US" dirty="0" err="1">
                <a:latin typeface="Arial" panose="020B0604020202020204" pitchFamily="34" charset="0"/>
                <a:cs typeface="Arial" panose="020B0604020202020204" pitchFamily="34" charset="0"/>
              </a:rPr>
              <a:t>Public-use</a:t>
            </a:r>
            <a:r>
              <a:rPr lang="en-US" dirty="0">
                <a:latin typeface="Arial" panose="020B0604020202020204" pitchFamily="34" charset="0"/>
                <a:cs typeface="Arial" panose="020B0604020202020204" pitchFamily="34" charset="0"/>
              </a:rPr>
              <a:t> data files and documentation. </a:t>
            </a:r>
            <a:r>
              <a:rPr lang="en-US" u="sng" dirty="0">
                <a:latin typeface="Arial" panose="020B0604020202020204" pitchFamily="34" charset="0"/>
                <a:cs typeface="Arial" panose="020B0604020202020204" pitchFamily="34" charset="0"/>
                <a:hlinkClick r:id="rId3"/>
              </a:rPr>
              <a:t>https://www.cdc.gov/nchs/nhis/index.htm</a:t>
            </a:r>
            <a:endParaRPr lang="en-US" u="sng" dirty="0">
              <a:latin typeface="Arial" panose="020B0604020202020204" pitchFamily="34" charset="0"/>
              <a:cs typeface="Arial" panose="020B0604020202020204" pitchFamily="34" charset="0"/>
            </a:endParaRPr>
          </a:p>
          <a:p>
            <a:pPr marL="177845" marR="0" lvl="0" indent="-177845" algn="l" defTabSz="948507"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dirty="0">
              <a:latin typeface="Arial" panose="020B0604020202020204" pitchFamily="34" charset="0"/>
              <a:cs typeface="Arial" panose="020B0604020202020204" pitchFamily="34" charset="0"/>
            </a:endParaRPr>
          </a:p>
          <a:p>
            <a:pPr marL="177845" indent="-177845" defTabSz="948507">
              <a:buFontTx/>
              <a:buChar char="-"/>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24</a:t>
            </a:fld>
            <a:endParaRPr lang="en-US"/>
          </a:p>
        </p:txBody>
      </p:sp>
    </p:spTree>
    <p:extLst>
      <p:ext uri="{BB962C8B-B14F-4D97-AF65-F5344CB8AC3E}">
        <p14:creationId xmlns:p14="http://schemas.microsoft.com/office/powerpoint/2010/main" val="1417289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dirty="0" err="1">
                <a:latin typeface="Arial" panose="020B0604020202020204" pitchFamily="34" charset="0"/>
                <a:ea typeface="ＭＳ Ｐゴシック" pitchFamily="34" charset="-128"/>
                <a:cs typeface="Arial" panose="020B0604020202020204" pitchFamily="34" charset="0"/>
              </a:rPr>
              <a:t>Oeffinger</a:t>
            </a:r>
            <a:r>
              <a:rPr lang="en-US" dirty="0">
                <a:latin typeface="Arial" panose="020B0604020202020204" pitchFamily="34" charset="0"/>
                <a:ea typeface="ＭＳ Ｐゴシック" pitchFamily="34" charset="-128"/>
                <a:cs typeface="Arial" panose="020B0604020202020204" pitchFamily="34" charset="0"/>
              </a:rPr>
              <a:t> KC, et al. PMID: </a:t>
            </a:r>
            <a:r>
              <a:rPr lang="en-US" dirty="0"/>
              <a:t>26501536 </a:t>
            </a:r>
          </a:p>
          <a:p>
            <a:pPr marL="177845" indent="-177845">
              <a:buFontTx/>
              <a:buChar char="-"/>
            </a:pPr>
            <a:r>
              <a:rPr lang="en-US" dirty="0">
                <a:latin typeface="Arial" panose="020B0604020202020204" pitchFamily="34" charset="0"/>
                <a:ea typeface="ＭＳ Ｐゴシック" pitchFamily="34" charset="-128"/>
                <a:cs typeface="Arial" panose="020B0604020202020204" pitchFamily="34" charset="0"/>
              </a:rPr>
              <a:t>Smith RA, et al. PMID: </a:t>
            </a:r>
            <a:r>
              <a:rPr lang="en-US" dirty="0"/>
              <a:t>29846940 </a:t>
            </a:r>
            <a:endParaRPr lang="en-US" dirty="0">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25</a:t>
            </a:fld>
            <a:endParaRPr lang="en-US"/>
          </a:p>
        </p:txBody>
      </p:sp>
    </p:spTree>
    <p:extLst>
      <p:ext uri="{BB962C8B-B14F-4D97-AF65-F5344CB8AC3E}">
        <p14:creationId xmlns:p14="http://schemas.microsoft.com/office/powerpoint/2010/main" val="77791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r>
              <a:rPr lang="en-US" sz="1000" dirty="0">
                <a:solidFill>
                  <a:srgbClr val="000000"/>
                </a:solidFill>
                <a:latin typeface="Arial" charset="0"/>
                <a:ea typeface="ＭＳ Ｐゴシック" pitchFamily="34" charset="-128"/>
              </a:rPr>
              <a:t>Estimates for White, Black persons are among non-Hispanic individuals</a:t>
            </a:r>
            <a:r>
              <a:rPr lang="en-US" dirty="0">
                <a:solidFill>
                  <a:srgbClr val="000000"/>
                </a:solidFill>
                <a:latin typeface="Arial" panose="020B0604020202020204" pitchFamily="34" charset="0"/>
                <a:ea typeface="ＭＳ Ｐゴシック" pitchFamily="34" charset="-128"/>
                <a:cs typeface="Arial" panose="020B0604020202020204" pitchFamily="34" charset="0"/>
              </a:rPr>
              <a:t>. Estimates for Asian persons may be Hispanic or non-Hispanic individuals. </a:t>
            </a:r>
          </a:p>
          <a:p>
            <a:pPr marL="177845" indent="-177845">
              <a:buFontTx/>
              <a:buChar char="-"/>
            </a:pPr>
            <a:r>
              <a:rPr lang="en-US" dirty="0">
                <a:solidFill>
                  <a:srgbClr val="000000"/>
                </a:solidFill>
                <a:latin typeface="Arial" panose="020B0604020202020204" pitchFamily="34" charset="0"/>
                <a:ea typeface="ＭＳ Ｐゴシック" pitchFamily="34" charset="-128"/>
                <a:cs typeface="Arial" panose="020B0604020202020204" pitchFamily="34" charset="0"/>
              </a:rPr>
              <a:t>National Center for Health Statistics. Health, United States, 2018. Hyattsville, MD. 2019.</a:t>
            </a:r>
          </a:p>
          <a:p>
            <a:pPr marL="177845" indent="-177845" defTabSz="948507">
              <a:buFontTx/>
              <a:buChar char="-"/>
              <a:defRPr/>
            </a:pPr>
            <a:r>
              <a:rPr lang="en-US" dirty="0">
                <a:latin typeface="Arial" panose="020B0604020202020204" pitchFamily="34" charset="0"/>
                <a:cs typeface="Arial" panose="020B0604020202020204" pitchFamily="34" charset="0"/>
              </a:rPr>
              <a:t>National Health Interview Survey, National Center for Health Statistics, Centers for Disease Control and Prevention, 2018-2021. </a:t>
            </a:r>
            <a:r>
              <a:rPr lang="en-US" dirty="0" err="1">
                <a:latin typeface="Arial" panose="020B0604020202020204" pitchFamily="34" charset="0"/>
                <a:cs typeface="Arial" panose="020B0604020202020204" pitchFamily="34" charset="0"/>
              </a:rPr>
              <a:t>Public-use</a:t>
            </a:r>
            <a:r>
              <a:rPr lang="en-US" dirty="0">
                <a:latin typeface="Arial" panose="020B0604020202020204" pitchFamily="34" charset="0"/>
                <a:cs typeface="Arial" panose="020B0604020202020204" pitchFamily="34" charset="0"/>
              </a:rPr>
              <a:t> data file and documentation. https://www.cdc.gov/nchs/nhis/index.htm</a:t>
            </a:r>
          </a:p>
          <a:p>
            <a:pPr marL="177845" indent="-177845" defTabSz="948507">
              <a:buFontTx/>
              <a:buChar char="-"/>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dirty="0">
              <a:latin typeface="Arial" panose="020B0604020202020204" pitchFamily="34" charset="0"/>
              <a:cs typeface="Arial" panose="020B0604020202020204" pitchFamily="34" charset="0"/>
            </a:endParaRPr>
          </a:p>
          <a:p>
            <a:pPr marL="177845" indent="-177845">
              <a:buFontTx/>
              <a:buChar char="-"/>
            </a:pPr>
            <a:endParaRPr lang="en-US" dirty="0">
              <a:solidFill>
                <a:srgbClr val="000000"/>
              </a:solidFill>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26</a:t>
            </a:fld>
            <a:endParaRPr lang="en-US"/>
          </a:p>
        </p:txBody>
      </p:sp>
    </p:spTree>
    <p:extLst>
      <p:ext uri="{BB962C8B-B14F-4D97-AF65-F5344CB8AC3E}">
        <p14:creationId xmlns:p14="http://schemas.microsoft.com/office/powerpoint/2010/main" val="3419927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8507">
              <a:buFontTx/>
              <a:buNone/>
              <a:defRPr/>
            </a:pP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Estimates for White, Black, and Asian persons are among non-Hispanic individuals.</a:t>
            </a:r>
          </a:p>
          <a:p>
            <a:pPr marL="171450" indent="-171450" defTabSz="948507">
              <a:buFontTx/>
              <a:buChar char="-"/>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48507"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a:t>
            </a:r>
            <a:r>
              <a:rPr lang="en-US" sz="1200" u="none">
                <a:latin typeface="Arial" panose="020B0604020202020204" pitchFamily="34" charset="0"/>
                <a:cs typeface="Arial" panose="020B0604020202020204" pitchFamily="34" charset="0"/>
              </a:rPr>
              <a:t>PMID: </a:t>
            </a:r>
            <a:r>
              <a:rPr lang="en-US" b="0" i="0">
                <a:solidFill>
                  <a:srgbClr val="212121"/>
                </a:solidFill>
                <a:effectLst/>
                <a:latin typeface="BlinkMacSystemFont"/>
              </a:rPr>
              <a:t>26757170</a:t>
            </a:r>
          </a:p>
          <a:p>
            <a:pPr marL="171450" indent="-171450" defTabSz="948507">
              <a:buFontTx/>
              <a:buChar char="-"/>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27</a:t>
            </a:fld>
            <a:endParaRPr lang="en-US"/>
          </a:p>
        </p:txBody>
      </p:sp>
    </p:spTree>
    <p:extLst>
      <p:ext uri="{BB962C8B-B14F-4D97-AF65-F5344CB8AC3E}">
        <p14:creationId xmlns:p14="http://schemas.microsoft.com/office/powerpoint/2010/main" val="3998315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dirty="0" err="1">
                <a:latin typeface="Arial" panose="020B0604020202020204" pitchFamily="34" charset="0"/>
                <a:cs typeface="Arial" panose="020B0604020202020204" pitchFamily="34" charset="0"/>
              </a:rPr>
              <a:t>Public-use</a:t>
            </a:r>
            <a:r>
              <a:rPr lang="en-US" dirty="0">
                <a:latin typeface="Arial" panose="020B0604020202020204" pitchFamily="34" charset="0"/>
                <a:cs typeface="Arial" panose="020B0604020202020204" pitchFamily="34" charset="0"/>
              </a:rPr>
              <a:t> data file and documentation. </a:t>
            </a:r>
            <a:r>
              <a:rPr lang="en-US" u="sng" dirty="0">
                <a:latin typeface="Arial" panose="020B0604020202020204" pitchFamily="34" charset="0"/>
                <a:cs typeface="Arial" panose="020B0604020202020204" pitchFamily="34" charset="0"/>
                <a:hlinkClick r:id="rId3"/>
              </a:rPr>
              <a:t>https://www.cdc.gov/nchs/nhis/index.htm</a:t>
            </a:r>
            <a:endParaRPr lang="en-US"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26757170</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28</a:t>
            </a:fld>
            <a:endParaRPr lang="en-US"/>
          </a:p>
        </p:txBody>
      </p:sp>
    </p:spTree>
    <p:extLst>
      <p:ext uri="{BB962C8B-B14F-4D97-AF65-F5344CB8AC3E}">
        <p14:creationId xmlns:p14="http://schemas.microsoft.com/office/powerpoint/2010/main" val="2701176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26757170</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29</a:t>
            </a:fld>
            <a:endParaRPr lang="en-US"/>
          </a:p>
        </p:txBody>
      </p:sp>
    </p:spTree>
    <p:extLst>
      <p:ext uri="{BB962C8B-B14F-4D97-AF65-F5344CB8AC3E}">
        <p14:creationId xmlns:p14="http://schemas.microsoft.com/office/powerpoint/2010/main" val="991044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Frontham</a:t>
            </a:r>
            <a:r>
              <a:rPr lang="en-US" dirty="0"/>
              <a:t> ETH, et al. PMID: </a:t>
            </a:r>
            <a:r>
              <a:rPr lang="en-US" sz="1200" b="0" i="0" kern="1200" dirty="0">
                <a:solidFill>
                  <a:schemeClr val="tx1"/>
                </a:solidFill>
                <a:effectLst/>
                <a:latin typeface="+mn-lt"/>
                <a:ea typeface="+mn-ea"/>
                <a:cs typeface="+mn-cs"/>
              </a:rPr>
              <a:t>32729638</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30</a:t>
            </a:fld>
            <a:endParaRPr lang="en-US"/>
          </a:p>
        </p:txBody>
      </p:sp>
    </p:spTree>
    <p:extLst>
      <p:ext uri="{BB962C8B-B14F-4D97-AF65-F5344CB8AC3E}">
        <p14:creationId xmlns:p14="http://schemas.microsoft.com/office/powerpoint/2010/main" val="38461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 National Center for Health Statistics. Health, United States, 2018. Hyattsville, MD. 2019.</a:t>
            </a:r>
          </a:p>
          <a:p>
            <a:pPr marL="171450" indent="-171450" eaLnBrk="1" hangingPunct="1">
              <a:spcBef>
                <a:spcPct val="0"/>
              </a:spcBef>
              <a:buFontTx/>
              <a:buChar cha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2018-2021.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https://www.cdc.gov/nchs/nhis/index.htm</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a:t>
            </a:fld>
            <a:endParaRPr lang="en-US"/>
          </a:p>
        </p:txBody>
      </p:sp>
    </p:spTree>
    <p:extLst>
      <p:ext uri="{BB962C8B-B14F-4D97-AF65-F5344CB8AC3E}">
        <p14:creationId xmlns:p14="http://schemas.microsoft.com/office/powerpoint/2010/main" val="509766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ea typeface="ＭＳ Ｐゴシック" pitchFamily="34" charset="-128"/>
                <a:cs typeface="Arial" panose="020B0604020202020204" pitchFamily="34" charset="0"/>
              </a:rPr>
              <a:t>Estimates for White, Black and Asian persons are among non-Hispanic individuals. Estimates for Asian persons do not include Native Hawaiian or other Pacific Islander individuals. </a:t>
            </a:r>
            <a:endParaRPr lang="en-US" dirty="0">
              <a:latin typeface="Arial" panose="020B0604020202020204" pitchFamily="34" charset="0"/>
              <a:cs typeface="Arial" panose="020B0604020202020204" pitchFamily="34" charset="0"/>
            </a:endParaRPr>
          </a:p>
          <a:p>
            <a:pPr marL="171450" indent="-171450" defTabSz="948507">
              <a:buFontTx/>
              <a:buChar char="-"/>
              <a:defRPr/>
            </a:pPr>
            <a:r>
              <a:rPr lang="en-US" dirty="0">
                <a:latin typeface="Arial" panose="020B0604020202020204" pitchFamily="34" charset="0"/>
                <a:cs typeface="Arial" panose="020B0604020202020204" pitchFamily="34" charset="0"/>
              </a:rPr>
              <a:t>National Health Interview Surveys, National Center for Health Statistics, Centers for Disease Control and Prevention, 2000-2021. </a:t>
            </a:r>
            <a:r>
              <a:rPr lang="en-US" dirty="0" err="1">
                <a:latin typeface="Arial" panose="020B0604020202020204" pitchFamily="34" charset="0"/>
                <a:cs typeface="Arial" panose="020B0604020202020204" pitchFamily="34" charset="0"/>
              </a:rPr>
              <a:t>Public-use</a:t>
            </a:r>
            <a:r>
              <a:rPr lang="en-US" dirty="0">
                <a:latin typeface="Arial" panose="020B0604020202020204" pitchFamily="34" charset="0"/>
                <a:cs typeface="Arial" panose="020B0604020202020204" pitchFamily="34" charset="0"/>
              </a:rPr>
              <a:t> data file and documentation. </a:t>
            </a:r>
            <a:r>
              <a:rPr lang="en-US" u="sng" dirty="0">
                <a:latin typeface="Arial" panose="020B0604020202020204" pitchFamily="34" charset="0"/>
                <a:cs typeface="Arial" panose="020B0604020202020204" pitchFamily="34" charset="0"/>
                <a:hlinkClick r:id="rId3"/>
              </a:rPr>
              <a:t>https://www.cdc.gov/nchs/nhis/index.htm</a:t>
            </a:r>
            <a:endParaRPr lang="en-US" u="sng" dirty="0">
              <a:latin typeface="Arial" panose="020B0604020202020204" pitchFamily="34" charset="0"/>
              <a:cs typeface="Arial" panose="020B0604020202020204" pitchFamily="34" charset="0"/>
            </a:endParaRPr>
          </a:p>
          <a:p>
            <a:pPr marL="171450" indent="-171450" defTabSz="948507">
              <a:buFontTx/>
              <a:buChar char="-"/>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31</a:t>
            </a:fld>
            <a:endParaRPr lang="en-US"/>
          </a:p>
        </p:txBody>
      </p:sp>
    </p:spTree>
    <p:extLst>
      <p:ext uri="{BB962C8B-B14F-4D97-AF65-F5344CB8AC3E}">
        <p14:creationId xmlns:p14="http://schemas.microsoft.com/office/powerpoint/2010/main" val="2598400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8507">
              <a:buFontTx/>
              <a:buChar char="-"/>
              <a:defRPr/>
            </a:pP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Estimates for White, Black, Asian, and AI/AN persons are among non-Hispanic individuals. </a:t>
            </a:r>
          </a:p>
          <a:p>
            <a:pPr marL="171450" indent="-171450" defTabSz="948507">
              <a:buFontTx/>
              <a:buChar char="-"/>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48507"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30140884</a:t>
            </a:r>
          </a:p>
          <a:p>
            <a:pPr marL="171450" indent="-171450" defTabSz="948507">
              <a:buFontTx/>
              <a:buChar char="-"/>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BE5CFE6-8AA7-4A64-A229-ED392E9C7A77}" type="slidenum">
              <a:rPr lang="en-US" smtClean="0"/>
              <a:t>32</a:t>
            </a:fld>
            <a:endParaRPr lang="en-US"/>
          </a:p>
        </p:txBody>
      </p:sp>
    </p:spTree>
    <p:extLst>
      <p:ext uri="{BB962C8B-B14F-4D97-AF65-F5344CB8AC3E}">
        <p14:creationId xmlns:p14="http://schemas.microsoft.com/office/powerpoint/2010/main" val="2669313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30140884</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33</a:t>
            </a:fld>
            <a:endParaRPr lang="en-US"/>
          </a:p>
        </p:txBody>
      </p:sp>
    </p:spTree>
    <p:extLst>
      <p:ext uri="{BB962C8B-B14F-4D97-AF65-F5344CB8AC3E}">
        <p14:creationId xmlns:p14="http://schemas.microsoft.com/office/powerpoint/2010/main" val="3796596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ct val="0"/>
              </a:spcBef>
              <a:buFontTx/>
              <a:buChar char="-"/>
            </a:pPr>
            <a:r>
              <a:rPr lang="en-US" b="0" i="0" dirty="0">
                <a:latin typeface="Arial" panose="020B0604020202020204" pitchFamily="34" charset="0"/>
                <a:cs typeface="Arial" panose="020B0604020202020204" pitchFamily="34" charset="0"/>
              </a:rPr>
              <a:t>Wolf AMD, et al. PMID: </a:t>
            </a:r>
            <a:r>
              <a:rPr lang="en-US" dirty="0"/>
              <a:t>29846947 </a:t>
            </a:r>
          </a:p>
          <a:p>
            <a:pPr marL="177845" indent="-177845" defTabSz="948507">
              <a:spcBef>
                <a:spcPct val="0"/>
              </a:spcBef>
              <a:buFontTx/>
              <a:buChar char="-"/>
              <a:defRPr/>
            </a:pPr>
            <a:r>
              <a:rPr lang="en-US" dirty="0"/>
              <a:t>Smith RA, et al. PMID: 29846940 </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34</a:t>
            </a:fld>
            <a:endParaRPr lang="en-US"/>
          </a:p>
        </p:txBody>
      </p:sp>
    </p:spTree>
    <p:extLst>
      <p:ext uri="{BB962C8B-B14F-4D97-AF65-F5344CB8AC3E}">
        <p14:creationId xmlns:p14="http://schemas.microsoft.com/office/powerpoint/2010/main" val="2570468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8507"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Estimates for White, Black and Asian persons are among non-Hispanic individuals. Estimates for Asian persons do not include Native Hawaiian or other Pacific Islander individuals. </a:t>
            </a:r>
            <a:endParaRPr lang="en-US" sz="1200" dirty="0">
              <a:latin typeface="Arial" panose="020B0604020202020204" pitchFamily="34" charset="0"/>
              <a:cs typeface="Arial" panose="020B0604020202020204" pitchFamily="34" charset="0"/>
            </a:endParaRPr>
          </a:p>
          <a:p>
            <a:pPr marL="171450" indent="-171450" defTabSz="948507">
              <a:buFontTx/>
              <a:buChar char="-"/>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2000-2021.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files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48507"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35</a:t>
            </a:fld>
            <a:endParaRPr lang="en-US"/>
          </a:p>
        </p:txBody>
      </p:sp>
    </p:spTree>
    <p:extLst>
      <p:ext uri="{BB962C8B-B14F-4D97-AF65-F5344CB8AC3E}">
        <p14:creationId xmlns:p14="http://schemas.microsoft.com/office/powerpoint/2010/main" val="1080036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8507"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Estimates for White, Black, Asian, and AI/AN persons are among non-Hispanic individuals. </a:t>
            </a:r>
          </a:p>
          <a:p>
            <a:pPr marL="171450" indent="-171450" defTabSz="948507">
              <a:buFontTx/>
              <a:buChar char="-"/>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48507"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34003218</a:t>
            </a:r>
          </a:p>
          <a:p>
            <a:pPr marL="171450" indent="-171450" defTabSz="948507">
              <a:buFontTx/>
              <a:buChar char="-"/>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36</a:t>
            </a:fld>
            <a:endParaRPr lang="en-US"/>
          </a:p>
        </p:txBody>
      </p:sp>
    </p:spTree>
    <p:extLst>
      <p:ext uri="{BB962C8B-B14F-4D97-AF65-F5344CB8AC3E}">
        <p14:creationId xmlns:p14="http://schemas.microsoft.com/office/powerpoint/2010/main" val="697255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37</a:t>
            </a:fld>
            <a:endParaRPr lang="en-US"/>
          </a:p>
        </p:txBody>
      </p:sp>
    </p:spTree>
    <p:extLst>
      <p:ext uri="{BB962C8B-B14F-4D97-AF65-F5344CB8AC3E}">
        <p14:creationId xmlns:p14="http://schemas.microsoft.com/office/powerpoint/2010/main" val="608647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none" dirty="0">
                <a:latin typeface="Arial" panose="020B0604020202020204" pitchFamily="34" charset="0"/>
                <a:cs typeface="Arial" panose="020B0604020202020204" pitchFamily="34" charset="0"/>
              </a:rPr>
              <a:t>USPSTF, et al. PMID: </a:t>
            </a:r>
            <a:r>
              <a:rPr lang="en-US" b="0" i="0" dirty="0">
                <a:solidFill>
                  <a:srgbClr val="212121"/>
                </a:solidFill>
                <a:effectLst/>
                <a:latin typeface="BlinkMacSystemFont"/>
              </a:rPr>
              <a:t>34003218</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38</a:t>
            </a:fld>
            <a:endParaRPr lang="en-US"/>
          </a:p>
        </p:txBody>
      </p:sp>
    </p:spTree>
    <p:extLst>
      <p:ext uri="{BB962C8B-B14F-4D97-AF65-F5344CB8AC3E}">
        <p14:creationId xmlns:p14="http://schemas.microsoft.com/office/powerpoint/2010/main" val="3267381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USPSTF, et al. PMID: 33687470</a:t>
            </a:r>
            <a:r>
              <a:rPr lang="en-US" dirty="0"/>
              <a:t> </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39</a:t>
            </a:fld>
            <a:endParaRPr lang="en-US"/>
          </a:p>
        </p:txBody>
      </p:sp>
    </p:spTree>
    <p:extLst>
      <p:ext uri="{BB962C8B-B14F-4D97-AF65-F5344CB8AC3E}">
        <p14:creationId xmlns:p14="http://schemas.microsoft.com/office/powerpoint/2010/main" val="3038148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latin typeface="Arial" panose="020B0604020202020204" pitchFamily="34" charset="0"/>
                <a:cs typeface="Arial" panose="020B0604020202020204" pitchFamily="34" charset="0"/>
              </a:rPr>
              <a:t>- Wolf AM, et al. PMID: </a:t>
            </a:r>
            <a:r>
              <a:rPr lang="en-US" dirty="0"/>
              <a:t>20200110</a:t>
            </a:r>
            <a:endParaRPr lang="en-US" dirty="0">
              <a:latin typeface="Arial" panose="020B0604020202020204" pitchFamily="34" charset="0"/>
              <a:cs typeface="Arial" panose="020B0604020202020204" pitchFamily="34" charset="0"/>
            </a:endParaRPr>
          </a:p>
          <a:p>
            <a:pPr defTabSz="948507">
              <a:defRPr/>
            </a:pPr>
            <a:r>
              <a:rPr lang="en-US" dirty="0">
                <a:latin typeface="Arial" panose="020B0604020202020204" pitchFamily="34" charset="0"/>
                <a:cs typeface="Arial" panose="020B0604020202020204" pitchFamily="34" charset="0"/>
              </a:rPr>
              <a:t>- Smith RA, et al. PMID: </a:t>
            </a:r>
            <a:r>
              <a:rPr lang="en-US" dirty="0"/>
              <a:t>29846940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40</a:t>
            </a:fld>
            <a:endParaRPr lang="en-US"/>
          </a:p>
        </p:txBody>
      </p:sp>
    </p:spTree>
    <p:extLst>
      <p:ext uri="{BB962C8B-B14F-4D97-AF65-F5344CB8AC3E}">
        <p14:creationId xmlns:p14="http://schemas.microsoft.com/office/powerpoint/2010/main" val="346264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a:latin typeface="Arial" pitchFamily="34" charset="0"/>
                <a:ea typeface="ＭＳ Ｐゴシック" pitchFamily="34" charset="-128"/>
                <a:cs typeface="Arial" pitchFamily="34" charset="0"/>
              </a:rPr>
              <a:t>- </a:t>
            </a: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Estimates for White and Black persons are among non-Hispanic individuals. </a:t>
            </a:r>
            <a:endParaRPr lang="en-US" sz="1200" dirty="0">
              <a:latin typeface="Arial" pitchFamily="34" charset="0"/>
              <a:ea typeface="ＭＳ Ｐゴシック" pitchFamily="34" charset="-128"/>
              <a:cs typeface="Arial" pitchFamily="34" charset="0"/>
            </a:endParaRPr>
          </a:p>
          <a:p>
            <a:pPr eaLnBrk="1" hangingPunct="1">
              <a:spcBef>
                <a:spcPct val="0"/>
              </a:spcBef>
            </a:pPr>
            <a:r>
              <a:rPr lang="en-US" sz="1200" dirty="0">
                <a:latin typeface="Arial" pitchFamily="34" charset="0"/>
                <a:ea typeface="ＭＳ Ｐゴシック" pitchFamily="34" charset="-128"/>
                <a:cs typeface="Arial" pitchFamily="34" charset="0"/>
              </a:rPr>
              <a:t>- National Center for Health Statistics. Health, United States, </a:t>
            </a:r>
            <a:r>
              <a:rPr lang="en-US" sz="1200" dirty="0">
                <a:latin typeface="Arial" panose="020B0604020202020204" pitchFamily="34" charset="0"/>
                <a:cs typeface="Arial" panose="020B0604020202020204" pitchFamily="34" charset="0"/>
              </a:rPr>
              <a:t>2018. Hyattsville, MD. 2019.</a:t>
            </a:r>
          </a:p>
          <a:p>
            <a:pPr marL="171450" indent="-171450">
              <a:buFontTx/>
              <a:buChar char="-"/>
            </a:pP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2018-2021.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000000"/>
                </a:solidFill>
                <a:latin typeface="Source Serif Pro Light" panose="02040303050405020204" pitchFamily="18" charset="0"/>
              </a:rPr>
              <a:t>Due to changes in NHIS survey design, 2019 estimates are not directly comparable to prior years and are separated from the trend line. The NHIS survey data collection mode was modified after the onset of the COVID-19 pandemic, where interviews changed to telephone-based modes in the second quarter of 2020 through April 2021 versus in-person modes in prior years and the first quarter of 2020. In May 2021, interviewers were directed to return to in-person interviews with some flexibility to conduct follow-up through telephone interviews. Readers are referred to the NHIS website for further information on potential biases due to COVID-19 related data collection changes.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5</a:t>
            </a:fld>
            <a:endParaRPr lang="en-US"/>
          </a:p>
        </p:txBody>
      </p:sp>
    </p:spTree>
    <p:extLst>
      <p:ext uri="{BB962C8B-B14F-4D97-AF65-F5344CB8AC3E}">
        <p14:creationId xmlns:p14="http://schemas.microsoft.com/office/powerpoint/2010/main" val="77224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spcBef>
                <a:spcPct val="0"/>
              </a:spcBef>
              <a:defRPr/>
            </a:pPr>
            <a:r>
              <a:rPr lang="en-US" sz="1200" dirty="0">
                <a:solidFill>
                  <a:srgbClr val="000000"/>
                </a:solidFill>
                <a:latin typeface="Arial" panose="020B0604020202020204" pitchFamily="34" charset="0"/>
                <a:ea typeface="ＭＳ Ｐゴシック" pitchFamily="34" charset="-128"/>
                <a:cs typeface="Arial" panose="020B0604020202020204" pitchFamily="34" charset="0"/>
              </a:rPr>
              <a:t>- Estimate for “Some college” includes those with an Associate’s degree.</a:t>
            </a:r>
          </a:p>
          <a:p>
            <a:pPr defTabSz="948507">
              <a:spcBef>
                <a:spcPct val="0"/>
              </a:spcBef>
              <a:defRPr/>
            </a:pPr>
            <a:r>
              <a:rPr lang="en-US" sz="1200" dirty="0">
                <a:latin typeface="Arial" pitchFamily="34" charset="0"/>
                <a:ea typeface="ＭＳ Ｐゴシック" pitchFamily="34" charset="-128"/>
                <a:cs typeface="Arial" pitchFamily="34" charset="0"/>
              </a:rPr>
              <a:t>- </a:t>
            </a:r>
            <a:r>
              <a:rPr lang="en-US" sz="1200" dirty="0">
                <a:latin typeface="Arial" panose="020B0604020202020204" pitchFamily="34" charset="0"/>
                <a:cs typeface="Arial" panose="020B0604020202020204" pitchFamily="34" charset="0"/>
              </a:rPr>
              <a:t>National Health Interview Survey, National Center for Health Statistics, Centers for Disease Control and Prevention, 2021.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 and documentation. </a:t>
            </a:r>
            <a:r>
              <a:rPr lang="en-US" sz="1200" u="sng" dirty="0">
                <a:latin typeface="Arial" panose="020B0604020202020204" pitchFamily="34" charset="0"/>
                <a:cs typeface="Arial" panose="020B0604020202020204" pitchFamily="34" charset="0"/>
                <a:hlinkClick r:id="rId3"/>
              </a:rPr>
              <a:t>https://www.cdc.gov/nchs/nhis/index.htm</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6</a:t>
            </a:fld>
            <a:endParaRPr lang="en-US"/>
          </a:p>
        </p:txBody>
      </p:sp>
    </p:spTree>
    <p:extLst>
      <p:ext uri="{BB962C8B-B14F-4D97-AF65-F5344CB8AC3E}">
        <p14:creationId xmlns:p14="http://schemas.microsoft.com/office/powerpoint/2010/main" val="333465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Sources</a:t>
            </a:r>
            <a:r>
              <a:rPr lang="en-US" sz="1200" b="0" i="0" u="none" strike="noStrike" kern="1200" dirty="0">
                <a:solidFill>
                  <a:schemeClr val="tx1"/>
                </a:solidFill>
                <a:effectLst/>
                <a:latin typeface="+mn-lt"/>
                <a:ea typeface="+mn-ea"/>
                <a:cs typeface="+mn-cs"/>
              </a:rPr>
              <a:t>: 2020: </a:t>
            </a:r>
            <a:r>
              <a:rPr lang="en-US" sz="1200" b="0" i="0" u="none" strike="noStrike" kern="1200" dirty="0" err="1">
                <a:solidFill>
                  <a:schemeClr val="tx1"/>
                </a:solidFill>
                <a:effectLst/>
                <a:latin typeface="+mn-lt"/>
                <a:ea typeface="+mn-ea"/>
                <a:cs typeface="+mn-cs"/>
              </a:rPr>
              <a:t>Gentzke</a:t>
            </a:r>
            <a:r>
              <a:rPr lang="en-US" sz="1200" b="0" i="0" u="none" strike="noStrike" kern="1200" dirty="0">
                <a:solidFill>
                  <a:schemeClr val="tx1"/>
                </a:solidFill>
                <a:effectLst/>
                <a:latin typeface="+mn-lt"/>
                <a:ea typeface="+mn-ea"/>
                <a:cs typeface="+mn-cs"/>
              </a:rPr>
              <a:t> AS, et al. </a:t>
            </a:r>
            <a:r>
              <a:rPr lang="en-US" sz="1200" b="0" i="1" u="none" strike="noStrike" kern="1200" dirty="0">
                <a:solidFill>
                  <a:schemeClr val="tx1"/>
                </a:solidFill>
                <a:effectLst/>
                <a:latin typeface="+mn-lt"/>
                <a:ea typeface="+mn-ea"/>
                <a:cs typeface="+mn-cs"/>
              </a:rPr>
              <a:t>MMWR </a:t>
            </a:r>
            <a:r>
              <a:rPr lang="en-US" sz="1200" b="0" i="1" u="none" strike="noStrike" kern="1200" dirty="0" err="1">
                <a:solidFill>
                  <a:schemeClr val="tx1"/>
                </a:solidFill>
                <a:effectLst/>
                <a:latin typeface="+mn-lt"/>
                <a:ea typeface="+mn-ea"/>
                <a:cs typeface="+mn-cs"/>
              </a:rPr>
              <a:t>Morb</a:t>
            </a:r>
            <a:r>
              <a:rPr lang="en-US" sz="1200" b="0" i="1" u="none" strike="noStrike" kern="1200" dirty="0">
                <a:solidFill>
                  <a:schemeClr val="tx1"/>
                </a:solidFill>
                <a:effectLst/>
                <a:latin typeface="+mn-lt"/>
                <a:ea typeface="+mn-ea"/>
                <a:cs typeface="+mn-cs"/>
              </a:rPr>
              <a:t> Mortal </a:t>
            </a:r>
            <a:r>
              <a:rPr lang="en-US" sz="1200" b="0" i="1" u="none" strike="noStrike" kern="1200" dirty="0" err="1">
                <a:solidFill>
                  <a:schemeClr val="tx1"/>
                </a:solidFill>
                <a:effectLst/>
                <a:latin typeface="+mn-lt"/>
                <a:ea typeface="+mn-ea"/>
                <a:cs typeface="+mn-cs"/>
              </a:rPr>
              <a:t>Wkly</a:t>
            </a:r>
            <a:r>
              <a:rPr lang="en-US" sz="1200" b="0" i="1" u="none" strike="noStrike" kern="1200" dirty="0">
                <a:solidFill>
                  <a:schemeClr val="tx1"/>
                </a:solidFill>
                <a:effectLst/>
                <a:latin typeface="+mn-lt"/>
                <a:ea typeface="+mn-ea"/>
                <a:cs typeface="+mn-cs"/>
              </a:rPr>
              <a:t> Rep.</a:t>
            </a:r>
            <a:r>
              <a:rPr lang="en-US" sz="1200" b="0" i="0" u="none" strike="noStrike" kern="1200" dirty="0">
                <a:solidFill>
                  <a:schemeClr val="tx1"/>
                </a:solidFill>
                <a:effectLst/>
                <a:latin typeface="+mn-lt"/>
                <a:ea typeface="+mn-ea"/>
                <a:cs typeface="+mn-cs"/>
              </a:rPr>
              <a:t> 2020 Dec 18;69(50):1881-1888; 2019: Wang T, et al. MMWR </a:t>
            </a:r>
            <a:r>
              <a:rPr lang="en-US" sz="1200" b="0" i="0" u="none" strike="noStrike" kern="1200" dirty="0" err="1">
                <a:solidFill>
                  <a:schemeClr val="tx1"/>
                </a:solidFill>
                <a:effectLst/>
                <a:latin typeface="+mn-lt"/>
                <a:ea typeface="+mn-ea"/>
                <a:cs typeface="+mn-cs"/>
              </a:rPr>
              <a:t>Surveill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Summ</a:t>
            </a:r>
            <a:r>
              <a:rPr lang="en-US" sz="1200" b="0" i="0" u="none" strike="noStrike" kern="1200" dirty="0">
                <a:solidFill>
                  <a:schemeClr val="tx1"/>
                </a:solidFill>
                <a:effectLst/>
                <a:latin typeface="+mn-lt"/>
                <a:ea typeface="+mn-ea"/>
                <a:cs typeface="+mn-cs"/>
              </a:rPr>
              <a:t>. 2019 Nov 6;68(12):1-22; 2018: </a:t>
            </a:r>
            <a:r>
              <a:rPr lang="en-US" sz="1200" b="0" i="0" u="none" strike="noStrike" kern="1200" dirty="0" err="1">
                <a:solidFill>
                  <a:schemeClr val="tx1"/>
                </a:solidFill>
                <a:effectLst/>
                <a:latin typeface="+mn-lt"/>
                <a:ea typeface="+mn-ea"/>
                <a:cs typeface="+mn-cs"/>
              </a:rPr>
              <a:t>Gentzke</a:t>
            </a:r>
            <a:r>
              <a:rPr lang="en-US" sz="1200" b="0" i="0" u="none" strike="noStrike" kern="1200" dirty="0">
                <a:solidFill>
                  <a:schemeClr val="tx1"/>
                </a:solidFill>
                <a:effectLst/>
                <a:latin typeface="+mn-lt"/>
                <a:ea typeface="+mn-ea"/>
                <a:cs typeface="+mn-cs"/>
              </a:rPr>
              <a:t> AS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2019 Feb 15;68(6):157-164; 2017: Wang T,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2018 Jun 8;67(22):629-633; 2016: Jamal A,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2017 Jun 16;66(23):597-603; 2015: Singh T,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2016 Apr 15;65(14):361-7; 2014: </a:t>
            </a:r>
            <a:r>
              <a:rPr lang="en-US" sz="1200" b="0" i="0" u="none" strike="noStrike" kern="1200" dirty="0" err="1">
                <a:solidFill>
                  <a:schemeClr val="tx1"/>
                </a:solidFill>
                <a:effectLst/>
                <a:latin typeface="+mn-lt"/>
                <a:ea typeface="+mn-ea"/>
                <a:cs typeface="+mn-cs"/>
              </a:rPr>
              <a:t>Arrazola</a:t>
            </a:r>
            <a:r>
              <a:rPr lang="en-US" sz="1200" b="0" i="0" u="none" strike="noStrike" kern="1200" dirty="0">
                <a:solidFill>
                  <a:schemeClr val="tx1"/>
                </a:solidFill>
                <a:effectLst/>
                <a:latin typeface="+mn-lt"/>
                <a:ea typeface="+mn-ea"/>
                <a:cs typeface="+mn-cs"/>
              </a:rPr>
              <a:t> RA,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2015 Apr 17;64(14):381-5; 2013: </a:t>
            </a:r>
            <a:r>
              <a:rPr lang="en-US" sz="1200" b="0" i="0" u="none" strike="noStrike" kern="1200" dirty="0" err="1">
                <a:solidFill>
                  <a:schemeClr val="tx1"/>
                </a:solidFill>
                <a:effectLst/>
                <a:latin typeface="+mn-lt"/>
                <a:ea typeface="+mn-ea"/>
                <a:cs typeface="+mn-cs"/>
              </a:rPr>
              <a:t>Arrazola</a:t>
            </a:r>
            <a:r>
              <a:rPr lang="en-US" sz="1200" b="0" i="0" u="none" strike="noStrike" kern="1200" dirty="0">
                <a:solidFill>
                  <a:schemeClr val="tx1"/>
                </a:solidFill>
                <a:effectLst/>
                <a:latin typeface="+mn-lt"/>
                <a:ea typeface="+mn-ea"/>
                <a:cs typeface="+mn-cs"/>
              </a:rPr>
              <a:t> RA,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2014 Nov 14;63(45):1021-6;2011 &amp; 2012: </a:t>
            </a:r>
            <a:r>
              <a:rPr lang="en-US" sz="1200" b="0" i="0" u="none" strike="noStrike" kern="1200" dirty="0" err="1">
                <a:solidFill>
                  <a:schemeClr val="tx1"/>
                </a:solidFill>
                <a:effectLst/>
                <a:latin typeface="+mn-lt"/>
                <a:ea typeface="+mn-ea"/>
                <a:cs typeface="+mn-cs"/>
              </a:rPr>
              <a:t>Arrazola</a:t>
            </a:r>
            <a:r>
              <a:rPr lang="en-US" sz="1200" b="0" i="0" u="none" strike="noStrike" kern="1200" dirty="0">
                <a:solidFill>
                  <a:schemeClr val="tx1"/>
                </a:solidFill>
                <a:effectLst/>
                <a:latin typeface="+mn-lt"/>
                <a:ea typeface="+mn-ea"/>
                <a:cs typeface="+mn-cs"/>
              </a:rPr>
              <a:t> RA, et al. MMWR </a:t>
            </a:r>
            <a:r>
              <a:rPr lang="en-US" sz="1200" b="0" i="0" u="none" strike="noStrike" kern="1200" dirty="0" err="1">
                <a:solidFill>
                  <a:schemeClr val="tx1"/>
                </a:solidFill>
                <a:effectLst/>
                <a:latin typeface="+mn-lt"/>
                <a:ea typeface="+mn-ea"/>
                <a:cs typeface="+mn-cs"/>
              </a:rPr>
              <a:t>Morb</a:t>
            </a:r>
            <a:r>
              <a:rPr lang="en-US" sz="1200" b="0" i="0" u="none" strike="noStrike" kern="1200" dirty="0">
                <a:solidFill>
                  <a:schemeClr val="tx1"/>
                </a:solidFill>
                <a:effectLst/>
                <a:latin typeface="+mn-lt"/>
                <a:ea typeface="+mn-ea"/>
                <a:cs typeface="+mn-cs"/>
              </a:rPr>
              <a:t> Mortal </a:t>
            </a:r>
            <a:r>
              <a:rPr lang="en-US" sz="1200" b="0" i="0" u="none" strike="noStrike" kern="1200" dirty="0" err="1">
                <a:solidFill>
                  <a:schemeClr val="tx1"/>
                </a:solidFill>
                <a:effectLst/>
                <a:latin typeface="+mn-lt"/>
                <a:ea typeface="+mn-ea"/>
                <a:cs typeface="+mn-cs"/>
              </a:rPr>
              <a:t>Wkly</a:t>
            </a:r>
            <a:r>
              <a:rPr lang="en-US" sz="1200" b="0" i="0" u="none" strike="noStrike" kern="1200" dirty="0">
                <a:solidFill>
                  <a:schemeClr val="tx1"/>
                </a:solidFill>
                <a:effectLst/>
                <a:latin typeface="+mn-lt"/>
                <a:ea typeface="+mn-ea"/>
                <a:cs typeface="+mn-cs"/>
              </a:rPr>
              <a:t> Rep. 2013 Nov 15;62(45):893-7.</a:t>
            </a:r>
            <a:r>
              <a:rPr lang="en-US" sz="1000" dirty="0"/>
              <a:t> </a:t>
            </a:r>
            <a:endParaRPr lang="en-US" sz="1000" dirty="0">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7</a:t>
            </a:fld>
            <a:endParaRPr lang="en-US"/>
          </a:p>
        </p:txBody>
      </p:sp>
    </p:spTree>
    <p:extLst>
      <p:ext uri="{BB962C8B-B14F-4D97-AF65-F5344CB8AC3E}">
        <p14:creationId xmlns:p14="http://schemas.microsoft.com/office/powerpoint/2010/main" val="333711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Park-Lee E, et al. PMID: </a:t>
            </a:r>
            <a:r>
              <a:rPr lang="en-US" b="0" i="0" dirty="0">
                <a:solidFill>
                  <a:srgbClr val="212121"/>
                </a:solidFill>
                <a:effectLst/>
                <a:latin typeface="BlinkMacSystemFont"/>
              </a:rPr>
              <a:t>36355596, based on data from National Youth Tobacco Survey, 2022.</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8</a:t>
            </a:fld>
            <a:endParaRPr lang="en-US"/>
          </a:p>
        </p:txBody>
      </p:sp>
    </p:spTree>
    <p:extLst>
      <p:ext uri="{BB962C8B-B14F-4D97-AF65-F5344CB8AC3E}">
        <p14:creationId xmlns:p14="http://schemas.microsoft.com/office/powerpoint/2010/main" val="318939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ct val="0"/>
              </a:spcBef>
              <a:buFontTx/>
              <a:buChar char="-"/>
            </a:pPr>
            <a:r>
              <a:rPr lang="en-US" sz="1200" dirty="0">
                <a:latin typeface="Arial" panose="020B0604020202020204" pitchFamily="34" charset="0"/>
                <a:cs typeface="Arial" panose="020B0604020202020204" pitchFamily="34" charset="0"/>
              </a:rPr>
              <a:t>National Center for Health Statistics. Health, United States, 2013: With Special Feature on Prescription Drugs. Hyattsville, MD. 2014.</a:t>
            </a:r>
          </a:p>
          <a:p>
            <a:pPr marL="177845" indent="-177845">
              <a:spcBef>
                <a:spcPct val="0"/>
              </a:spcBef>
              <a:buFontTx/>
              <a:buChar char="-"/>
            </a:pPr>
            <a:r>
              <a:rPr lang="en-US" sz="1200" dirty="0">
                <a:latin typeface="Arial" panose="020B0604020202020204" pitchFamily="34" charset="0"/>
                <a:cs typeface="Arial" panose="020B0604020202020204" pitchFamily="34" charset="0"/>
              </a:rPr>
              <a:t>National Center for Health Statistics. National Health and Nutrition Examination Survey, 2011-March 2020.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files and documentation. https://wwwn.cdc.gov/nchs/nhanes/Default.aspx</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9</a:t>
            </a:fld>
            <a:endParaRPr lang="en-US"/>
          </a:p>
        </p:txBody>
      </p:sp>
    </p:spTree>
    <p:extLst>
      <p:ext uri="{BB962C8B-B14F-4D97-AF65-F5344CB8AC3E}">
        <p14:creationId xmlns:p14="http://schemas.microsoft.com/office/powerpoint/2010/main" val="368230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spcBef>
                <a:spcPct val="0"/>
              </a:spcBef>
              <a:buFontTx/>
              <a:buChar char="-"/>
              <a:defRPr/>
            </a:pPr>
            <a:r>
              <a:rPr lang="en-US" sz="1200" dirty="0">
                <a:latin typeface="Arial" panose="020B0604020202020204" pitchFamily="34" charset="0"/>
                <a:cs typeface="Arial" panose="020B0604020202020204" pitchFamily="34" charset="0"/>
              </a:rPr>
              <a:t>National Center for Health Statistics. Health, United States, 2013: With Special Feature on Prescription Drugs. Hyattsville, MD. 2014.</a:t>
            </a:r>
          </a:p>
          <a:p>
            <a:pPr marL="177845" indent="-177845">
              <a:spcBef>
                <a:spcPct val="0"/>
              </a:spcBef>
              <a:buFontTx/>
              <a:buChar char="-"/>
            </a:pPr>
            <a:r>
              <a:rPr lang="en-US" sz="1200" dirty="0">
                <a:latin typeface="Arial" panose="020B0604020202020204" pitchFamily="34" charset="0"/>
                <a:cs typeface="Arial" panose="020B0604020202020204" pitchFamily="34" charset="0"/>
              </a:rPr>
              <a:t>National Center for Health Statistics. Health, United States, 2017: With Special Feature on Mortality. Hyattsville, MD. 2018.</a:t>
            </a:r>
          </a:p>
          <a:p>
            <a:pPr marL="177845" indent="-177845">
              <a:spcBef>
                <a:spcPct val="0"/>
              </a:spcBef>
              <a:buFontTx/>
              <a:buChar char="-"/>
            </a:pPr>
            <a:r>
              <a:rPr lang="en-US" sz="1200" dirty="0">
                <a:latin typeface="Arial" panose="020B0604020202020204" pitchFamily="34" charset="0"/>
                <a:cs typeface="Arial" panose="020B0604020202020204" pitchFamily="34" charset="0"/>
              </a:rPr>
              <a:t>National Center for Health Statistics. National Health and Nutrition Examination Survey, 2015-March 2020. </a:t>
            </a:r>
            <a:r>
              <a:rPr lang="en-US" sz="1200" dirty="0" err="1">
                <a:latin typeface="Arial" panose="020B0604020202020204" pitchFamily="34" charset="0"/>
                <a:cs typeface="Arial" panose="020B0604020202020204" pitchFamily="34" charset="0"/>
              </a:rPr>
              <a:t>Public-use</a:t>
            </a:r>
            <a:r>
              <a:rPr lang="en-US" sz="1200" dirty="0">
                <a:latin typeface="Arial" panose="020B0604020202020204" pitchFamily="34" charset="0"/>
                <a:cs typeface="Arial" panose="020B0604020202020204" pitchFamily="34" charset="0"/>
              </a:rPr>
              <a:t> data files and documentation. https://wwwn.cdc.gov/nchs/nhanes/Default.aspx</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10</a:t>
            </a:fld>
            <a:endParaRPr lang="en-US"/>
          </a:p>
        </p:txBody>
      </p:sp>
    </p:spTree>
    <p:extLst>
      <p:ext uri="{BB962C8B-B14F-4D97-AF65-F5344CB8AC3E}">
        <p14:creationId xmlns:p14="http://schemas.microsoft.com/office/powerpoint/2010/main" val="174461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462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478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4564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2993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299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5073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447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724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059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5821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7677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3161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34F91ADE-6195-82D0-F10D-CD06620EF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C9CE926B-B614-5E2A-45C7-FED0E5588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941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EC388AB-B282-D378-6B43-944FB9DED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15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map&#10;&#10;Description automatically generated">
            <a:extLst>
              <a:ext uri="{FF2B5EF4-FFF2-40B4-BE49-F238E27FC236}">
                <a16:creationId xmlns:a16="http://schemas.microsoft.com/office/drawing/2014/main" id="{20C98562-4EFC-CFE9-8D71-B8521EDB6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574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9E4AFEE7-DEE4-AFEA-1365-929056F88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525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88A5AD6B-77BE-38E8-69E1-AB431F8C2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478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F841B168-2490-CA47-9C12-F1BCB5B22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499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3F065C1-89F5-DE69-F4D3-E353D2824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318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09947C32-BD15-60FC-6E63-946659FC0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3338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 waterfall chart&#10;&#10;Description automatically generated">
            <a:extLst>
              <a:ext uri="{FF2B5EF4-FFF2-40B4-BE49-F238E27FC236}">
                <a16:creationId xmlns:a16="http://schemas.microsoft.com/office/drawing/2014/main" id="{01AF1CBC-03D8-2ADF-2DA8-05E938974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020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82DC7FEE-2897-8156-6810-03E67E7D7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403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B6F29E60-10D0-8233-9F0D-2C6E59116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8131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AC985EF5-405A-9BCE-5360-F3B885952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5048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F10471F9-E7C5-5BFD-F2C3-DAEA68592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138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36825EC6-93D7-A214-BE1E-E1778FDFD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155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6E83FB53-9D7F-8334-B2D6-0DBCDA01F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000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C861B2E8-3223-E3AB-5458-4A27DD6F7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406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B88AE705-4CB0-899E-98B4-0941773E2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9996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6C9CDB38-A6FF-9DA6-84BC-7D75A62C7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1777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DF697F7D-39C9-EC51-2FEB-194EFBDAB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8879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EB7F0D2-CD3C-B8D2-986A-751C46E50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352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F03063C-C8C9-FC4A-BEDC-B73132F98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803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067FF781-62B1-AE26-7E25-A143339AA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7415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7726371D-3569-C288-084D-50B0F66A8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5700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8A54537E-9954-A3D5-6C10-8C590DB87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7505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197B3346-648A-29ED-FDB8-C54B5D5E2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0881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816EBDA8-3A1C-3301-FD0D-AB8278283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1346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08DAA810-0E1F-98A2-1134-479A66A90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0445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colorectal cancer screening&#10;&#10;Description automatically generated">
            <a:extLst>
              <a:ext uri="{FF2B5EF4-FFF2-40B4-BE49-F238E27FC236}">
                <a16:creationId xmlns:a16="http://schemas.microsoft.com/office/drawing/2014/main" id="{F38EAF6F-E788-DEF5-B98E-6E5865B7B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1528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A70B27EC-8547-EB4B-FDE8-651307280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3901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4B848511-CFD3-E53E-9233-82E4D6A9E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5825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6054AB68-2452-C010-BD93-4EB79318A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9511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E4A86063-1C86-FAE5-5D0D-1904209DA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594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77DB30F0-748D-9CF9-F87B-3D50ED22E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5469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D5C7F75-749A-FF76-F8A9-D41E83EF1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943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FB3F3570-D86B-6B27-6170-8DAD2B22E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776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17A13712-9A69-8098-BC11-85C2625C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425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DE0CD1AB-4AB7-3E6B-C8AE-89AAFB8CF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359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A1221121-24D4-9367-F49E-430633559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14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21446757-9F40-5847-EFED-71D8A4A48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07462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2" ma:contentTypeDescription="Create a new document." ma:contentTypeScope="" ma:versionID="8137e9a0254140461f65af0a8cfef952">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5db66ec4ec237209f1ac485228add415"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52a891-184f-4c5c-9e97-e37702bf691a}"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3917C9-DACF-49DA-91E5-2F228F9EAB0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11ef61ff-1dc9-4ca7-b845-84ac7e98c186"/>
    <ds:schemaRef ds:uri="http://schemas.microsoft.com/office/infopath/2007/PartnerControls"/>
    <ds:schemaRef ds:uri="http://purl.org/dc/elements/1.1/"/>
    <ds:schemaRef ds:uri="e129a00c-9292-4451-9308-ea75f7972fd5"/>
    <ds:schemaRef ds:uri="http://www.w3.org/XML/1998/namespace"/>
    <ds:schemaRef ds:uri="http://purl.org/dc/dcmitype/"/>
  </ds:schemaRefs>
</ds:datastoreItem>
</file>

<file path=customXml/itemProps2.xml><?xml version="1.0" encoding="utf-8"?>
<ds:datastoreItem xmlns:ds="http://schemas.openxmlformats.org/officeDocument/2006/customXml" ds:itemID="{F6B02FFD-ACB3-407F-B1F3-3A29884B3A02}">
  <ds:schemaRefs>
    <ds:schemaRef ds:uri="http://schemas.microsoft.com/sharepoint/v3/contenttype/forms"/>
  </ds:schemaRefs>
</ds:datastoreItem>
</file>

<file path=customXml/itemProps3.xml><?xml version="1.0" encoding="utf-8"?>
<ds:datastoreItem xmlns:ds="http://schemas.openxmlformats.org/officeDocument/2006/customXml" ds:itemID="{90251852-999B-4E34-94F5-9B43DBEEB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a00c-9292-4451-9308-ea75f7972fd5"/>
    <ds:schemaRef ds:uri="11ef61ff-1dc9-4ca7-b845-84ac7e98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38</TotalTime>
  <Words>3058</Words>
  <Application>Microsoft Office PowerPoint</Application>
  <PresentationFormat>On-screen Show (4:3)</PresentationFormat>
  <Paragraphs>116</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BlinkMacSystemFont</vt:lpstr>
      <vt:lpstr>Calibri</vt:lpstr>
      <vt:lpstr>Calibri Light</vt:lpstr>
      <vt:lpstr>Source Serif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Adair Minihan</cp:lastModifiedBy>
  <cp:revision>2</cp:revision>
  <dcterms:created xsi:type="dcterms:W3CDTF">2023-04-28T14:49:25Z</dcterms:created>
  <dcterms:modified xsi:type="dcterms:W3CDTF">2023-09-08T14:29:24Z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