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5" r:id="rId41"/>
    <p:sldId id="292" r:id="rId42"/>
    <p:sldId id="293"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62" d="100"/>
          <a:sy n="62" d="100"/>
        </p:scale>
        <p:origin x="12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8AB7D-1A24-45A9-AAAB-E9A85F68A0F6}" type="datetimeFigureOut">
              <a:rPr lang="en-US" smtClean="0"/>
              <a:t>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5CFE6-8AA7-4A64-A229-ED392E9C7A77}" type="slidenum">
              <a:rPr lang="en-US" smtClean="0"/>
              <a:t>‹#›</a:t>
            </a:fld>
            <a:endParaRPr lang="en-US"/>
          </a:p>
        </p:txBody>
      </p:sp>
    </p:spTree>
    <p:extLst>
      <p:ext uri="{BB962C8B-B14F-4D97-AF65-F5344CB8AC3E}">
        <p14:creationId xmlns:p14="http://schemas.microsoft.com/office/powerpoint/2010/main" val="304707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vaccines/imz-managers/coverage/teenvaxview/data-reports/index.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vaccines/imz-managers/coverage/teenvaxview/data-report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 https://www.cdc.gov/brfss/data_documentation/index.htm</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a:t>
            </a:fld>
            <a:endParaRPr lang="en-US"/>
          </a:p>
        </p:txBody>
      </p:sp>
    </p:spTree>
    <p:extLst>
      <p:ext uri="{BB962C8B-B14F-4D97-AF65-F5344CB8AC3E}">
        <p14:creationId xmlns:p14="http://schemas.microsoft.com/office/powerpoint/2010/main" val="320931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National Center for Health Statistics. National Health and Nutrition Examination Survey, 2017- March 2020.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files and documentation. https://wwwn.cdc.gov/nchs/nhanes/Default.aspx</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11</a:t>
            </a:fld>
            <a:endParaRPr lang="en-US"/>
          </a:p>
        </p:txBody>
      </p:sp>
    </p:spTree>
    <p:extLst>
      <p:ext uri="{BB962C8B-B14F-4D97-AF65-F5344CB8AC3E}">
        <p14:creationId xmlns:p14="http://schemas.microsoft.com/office/powerpoint/2010/main" val="354273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 https://www.cdc.gov/brfss/data_documentation/index.htm</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12</a:t>
            </a:fld>
            <a:endParaRPr lang="en-US"/>
          </a:p>
        </p:txBody>
      </p:sp>
    </p:spTree>
    <p:extLst>
      <p:ext uri="{BB962C8B-B14F-4D97-AF65-F5344CB8AC3E}">
        <p14:creationId xmlns:p14="http://schemas.microsoft.com/office/powerpoint/2010/main" val="338064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 https://www.cdc.gov/brfss/data_documentation/index.htm</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13</a:t>
            </a:fld>
            <a:endParaRPr lang="en-US"/>
          </a:p>
        </p:txBody>
      </p:sp>
    </p:spTree>
    <p:extLst>
      <p:ext uri="{BB962C8B-B14F-4D97-AF65-F5344CB8AC3E}">
        <p14:creationId xmlns:p14="http://schemas.microsoft.com/office/powerpoint/2010/main" val="46909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ct val="0"/>
              </a:spcBef>
              <a:buFontTx/>
              <a:buChar char="-"/>
            </a:pPr>
            <a:r>
              <a:rPr lang="en-US" dirty="0">
                <a:latin typeface="Arial" panose="020B0604020202020204" pitchFamily="34" charset="0"/>
                <a:cs typeface="Arial" panose="020B0604020202020204" pitchFamily="34" charset="0"/>
              </a:rPr>
              <a:t>National Center for Health Statistics. Health, United States, 2018. Hyattsville, MD. 2019.</a:t>
            </a:r>
          </a:p>
          <a:p>
            <a:pPr marL="177845" indent="-177845">
              <a:spcBef>
                <a:spcPct val="0"/>
              </a:spcBef>
              <a:buFontTx/>
              <a:buChar char="-"/>
            </a:pPr>
            <a:r>
              <a:rPr lang="en-US" dirty="0">
                <a:latin typeface="Arial" panose="020B0604020202020204" pitchFamily="34" charset="0"/>
                <a:cs typeface="Arial" panose="020B0604020202020204" pitchFamily="34" charset="0"/>
              </a:rPr>
              <a:t>National Health Interview Survey, National Center for Health Statistics, Centers for Disease Control and Prevention, 2018, 2020.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 and documentation. </a:t>
            </a:r>
            <a:r>
              <a:rPr lang="en-US" u="sng" dirty="0">
                <a:latin typeface="Arial" panose="020B0604020202020204" pitchFamily="34" charset="0"/>
                <a:cs typeface="Arial" panose="020B0604020202020204" pitchFamily="34" charset="0"/>
                <a:hlinkClick r:id="rId3"/>
              </a:rPr>
              <a:t>https://www.cdc.gov/nchs/nhis/index.htm</a:t>
            </a:r>
            <a:endParaRPr lang="en-US" sz="1000" b="0" i="0" u="none" strike="noStrike" baseline="0" dirty="0">
              <a:solidFill>
                <a:schemeClr val="tx1"/>
              </a:solidFill>
              <a:latin typeface="Arial" panose="020B0604020202020204" pitchFamily="34" charset="0"/>
              <a:cs typeface="Arial" panose="020B0604020202020204" pitchFamily="34" charset="0"/>
            </a:endParaRPr>
          </a:p>
          <a:p>
            <a:pPr marL="177845" indent="-177845">
              <a:spcBef>
                <a:spcPct val="0"/>
              </a:spcBef>
              <a:buFontTx/>
              <a:buChar char="-"/>
            </a:pPr>
            <a:r>
              <a:rPr lang="en-US" sz="1200" b="0" i="0" u="none" strike="noStrike" baseline="0" dirty="0">
                <a:solidFill>
                  <a:srgbClr val="000000"/>
                </a:solidFill>
                <a:latin typeface="Source Serif Pro Light" panose="02040303050405020204" pitchFamily="18" charset="0"/>
              </a:rPr>
              <a:t>Due to changes in NHIS survey design in 2020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a:t>
            </a:r>
            <a:endParaRPr lang="en-US" dirty="0"/>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14</a:t>
            </a:fld>
            <a:endParaRPr lang="en-US"/>
          </a:p>
        </p:txBody>
      </p:sp>
    </p:spTree>
    <p:extLst>
      <p:ext uri="{BB962C8B-B14F-4D97-AF65-F5344CB8AC3E}">
        <p14:creationId xmlns:p14="http://schemas.microsoft.com/office/powerpoint/2010/main" val="1675702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Estimates for White, Black, and Asian persons are among non-Hispanic individuals.</a:t>
            </a:r>
          </a:p>
          <a:p>
            <a:pPr marL="177845" indent="-177845">
              <a:buFontTx/>
              <a:buChar char="-"/>
            </a:pPr>
            <a:r>
              <a:rPr lang="en-US" sz="1200" dirty="0">
                <a:solidFill>
                  <a:srgbClr val="000000"/>
                </a:solidFill>
                <a:latin typeface="Arial" charset="0"/>
                <a:ea typeface="ＭＳ Ｐゴシック" pitchFamily="34" charset="-128"/>
              </a:rPr>
              <a:t>Centers for Disease Control and Prevention. High School Youth Risk Behavior Survey Data, 2019. Available from URL: https://nccd.cdc.gov/youthonline/App/Default.aspx</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15</a:t>
            </a:fld>
            <a:endParaRPr lang="en-US"/>
          </a:p>
        </p:txBody>
      </p:sp>
    </p:spTree>
    <p:extLst>
      <p:ext uri="{BB962C8B-B14F-4D97-AF65-F5344CB8AC3E}">
        <p14:creationId xmlns:p14="http://schemas.microsoft.com/office/powerpoint/2010/main" val="312944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ＭＳ Ｐゴシック" pitchFamily="34" charset="-128"/>
                <a:cs typeface="Arial" panose="020B0604020202020204" pitchFamily="34" charset="0"/>
              </a:rPr>
              <a:t>- </a:t>
            </a: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16</a:t>
            </a:fld>
            <a:endParaRPr lang="en-US"/>
          </a:p>
        </p:txBody>
      </p:sp>
    </p:spTree>
    <p:extLst>
      <p:ext uri="{BB962C8B-B14F-4D97-AF65-F5344CB8AC3E}">
        <p14:creationId xmlns:p14="http://schemas.microsoft.com/office/powerpoint/2010/main" val="284844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ＭＳ Ｐゴシック" pitchFamily="34" charset="-128"/>
                <a:cs typeface="Arial" panose="020B0604020202020204" pitchFamily="34" charset="0"/>
              </a:rPr>
              <a:t>- </a:t>
            </a: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17</a:t>
            </a:fld>
            <a:endParaRPr lang="en-US"/>
          </a:p>
        </p:txBody>
      </p:sp>
    </p:spTree>
    <p:extLst>
      <p:ext uri="{BB962C8B-B14F-4D97-AF65-F5344CB8AC3E}">
        <p14:creationId xmlns:p14="http://schemas.microsoft.com/office/powerpoint/2010/main" val="3016733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National Health Interview Survey, National Center for Health Statistics, Centers for Disease Control and Prevention, 2020.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18</a:t>
            </a:fld>
            <a:endParaRPr lang="en-US"/>
          </a:p>
        </p:txBody>
      </p:sp>
    </p:spTree>
    <p:extLst>
      <p:ext uri="{BB962C8B-B14F-4D97-AF65-F5344CB8AC3E}">
        <p14:creationId xmlns:p14="http://schemas.microsoft.com/office/powerpoint/2010/main" val="18097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Saslow D, </a:t>
            </a:r>
            <a:r>
              <a:rPr lang="en-US" dirty="0">
                <a:latin typeface="Arial" panose="020B0604020202020204" pitchFamily="34" charset="0"/>
                <a:ea typeface="ＭＳ Ｐゴシック" pitchFamily="34" charset="-128"/>
                <a:cs typeface="Arial" panose="020B0604020202020204" pitchFamily="34" charset="0"/>
              </a:rPr>
              <a:t>et al. PMID: </a:t>
            </a:r>
            <a:r>
              <a:rPr lang="en-US" sz="1200" b="0" i="0" kern="1200" dirty="0">
                <a:solidFill>
                  <a:schemeClr val="tx1"/>
                </a:solidFill>
                <a:effectLst/>
                <a:latin typeface="+mn-lt"/>
                <a:ea typeface="+mn-ea"/>
                <a:cs typeface="+mn-cs"/>
              </a:rPr>
              <a:t>32639044</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19</a:t>
            </a:fld>
            <a:endParaRPr lang="en-US"/>
          </a:p>
        </p:txBody>
      </p:sp>
    </p:spTree>
    <p:extLst>
      <p:ext uri="{BB962C8B-B14F-4D97-AF65-F5344CB8AC3E}">
        <p14:creationId xmlns:p14="http://schemas.microsoft.com/office/powerpoint/2010/main" val="398625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Up-to-Date HPV vaccination includes those who received ≥3 doses, and those who received 2 doses when the first HPV vaccine dose was initiated before age 15 years and the time between the first and second dose was at least 5 months minus 4 days. </a:t>
            </a:r>
          </a:p>
          <a:p>
            <a:pPr marL="177845" indent="-177845" defTabSz="948507">
              <a:buFontTx/>
              <a:buChar char="-"/>
              <a:defRPr/>
            </a:pPr>
            <a:r>
              <a:rPr lang="en-US" sz="1200" dirty="0">
                <a:solidFill>
                  <a:srgbClr val="000000"/>
                </a:solidFill>
                <a:latin typeface="Arial" charset="0"/>
                <a:ea typeface="ＭＳ Ｐゴシック" pitchFamily="34" charset="-128"/>
              </a:rPr>
              <a:t>Estimates for White, Black persons are among non-Hispanic individuals. </a:t>
            </a:r>
            <a:r>
              <a:rPr lang="en-US" dirty="0"/>
              <a:t>Centers for Disease Control and Prevention, National Center for Immunization and Respiratory Diseases. </a:t>
            </a:r>
            <a:r>
              <a:rPr lang="en-US" dirty="0" err="1"/>
              <a:t>TeenVaxView</a:t>
            </a:r>
            <a:r>
              <a:rPr lang="en-US" dirty="0"/>
              <a:t>. Available from URL: </a:t>
            </a:r>
            <a:r>
              <a:rPr lang="en-US" u="sng" dirty="0">
                <a:hlinkClick r:id="rId3"/>
              </a:rPr>
              <a:t>https://www.cdc.gov/vaccines/imz-managers/coverage/teenvaxview/data-reports/index.html</a:t>
            </a:r>
            <a:r>
              <a:rPr lang="en-US" dirty="0"/>
              <a:t> Accessed February 15, 2023.</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20</a:t>
            </a:fld>
            <a:endParaRPr lang="en-US"/>
          </a:p>
        </p:txBody>
      </p:sp>
    </p:spTree>
    <p:extLst>
      <p:ext uri="{BB962C8B-B14F-4D97-AF65-F5344CB8AC3E}">
        <p14:creationId xmlns:p14="http://schemas.microsoft.com/office/powerpoint/2010/main" val="45512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ＭＳ Ｐゴシック" pitchFamily="34" charset="-128"/>
              </a:rPr>
              <a:t>- Death rates: </a:t>
            </a:r>
            <a:r>
              <a:rPr lang="en-US" sz="1200" dirty="0">
                <a:solidFill>
                  <a:srgbClr val="000000"/>
                </a:solidFill>
                <a:latin typeface="Arial" charset="0"/>
                <a:ea typeface="ＭＳ Ｐゴシック" pitchFamily="34" charset="-128"/>
              </a:rPr>
              <a:t>US Mortality Volumes 1930 to 1959, US Mortality Data 1960 to 2020, National Center for Health Statistics, Centers for Disease Control and Prevention. </a:t>
            </a:r>
          </a:p>
          <a:p>
            <a:r>
              <a:rPr lang="en-US" sz="1200" dirty="0">
                <a:solidFill>
                  <a:srgbClr val="000000"/>
                </a:solidFill>
                <a:latin typeface="Arial" charset="0"/>
                <a:ea typeface="ＭＳ Ｐゴシック" pitchFamily="34" charset="-128"/>
              </a:rPr>
              <a:t>- Cigarette consumption: 1900-1999: US Department of Agriculture. 2000-2015: Wang, TW et al. PMID: 27932780. 2016-2020: Alcohol and Tobacco Tax and Trade Bureau </a:t>
            </a:r>
            <a:r>
              <a:rPr lang="en-US" sz="1050" dirty="0">
                <a:solidFill>
                  <a:srgbClr val="000000"/>
                </a:solidFill>
                <a:latin typeface="Arial" charset="0"/>
                <a:ea typeface="ＭＳ Ｐゴシック" pitchFamily="34" charset="-128"/>
              </a:rPr>
              <a:t>(</a:t>
            </a:r>
            <a:r>
              <a:rPr lang="en-US" sz="1200" dirty="0"/>
              <a:t>https://www.ttb.gov/tobacco/tobacco-statistics) </a:t>
            </a:r>
            <a:r>
              <a:rPr lang="en-US" sz="1200" dirty="0">
                <a:solidFill>
                  <a:srgbClr val="000000"/>
                </a:solidFill>
                <a:latin typeface="Arial" charset="0"/>
                <a:ea typeface="ＭＳ Ｐゴシック" pitchFamily="34" charset="-128"/>
              </a:rPr>
              <a:t>and US Census population estimates (</a:t>
            </a:r>
            <a:r>
              <a:rPr lang="en-US" sz="1800" dirty="0"/>
              <a:t>https://www.census.gov/data/tables/time-series/demo/popest/2010s-national-detail.html)</a:t>
            </a:r>
            <a:r>
              <a:rPr lang="en-US" sz="1200" dirty="0">
                <a:solidFill>
                  <a:srgbClr val="000000"/>
                </a:solidFill>
                <a:latin typeface="Arial" charset="0"/>
                <a:ea typeface="ＭＳ Ｐゴシック" pitchFamily="34" charset="-128"/>
              </a:rPr>
              <a:t>. </a:t>
            </a:r>
            <a:endParaRPr lang="en-US" sz="1200" dirty="0"/>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a:t>
            </a:fld>
            <a:endParaRPr lang="en-US"/>
          </a:p>
        </p:txBody>
      </p:sp>
    </p:spTree>
    <p:extLst>
      <p:ext uri="{BB962C8B-B14F-4D97-AF65-F5344CB8AC3E}">
        <p14:creationId xmlns:p14="http://schemas.microsoft.com/office/powerpoint/2010/main" val="1427386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Up-to-Date HPV vaccination includes those who received ≥3 doses, and those who received 2 doses when the first HPV vaccine dose was initiated before age 15 years and the time between the first and second dose was at least 5 months minus 4 days. </a:t>
            </a:r>
          </a:p>
          <a:p>
            <a:pPr marL="177845" indent="-177845" defTabSz="948507">
              <a:buFontTx/>
              <a:buChar char="-"/>
              <a:defRPr/>
            </a:pPr>
            <a:r>
              <a:rPr lang="en-US" sz="1200" dirty="0">
                <a:solidFill>
                  <a:srgbClr val="000000"/>
                </a:solidFill>
                <a:latin typeface="Arial" charset="0"/>
                <a:ea typeface="ＭＳ Ｐゴシック" pitchFamily="34" charset="-128"/>
              </a:rPr>
              <a:t>Estimates for White, Black persons are among non-Hispanic individuals. </a:t>
            </a:r>
            <a:r>
              <a:rPr lang="en-US" dirty="0"/>
              <a:t>Centers for Disease Control and Prevention, National Center for Immunization and Respiratory Diseases. National Immunization Survey-Teen. Available from URL: </a:t>
            </a:r>
            <a:r>
              <a:rPr lang="en-US" u="sng" dirty="0"/>
              <a:t>https://www.cdc.gov/vaccines/imz-managers/nis/datasets-teen.html. </a:t>
            </a:r>
            <a:r>
              <a:rPr lang="en-US" u="none" dirty="0"/>
              <a:t>Accessed February 15, 2023.</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21</a:t>
            </a:fld>
            <a:endParaRPr lang="en-US"/>
          </a:p>
        </p:txBody>
      </p:sp>
    </p:spTree>
    <p:extLst>
      <p:ext uri="{BB962C8B-B14F-4D97-AF65-F5344CB8AC3E}">
        <p14:creationId xmlns:p14="http://schemas.microsoft.com/office/powerpoint/2010/main" val="106826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Up-to-Date HPV vaccination includes those who received ≥3 doses, and those who received 2 doses when the first HPV vaccine dose was initiated before age 15 years and the time between the first and second dose was at least 5 months minus 4 days. </a:t>
            </a:r>
          </a:p>
          <a:p>
            <a:pPr marL="177845" indent="-177845" defTabSz="948507">
              <a:buFontTx/>
              <a:buChar char="-"/>
              <a:defRPr/>
            </a:pPr>
            <a:r>
              <a:rPr lang="en-US" dirty="0"/>
              <a:t>Centers for Disease Control and Prevention, National Center for Immunization and Respiratory Diseases. </a:t>
            </a:r>
            <a:r>
              <a:rPr lang="en-US" dirty="0" err="1"/>
              <a:t>TeenVaxView</a:t>
            </a:r>
            <a:r>
              <a:rPr lang="en-US" dirty="0"/>
              <a:t>. Available from URL: </a:t>
            </a:r>
            <a:r>
              <a:rPr lang="en-US" u="sng" dirty="0">
                <a:hlinkClick r:id="rId3"/>
              </a:rPr>
              <a:t>https://www.cdc.gov/vaccines/imz-managers/coverage/teenvaxview/data-reports/index.html</a:t>
            </a:r>
            <a:r>
              <a:rPr lang="en-US" dirty="0"/>
              <a:t> Accessed February 15, 2023.</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22</a:t>
            </a:fld>
            <a:endParaRPr lang="en-US"/>
          </a:p>
        </p:txBody>
      </p:sp>
    </p:spTree>
    <p:extLst>
      <p:ext uri="{BB962C8B-B14F-4D97-AF65-F5344CB8AC3E}">
        <p14:creationId xmlns:p14="http://schemas.microsoft.com/office/powerpoint/2010/main" val="4156231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Up-to-Date HPV vaccination includes those who received ≥3 doses, and those who received 2 doses when the first HPV vaccine dose was initiated before age 15 years and the time between the first and second dose was at least 5 months minus 4 days. </a:t>
            </a:r>
          </a:p>
          <a:p>
            <a:pPr marL="177845" indent="-177845" defTabSz="948507">
              <a:buFontTx/>
              <a:buChar char="-"/>
              <a:defRPr/>
            </a:pPr>
            <a:r>
              <a:rPr lang="en-US" dirty="0"/>
              <a:t>Centers for Disease Control and Prevention, National Center for Immunization and Respiratory Diseases. National Immunization Survey-Teen. Available from URL: </a:t>
            </a:r>
            <a:r>
              <a:rPr lang="en-US" u="sng" dirty="0"/>
              <a:t>https://www.cdc.gov/vaccines/imz-managers/nis/datasets-teen.html. </a:t>
            </a:r>
            <a:r>
              <a:rPr lang="en-US" u="none" dirty="0"/>
              <a:t>Accessed February 15, 2023.</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23</a:t>
            </a:fld>
            <a:endParaRPr lang="en-US"/>
          </a:p>
        </p:txBody>
      </p:sp>
    </p:spTree>
    <p:extLst>
      <p:ext uri="{BB962C8B-B14F-4D97-AF65-F5344CB8AC3E}">
        <p14:creationId xmlns:p14="http://schemas.microsoft.com/office/powerpoint/2010/main" val="3450024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Tx/>
              <a:buChar char="-"/>
              <a:defRPr/>
            </a:pPr>
            <a:r>
              <a:rPr lang="en-US" dirty="0">
                <a:latin typeface="Arial" panose="020B0604020202020204" pitchFamily="34" charset="0"/>
                <a:cs typeface="Arial" panose="020B0604020202020204" pitchFamily="34" charset="0"/>
              </a:rPr>
              <a:t>National Health Interview Survey, National Center for Health Statistics, Centers for Disease Control and Prevention, 2000-2021.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files and documentation. </a:t>
            </a:r>
            <a:r>
              <a:rPr lang="en-US" u="sng" dirty="0">
                <a:latin typeface="Arial" panose="020B0604020202020204" pitchFamily="34" charset="0"/>
                <a:cs typeface="Arial" panose="020B0604020202020204" pitchFamily="34" charset="0"/>
                <a:hlinkClick r:id="rId3"/>
              </a:rPr>
              <a:t>https://www.cdc.gov/nchs/nhis/index.htm</a:t>
            </a:r>
            <a:endParaRPr lang="en-US" u="sng" dirty="0">
              <a:latin typeface="Arial" panose="020B0604020202020204" pitchFamily="34" charset="0"/>
              <a:cs typeface="Arial" panose="020B0604020202020204" pitchFamily="34" charset="0"/>
            </a:endParaRPr>
          </a:p>
          <a:p>
            <a:pPr marL="177845" marR="0" lvl="0" indent="-177845" algn="l" defTabSz="948507"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dirty="0">
              <a:latin typeface="Arial" panose="020B0604020202020204" pitchFamily="34" charset="0"/>
              <a:cs typeface="Arial" panose="020B0604020202020204" pitchFamily="34" charset="0"/>
            </a:endParaRPr>
          </a:p>
          <a:p>
            <a:pPr marL="177845" indent="-177845" defTabSz="948507">
              <a:buFontTx/>
              <a:buChar char="-"/>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24</a:t>
            </a:fld>
            <a:endParaRPr lang="en-US"/>
          </a:p>
        </p:txBody>
      </p:sp>
    </p:spTree>
    <p:extLst>
      <p:ext uri="{BB962C8B-B14F-4D97-AF65-F5344CB8AC3E}">
        <p14:creationId xmlns:p14="http://schemas.microsoft.com/office/powerpoint/2010/main" val="1417289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dirty="0" err="1">
                <a:latin typeface="Arial" panose="020B0604020202020204" pitchFamily="34" charset="0"/>
                <a:ea typeface="ＭＳ Ｐゴシック" pitchFamily="34" charset="-128"/>
                <a:cs typeface="Arial" panose="020B0604020202020204" pitchFamily="34" charset="0"/>
              </a:rPr>
              <a:t>Oeffinger</a:t>
            </a:r>
            <a:r>
              <a:rPr lang="en-US" dirty="0">
                <a:latin typeface="Arial" panose="020B0604020202020204" pitchFamily="34" charset="0"/>
                <a:ea typeface="ＭＳ Ｐゴシック" pitchFamily="34" charset="-128"/>
                <a:cs typeface="Arial" panose="020B0604020202020204" pitchFamily="34" charset="0"/>
              </a:rPr>
              <a:t> KC, et al. PMID: </a:t>
            </a:r>
            <a:r>
              <a:rPr lang="en-US" dirty="0"/>
              <a:t>26501536 </a:t>
            </a:r>
          </a:p>
          <a:p>
            <a:pPr marL="177845" indent="-177845">
              <a:buFontTx/>
              <a:buChar char="-"/>
            </a:pPr>
            <a:r>
              <a:rPr lang="en-US" dirty="0">
                <a:latin typeface="Arial" panose="020B0604020202020204" pitchFamily="34" charset="0"/>
                <a:ea typeface="ＭＳ Ｐゴシック" pitchFamily="34" charset="-128"/>
                <a:cs typeface="Arial" panose="020B0604020202020204" pitchFamily="34" charset="0"/>
              </a:rPr>
              <a:t>Smith RA, et al. PMID: </a:t>
            </a:r>
            <a:r>
              <a:rPr lang="en-US" dirty="0"/>
              <a:t>29846940 </a:t>
            </a:r>
            <a:endParaRPr lang="en-US" dirty="0">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25</a:t>
            </a:fld>
            <a:endParaRPr lang="en-US"/>
          </a:p>
        </p:txBody>
      </p:sp>
    </p:spTree>
    <p:extLst>
      <p:ext uri="{BB962C8B-B14F-4D97-AF65-F5344CB8AC3E}">
        <p14:creationId xmlns:p14="http://schemas.microsoft.com/office/powerpoint/2010/main" val="77791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000" dirty="0">
                <a:solidFill>
                  <a:srgbClr val="000000"/>
                </a:solidFill>
                <a:latin typeface="Arial" charset="0"/>
                <a:ea typeface="ＭＳ Ｐゴシック" pitchFamily="34" charset="-128"/>
              </a:rPr>
              <a:t>Estimates for White, Black persons are among non-Hispanic individuals</a:t>
            </a:r>
            <a:r>
              <a:rPr lang="en-US" dirty="0">
                <a:solidFill>
                  <a:srgbClr val="000000"/>
                </a:solidFill>
                <a:latin typeface="Arial" panose="020B0604020202020204" pitchFamily="34" charset="0"/>
                <a:ea typeface="ＭＳ Ｐゴシック" pitchFamily="34" charset="-128"/>
                <a:cs typeface="Arial" panose="020B0604020202020204" pitchFamily="34" charset="0"/>
              </a:rPr>
              <a:t>. Estimates for Asian persons may be Hispanic or non-Hispanic individuals. </a:t>
            </a:r>
          </a:p>
          <a:p>
            <a:pPr marL="177845" indent="-177845">
              <a:buFontTx/>
              <a:buChar char="-"/>
            </a:pPr>
            <a:r>
              <a:rPr lang="en-US" dirty="0">
                <a:solidFill>
                  <a:srgbClr val="000000"/>
                </a:solidFill>
                <a:latin typeface="Arial" panose="020B0604020202020204" pitchFamily="34" charset="0"/>
                <a:ea typeface="ＭＳ Ｐゴシック" pitchFamily="34" charset="-128"/>
                <a:cs typeface="Arial" panose="020B0604020202020204" pitchFamily="34" charset="0"/>
              </a:rPr>
              <a:t>National Center for Health Statistics. Health, United States, 2018. Hyattsville, MD. 2019.</a:t>
            </a:r>
          </a:p>
          <a:p>
            <a:pPr marL="177845" indent="-177845" defTabSz="948507">
              <a:buFontTx/>
              <a:buChar char="-"/>
              <a:defRPr/>
            </a:pPr>
            <a:r>
              <a:rPr lang="en-US" dirty="0">
                <a:latin typeface="Arial" panose="020B0604020202020204" pitchFamily="34" charset="0"/>
                <a:cs typeface="Arial" panose="020B0604020202020204" pitchFamily="34" charset="0"/>
              </a:rPr>
              <a:t>National Health Interview Survey, National Center for Health Statistics, Centers for Disease Control and Prevention, 2018-2021.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 and documentation. https://www.cdc.gov/nchs/nhis/index.htm</a:t>
            </a:r>
          </a:p>
          <a:p>
            <a:pPr marL="177845" indent="-177845" defTabSz="948507">
              <a:buFontTx/>
              <a:buChar char="-"/>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dirty="0">
              <a:latin typeface="Arial" panose="020B0604020202020204" pitchFamily="34" charset="0"/>
              <a:cs typeface="Arial" panose="020B0604020202020204" pitchFamily="34" charset="0"/>
            </a:endParaRPr>
          </a:p>
          <a:p>
            <a:pPr marL="177845" indent="-177845">
              <a:buFontTx/>
              <a:buChar char="-"/>
            </a:pPr>
            <a:endParaRPr lang="en-US" dirty="0">
              <a:solidFill>
                <a:srgbClr val="000000"/>
              </a:solidFill>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26</a:t>
            </a:fld>
            <a:endParaRPr lang="en-US"/>
          </a:p>
        </p:txBody>
      </p:sp>
    </p:spTree>
    <p:extLst>
      <p:ext uri="{BB962C8B-B14F-4D97-AF65-F5344CB8AC3E}">
        <p14:creationId xmlns:p14="http://schemas.microsoft.com/office/powerpoint/2010/main" val="3419927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8507">
              <a:buFontTx/>
              <a:buNone/>
              <a:defRPr/>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and Asian persons are among non-Hispanic individuals.</a:t>
            </a:r>
          </a:p>
          <a:p>
            <a:pPr marL="171450" indent="-171450" defTabSz="948507">
              <a:buFontTx/>
              <a:buChar char="-"/>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48507"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a:t>
            </a:r>
            <a:r>
              <a:rPr lang="en-US" sz="1200" u="none">
                <a:latin typeface="Arial" panose="020B0604020202020204" pitchFamily="34" charset="0"/>
                <a:cs typeface="Arial" panose="020B0604020202020204" pitchFamily="34" charset="0"/>
              </a:rPr>
              <a:t>PMID: </a:t>
            </a:r>
            <a:r>
              <a:rPr lang="en-US" b="0" i="0">
                <a:solidFill>
                  <a:srgbClr val="212121"/>
                </a:solidFill>
                <a:effectLst/>
                <a:latin typeface="BlinkMacSystemFont"/>
              </a:rPr>
              <a:t>26757170</a:t>
            </a:r>
          </a:p>
          <a:p>
            <a:pPr marL="171450" indent="-171450" defTabSz="948507">
              <a:buFontTx/>
              <a:buChar char="-"/>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27</a:t>
            </a:fld>
            <a:endParaRPr lang="en-US"/>
          </a:p>
        </p:txBody>
      </p:sp>
    </p:spTree>
    <p:extLst>
      <p:ext uri="{BB962C8B-B14F-4D97-AF65-F5344CB8AC3E}">
        <p14:creationId xmlns:p14="http://schemas.microsoft.com/office/powerpoint/2010/main" val="3998315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 and documentation. </a:t>
            </a:r>
            <a:r>
              <a:rPr lang="en-US" u="sng" dirty="0">
                <a:latin typeface="Arial" panose="020B0604020202020204" pitchFamily="34" charset="0"/>
                <a:cs typeface="Arial" panose="020B0604020202020204" pitchFamily="34" charset="0"/>
                <a:hlinkClick r:id="rId3"/>
              </a:rPr>
              <a:t>https://www.cdc.gov/nchs/nhis/index.htm</a:t>
            </a:r>
            <a:endParaRPr lang="en-US"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26757170</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28</a:t>
            </a:fld>
            <a:endParaRPr lang="en-US"/>
          </a:p>
        </p:txBody>
      </p:sp>
    </p:spTree>
    <p:extLst>
      <p:ext uri="{BB962C8B-B14F-4D97-AF65-F5344CB8AC3E}">
        <p14:creationId xmlns:p14="http://schemas.microsoft.com/office/powerpoint/2010/main" val="2701176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26757170</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29</a:t>
            </a:fld>
            <a:endParaRPr lang="en-US"/>
          </a:p>
        </p:txBody>
      </p:sp>
    </p:spTree>
    <p:extLst>
      <p:ext uri="{BB962C8B-B14F-4D97-AF65-F5344CB8AC3E}">
        <p14:creationId xmlns:p14="http://schemas.microsoft.com/office/powerpoint/2010/main" val="991044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Frontham</a:t>
            </a:r>
            <a:r>
              <a:rPr lang="en-US" dirty="0"/>
              <a:t> ETH, et al. PMID: </a:t>
            </a:r>
            <a:r>
              <a:rPr lang="en-US" sz="1200" b="0" i="0" kern="1200" dirty="0">
                <a:solidFill>
                  <a:schemeClr val="tx1"/>
                </a:solidFill>
                <a:effectLst/>
                <a:latin typeface="+mn-lt"/>
                <a:ea typeface="+mn-ea"/>
                <a:cs typeface="+mn-cs"/>
              </a:rPr>
              <a:t>32729638</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30</a:t>
            </a:fld>
            <a:endParaRPr lang="en-US"/>
          </a:p>
        </p:txBody>
      </p:sp>
    </p:spTree>
    <p:extLst>
      <p:ext uri="{BB962C8B-B14F-4D97-AF65-F5344CB8AC3E}">
        <p14:creationId xmlns:p14="http://schemas.microsoft.com/office/powerpoint/2010/main" val="38461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 National Center for Health Statistics. Health, United States, 2018. Hyattsville, MD. 2019.</a:t>
            </a:r>
          </a:p>
          <a:p>
            <a:pPr marL="171450" indent="-171450" eaLnBrk="1" hangingPunct="1">
              <a:spcBef>
                <a:spcPct val="0"/>
              </a:spcBef>
              <a:buFontTx/>
              <a:buChar cha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2018-2021.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https://www.cdc.gov/nchs/nhis/index.htm</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a:t>
            </a:fld>
            <a:endParaRPr lang="en-US"/>
          </a:p>
        </p:txBody>
      </p:sp>
    </p:spTree>
    <p:extLst>
      <p:ext uri="{BB962C8B-B14F-4D97-AF65-F5344CB8AC3E}">
        <p14:creationId xmlns:p14="http://schemas.microsoft.com/office/powerpoint/2010/main" val="509766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and Asian persons are among non-Hispanic individuals. Estimates for Asian persons do not include Native Hawaiian or other Pacific Islander individuals. </a:t>
            </a:r>
            <a:endParaRPr lang="en-US" dirty="0">
              <a:latin typeface="Arial" panose="020B0604020202020204" pitchFamily="34" charset="0"/>
              <a:cs typeface="Arial" panose="020B0604020202020204" pitchFamily="34" charset="0"/>
            </a:endParaRPr>
          </a:p>
          <a:p>
            <a:pPr marL="171450" indent="-171450" defTabSz="948507">
              <a:buFontTx/>
              <a:buChar char="-"/>
              <a:defRPr/>
            </a:pPr>
            <a:r>
              <a:rPr lang="en-US" dirty="0">
                <a:latin typeface="Arial" panose="020B0604020202020204" pitchFamily="34" charset="0"/>
                <a:cs typeface="Arial" panose="020B0604020202020204" pitchFamily="34" charset="0"/>
              </a:rPr>
              <a:t>National Health Interview Surveys, National Center for Health Statistics, Centers for Disease Control and Prevention, 2000-2021.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 and documentation. </a:t>
            </a:r>
            <a:r>
              <a:rPr lang="en-US" u="sng" dirty="0">
                <a:latin typeface="Arial" panose="020B0604020202020204" pitchFamily="34" charset="0"/>
                <a:cs typeface="Arial" panose="020B0604020202020204" pitchFamily="34" charset="0"/>
                <a:hlinkClick r:id="rId3"/>
              </a:rPr>
              <a:t>https://www.cdc.gov/nchs/nhis/index.htm</a:t>
            </a:r>
            <a:endParaRPr lang="en-US" u="sng" dirty="0">
              <a:latin typeface="Arial" panose="020B0604020202020204" pitchFamily="34" charset="0"/>
              <a:cs typeface="Arial" panose="020B0604020202020204" pitchFamily="34" charset="0"/>
            </a:endParaRPr>
          </a:p>
          <a:p>
            <a:pPr marL="171450" indent="-171450" defTabSz="948507">
              <a:buFontTx/>
              <a:buChar char="-"/>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31</a:t>
            </a:fld>
            <a:endParaRPr lang="en-US"/>
          </a:p>
        </p:txBody>
      </p:sp>
    </p:spTree>
    <p:extLst>
      <p:ext uri="{BB962C8B-B14F-4D97-AF65-F5344CB8AC3E}">
        <p14:creationId xmlns:p14="http://schemas.microsoft.com/office/powerpoint/2010/main" val="2598400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8507">
              <a:buFontTx/>
              <a:buChar char="-"/>
              <a:defRPr/>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Asian, and AI/AN persons are among non-Hispanic individuals. </a:t>
            </a:r>
          </a:p>
          <a:p>
            <a:pPr marL="171450" indent="-171450" defTabSz="948507">
              <a:buFontTx/>
              <a:buChar char="-"/>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48507"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30140884</a:t>
            </a:r>
          </a:p>
          <a:p>
            <a:pPr marL="171450" indent="-171450" defTabSz="948507">
              <a:buFontTx/>
              <a:buChar char="-"/>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BE5CFE6-8AA7-4A64-A229-ED392E9C7A77}" type="slidenum">
              <a:rPr lang="en-US" smtClean="0"/>
              <a:t>32</a:t>
            </a:fld>
            <a:endParaRPr lang="en-US"/>
          </a:p>
        </p:txBody>
      </p:sp>
    </p:spTree>
    <p:extLst>
      <p:ext uri="{BB962C8B-B14F-4D97-AF65-F5344CB8AC3E}">
        <p14:creationId xmlns:p14="http://schemas.microsoft.com/office/powerpoint/2010/main" val="2669313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30140884</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33</a:t>
            </a:fld>
            <a:endParaRPr lang="en-US"/>
          </a:p>
        </p:txBody>
      </p:sp>
    </p:spTree>
    <p:extLst>
      <p:ext uri="{BB962C8B-B14F-4D97-AF65-F5344CB8AC3E}">
        <p14:creationId xmlns:p14="http://schemas.microsoft.com/office/powerpoint/2010/main" val="3796596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ct val="0"/>
              </a:spcBef>
              <a:buFontTx/>
              <a:buChar char="-"/>
            </a:pPr>
            <a:r>
              <a:rPr lang="en-US" b="0" i="0" dirty="0">
                <a:latin typeface="Arial" panose="020B0604020202020204" pitchFamily="34" charset="0"/>
                <a:cs typeface="Arial" panose="020B0604020202020204" pitchFamily="34" charset="0"/>
              </a:rPr>
              <a:t>Wolf AMD, et al. PMID: </a:t>
            </a:r>
            <a:r>
              <a:rPr lang="en-US" dirty="0"/>
              <a:t>29846947 </a:t>
            </a:r>
          </a:p>
          <a:p>
            <a:pPr marL="177845" indent="-177845" defTabSz="948507">
              <a:spcBef>
                <a:spcPct val="0"/>
              </a:spcBef>
              <a:buFontTx/>
              <a:buChar char="-"/>
              <a:defRPr/>
            </a:pPr>
            <a:r>
              <a:rPr lang="en-US" dirty="0"/>
              <a:t>Smith RA, et al. PMID: 29846940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34</a:t>
            </a:fld>
            <a:endParaRPr lang="en-US"/>
          </a:p>
        </p:txBody>
      </p:sp>
    </p:spTree>
    <p:extLst>
      <p:ext uri="{BB962C8B-B14F-4D97-AF65-F5344CB8AC3E}">
        <p14:creationId xmlns:p14="http://schemas.microsoft.com/office/powerpoint/2010/main" val="2570468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and Asian persons are among non-Hispanic individuals. Estimates for Asian persons do not include Native Hawaiian or other Pacific Islander individuals. </a:t>
            </a:r>
            <a:endParaRPr lang="en-US" sz="1200" dirty="0">
              <a:latin typeface="Arial" panose="020B0604020202020204" pitchFamily="34" charset="0"/>
              <a:cs typeface="Arial" panose="020B0604020202020204" pitchFamily="34" charset="0"/>
            </a:endParaRPr>
          </a:p>
          <a:p>
            <a:pPr marL="171450" indent="-171450" defTabSz="948507">
              <a:buFontTx/>
              <a:buChar char="-"/>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2000-2021.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files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48507"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35</a:t>
            </a:fld>
            <a:endParaRPr lang="en-US"/>
          </a:p>
        </p:txBody>
      </p:sp>
    </p:spTree>
    <p:extLst>
      <p:ext uri="{BB962C8B-B14F-4D97-AF65-F5344CB8AC3E}">
        <p14:creationId xmlns:p14="http://schemas.microsoft.com/office/powerpoint/2010/main" val="1080036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Asian, and AI/AN persons are among non-Hispanic individuals. </a:t>
            </a:r>
          </a:p>
          <a:p>
            <a:pPr marL="171450" indent="-171450" defTabSz="948507">
              <a:buFontTx/>
              <a:buChar char="-"/>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48507"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34003218</a:t>
            </a:r>
          </a:p>
          <a:p>
            <a:pPr marL="171450" indent="-171450" defTabSz="948507">
              <a:buFontTx/>
              <a:buChar char="-"/>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36</a:t>
            </a:fld>
            <a:endParaRPr lang="en-US"/>
          </a:p>
        </p:txBody>
      </p:sp>
    </p:spTree>
    <p:extLst>
      <p:ext uri="{BB962C8B-B14F-4D97-AF65-F5344CB8AC3E}">
        <p14:creationId xmlns:p14="http://schemas.microsoft.com/office/powerpoint/2010/main" val="697255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37</a:t>
            </a:fld>
            <a:endParaRPr lang="en-US"/>
          </a:p>
        </p:txBody>
      </p:sp>
    </p:spTree>
    <p:extLst>
      <p:ext uri="{BB962C8B-B14F-4D97-AF65-F5344CB8AC3E}">
        <p14:creationId xmlns:p14="http://schemas.microsoft.com/office/powerpoint/2010/main" val="608647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34003218</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38</a:t>
            </a:fld>
            <a:endParaRPr lang="en-US"/>
          </a:p>
        </p:txBody>
      </p:sp>
    </p:spTree>
    <p:extLst>
      <p:ext uri="{BB962C8B-B14F-4D97-AF65-F5344CB8AC3E}">
        <p14:creationId xmlns:p14="http://schemas.microsoft.com/office/powerpoint/2010/main" val="3267381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USPSTF, et al. PMID: 33687470</a:t>
            </a:r>
            <a:r>
              <a:rPr lang="en-US" dirty="0"/>
              <a:t>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39</a:t>
            </a:fld>
            <a:endParaRPr lang="en-US"/>
          </a:p>
        </p:txBody>
      </p:sp>
    </p:spTree>
    <p:extLst>
      <p:ext uri="{BB962C8B-B14F-4D97-AF65-F5344CB8AC3E}">
        <p14:creationId xmlns:p14="http://schemas.microsoft.com/office/powerpoint/2010/main" val="3038148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Arial" panose="020B0604020202020204" pitchFamily="34" charset="0"/>
                <a:cs typeface="Arial" panose="020B0604020202020204" pitchFamily="34" charset="0"/>
              </a:rPr>
              <a:t>- Wolf AM, et al. PMID: </a:t>
            </a:r>
            <a:r>
              <a:rPr lang="en-US" dirty="0"/>
              <a:t>20200110</a:t>
            </a:r>
            <a:endParaRPr lang="en-US" dirty="0">
              <a:latin typeface="Arial" panose="020B0604020202020204" pitchFamily="34" charset="0"/>
              <a:cs typeface="Arial" panose="020B0604020202020204" pitchFamily="34" charset="0"/>
            </a:endParaRPr>
          </a:p>
          <a:p>
            <a:pPr defTabSz="948507">
              <a:defRPr/>
            </a:pPr>
            <a:r>
              <a:rPr lang="en-US" dirty="0">
                <a:latin typeface="Arial" panose="020B0604020202020204" pitchFamily="34" charset="0"/>
                <a:cs typeface="Arial" panose="020B0604020202020204" pitchFamily="34" charset="0"/>
              </a:rPr>
              <a:t>- Smith RA, et al. PMID: </a:t>
            </a:r>
            <a:r>
              <a:rPr lang="en-US" dirty="0"/>
              <a:t>29846940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40</a:t>
            </a:fld>
            <a:endParaRPr lang="en-US"/>
          </a:p>
        </p:txBody>
      </p:sp>
    </p:spTree>
    <p:extLst>
      <p:ext uri="{BB962C8B-B14F-4D97-AF65-F5344CB8AC3E}">
        <p14:creationId xmlns:p14="http://schemas.microsoft.com/office/powerpoint/2010/main" val="346264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latin typeface="Arial" pitchFamily="34" charset="0"/>
                <a:ea typeface="ＭＳ Ｐゴシック" pitchFamily="34" charset="-128"/>
                <a:cs typeface="Arial" pitchFamily="34" charset="0"/>
              </a:rPr>
              <a:t>- </a:t>
            </a: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and Black persons are among non-Hispanic individuals. </a:t>
            </a:r>
            <a:endParaRPr lang="en-US" sz="1200" dirty="0">
              <a:latin typeface="Arial" pitchFamily="34" charset="0"/>
              <a:ea typeface="ＭＳ Ｐゴシック" pitchFamily="34" charset="-128"/>
              <a:cs typeface="Arial" pitchFamily="34" charset="0"/>
            </a:endParaRPr>
          </a:p>
          <a:p>
            <a:pPr eaLnBrk="1" hangingPunct="1">
              <a:spcBef>
                <a:spcPct val="0"/>
              </a:spcBef>
            </a:pPr>
            <a:r>
              <a:rPr lang="en-US" sz="1200" dirty="0">
                <a:latin typeface="Arial" pitchFamily="34" charset="0"/>
                <a:ea typeface="ＭＳ Ｐゴシック" pitchFamily="34" charset="-128"/>
                <a:cs typeface="Arial" pitchFamily="34" charset="0"/>
              </a:rPr>
              <a:t>- National Center for Health Statistics. Health, United States, </a:t>
            </a:r>
            <a:r>
              <a:rPr lang="en-US" sz="1200" dirty="0">
                <a:latin typeface="Arial" panose="020B0604020202020204" pitchFamily="34" charset="0"/>
                <a:cs typeface="Arial" panose="020B0604020202020204" pitchFamily="34" charset="0"/>
              </a:rPr>
              <a:t>2018. Hyattsville, MD. 2019.</a:t>
            </a:r>
          </a:p>
          <a:p>
            <a:pPr marL="171450" indent="-171450">
              <a:buFontTx/>
              <a:buChar cha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2018-2021.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5</a:t>
            </a:fld>
            <a:endParaRPr lang="en-US"/>
          </a:p>
        </p:txBody>
      </p:sp>
    </p:spTree>
    <p:extLst>
      <p:ext uri="{BB962C8B-B14F-4D97-AF65-F5344CB8AC3E}">
        <p14:creationId xmlns:p14="http://schemas.microsoft.com/office/powerpoint/2010/main" val="77224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Bef>
                <a:spcPct val="0"/>
              </a:spcBef>
              <a:defRPr/>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 Estimate for “Some college” includes those with an Associate’s degree.</a:t>
            </a:r>
          </a:p>
          <a:p>
            <a:pPr defTabSz="948507">
              <a:spcBef>
                <a:spcPct val="0"/>
              </a:spcBef>
              <a:defRPr/>
            </a:pPr>
            <a:r>
              <a:rPr lang="en-US" sz="1200" dirty="0">
                <a:latin typeface="Arial" pitchFamily="34" charset="0"/>
                <a:ea typeface="ＭＳ Ｐゴシック" pitchFamily="34" charset="-128"/>
                <a:cs typeface="Arial" pitchFamily="34" charset="0"/>
              </a:rPr>
              <a:t>- </a:t>
            </a: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6</a:t>
            </a:fld>
            <a:endParaRPr lang="en-US"/>
          </a:p>
        </p:txBody>
      </p:sp>
    </p:spTree>
    <p:extLst>
      <p:ext uri="{BB962C8B-B14F-4D97-AF65-F5344CB8AC3E}">
        <p14:creationId xmlns:p14="http://schemas.microsoft.com/office/powerpoint/2010/main" val="333465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Sources</a:t>
            </a:r>
            <a:r>
              <a:rPr lang="en-US" sz="1200" b="0" i="0" u="none" strike="noStrike" kern="1200" dirty="0">
                <a:solidFill>
                  <a:schemeClr val="tx1"/>
                </a:solidFill>
                <a:effectLst/>
                <a:latin typeface="+mn-lt"/>
                <a:ea typeface="+mn-ea"/>
                <a:cs typeface="+mn-cs"/>
              </a:rPr>
              <a:t>: 2020: </a:t>
            </a:r>
            <a:r>
              <a:rPr lang="en-US" sz="1200" b="0" i="0" u="none" strike="noStrike" kern="1200" dirty="0" err="1">
                <a:solidFill>
                  <a:schemeClr val="tx1"/>
                </a:solidFill>
                <a:effectLst/>
                <a:latin typeface="+mn-lt"/>
                <a:ea typeface="+mn-ea"/>
                <a:cs typeface="+mn-cs"/>
              </a:rPr>
              <a:t>Gentzke</a:t>
            </a:r>
            <a:r>
              <a:rPr lang="en-US" sz="1200" b="0" i="0" u="none" strike="noStrike" kern="1200" dirty="0">
                <a:solidFill>
                  <a:schemeClr val="tx1"/>
                </a:solidFill>
                <a:effectLst/>
                <a:latin typeface="+mn-lt"/>
                <a:ea typeface="+mn-ea"/>
                <a:cs typeface="+mn-cs"/>
              </a:rPr>
              <a:t> AS, et al. </a:t>
            </a:r>
            <a:r>
              <a:rPr lang="en-US" sz="1200" b="0" i="1" u="none" strike="noStrike" kern="1200" dirty="0">
                <a:solidFill>
                  <a:schemeClr val="tx1"/>
                </a:solidFill>
                <a:effectLst/>
                <a:latin typeface="+mn-lt"/>
                <a:ea typeface="+mn-ea"/>
                <a:cs typeface="+mn-cs"/>
              </a:rPr>
              <a:t>MMWR </a:t>
            </a:r>
            <a:r>
              <a:rPr lang="en-US" sz="1200" b="0" i="1" u="none" strike="noStrike" kern="1200" dirty="0" err="1">
                <a:solidFill>
                  <a:schemeClr val="tx1"/>
                </a:solidFill>
                <a:effectLst/>
                <a:latin typeface="+mn-lt"/>
                <a:ea typeface="+mn-ea"/>
                <a:cs typeface="+mn-cs"/>
              </a:rPr>
              <a:t>Morb</a:t>
            </a:r>
            <a:r>
              <a:rPr lang="en-US" sz="1200" b="0" i="1" u="none" strike="noStrike" kern="1200" dirty="0">
                <a:solidFill>
                  <a:schemeClr val="tx1"/>
                </a:solidFill>
                <a:effectLst/>
                <a:latin typeface="+mn-lt"/>
                <a:ea typeface="+mn-ea"/>
                <a:cs typeface="+mn-cs"/>
              </a:rPr>
              <a:t> Mortal </a:t>
            </a:r>
            <a:r>
              <a:rPr lang="en-US" sz="1200" b="0" i="1" u="none" strike="noStrike" kern="1200" dirty="0" err="1">
                <a:solidFill>
                  <a:schemeClr val="tx1"/>
                </a:solidFill>
                <a:effectLst/>
                <a:latin typeface="+mn-lt"/>
                <a:ea typeface="+mn-ea"/>
                <a:cs typeface="+mn-cs"/>
              </a:rPr>
              <a:t>Wkly</a:t>
            </a:r>
            <a:r>
              <a:rPr lang="en-US" sz="1200" b="0" i="1" u="none" strike="noStrike" kern="1200" dirty="0">
                <a:solidFill>
                  <a:schemeClr val="tx1"/>
                </a:solidFill>
                <a:effectLst/>
                <a:latin typeface="+mn-lt"/>
                <a:ea typeface="+mn-ea"/>
                <a:cs typeface="+mn-cs"/>
              </a:rPr>
              <a:t> Rep.</a:t>
            </a:r>
            <a:r>
              <a:rPr lang="en-US" sz="1200" b="0" i="0" u="none" strike="noStrike" kern="1200" dirty="0">
                <a:solidFill>
                  <a:schemeClr val="tx1"/>
                </a:solidFill>
                <a:effectLst/>
                <a:latin typeface="+mn-lt"/>
                <a:ea typeface="+mn-ea"/>
                <a:cs typeface="+mn-cs"/>
              </a:rPr>
              <a:t> 2020 Dec 18;69(50):1881-1888; 2019: Wang T, et al. MMWR </a:t>
            </a:r>
            <a:r>
              <a:rPr lang="en-US" sz="1200" b="0" i="0" u="none" strike="noStrike" kern="1200" dirty="0" err="1">
                <a:solidFill>
                  <a:schemeClr val="tx1"/>
                </a:solidFill>
                <a:effectLst/>
                <a:latin typeface="+mn-lt"/>
                <a:ea typeface="+mn-ea"/>
                <a:cs typeface="+mn-cs"/>
              </a:rPr>
              <a:t>Surveill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Summ</a:t>
            </a:r>
            <a:r>
              <a:rPr lang="en-US" sz="1200" b="0" i="0" u="none" strike="noStrike" kern="1200" dirty="0">
                <a:solidFill>
                  <a:schemeClr val="tx1"/>
                </a:solidFill>
                <a:effectLst/>
                <a:latin typeface="+mn-lt"/>
                <a:ea typeface="+mn-ea"/>
                <a:cs typeface="+mn-cs"/>
              </a:rPr>
              <a:t>. 2019 Nov 6;68(12):1-22; 2018: </a:t>
            </a:r>
            <a:r>
              <a:rPr lang="en-US" sz="1200" b="0" i="0" u="none" strike="noStrike" kern="1200" dirty="0" err="1">
                <a:solidFill>
                  <a:schemeClr val="tx1"/>
                </a:solidFill>
                <a:effectLst/>
                <a:latin typeface="+mn-lt"/>
                <a:ea typeface="+mn-ea"/>
                <a:cs typeface="+mn-cs"/>
              </a:rPr>
              <a:t>Gentzke</a:t>
            </a:r>
            <a:r>
              <a:rPr lang="en-US" sz="1200" b="0" i="0" u="none" strike="noStrike" kern="1200" dirty="0">
                <a:solidFill>
                  <a:schemeClr val="tx1"/>
                </a:solidFill>
                <a:effectLst/>
                <a:latin typeface="+mn-lt"/>
                <a:ea typeface="+mn-ea"/>
                <a:cs typeface="+mn-cs"/>
              </a:rPr>
              <a:t> AS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2019 Feb 15;68(6):157-164; 2017: Wang T,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2018 Jun 8;67(22):629-633; 2016: Jamal A,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2017 Jun 16;66(23):597-603; 2015: Singh T,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2016 Apr 15;65(14):361-7; 2014: </a:t>
            </a:r>
            <a:r>
              <a:rPr lang="en-US" sz="1200" b="0" i="0" u="none" strike="noStrike" kern="1200" dirty="0" err="1">
                <a:solidFill>
                  <a:schemeClr val="tx1"/>
                </a:solidFill>
                <a:effectLst/>
                <a:latin typeface="+mn-lt"/>
                <a:ea typeface="+mn-ea"/>
                <a:cs typeface="+mn-cs"/>
              </a:rPr>
              <a:t>Arrazola</a:t>
            </a:r>
            <a:r>
              <a:rPr lang="en-US" sz="1200" b="0" i="0" u="none" strike="noStrike" kern="1200" dirty="0">
                <a:solidFill>
                  <a:schemeClr val="tx1"/>
                </a:solidFill>
                <a:effectLst/>
                <a:latin typeface="+mn-lt"/>
                <a:ea typeface="+mn-ea"/>
                <a:cs typeface="+mn-cs"/>
              </a:rPr>
              <a:t> RA,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2015 Apr 17;64(14):381-5; 2013: </a:t>
            </a:r>
            <a:r>
              <a:rPr lang="en-US" sz="1200" b="0" i="0" u="none" strike="noStrike" kern="1200" dirty="0" err="1">
                <a:solidFill>
                  <a:schemeClr val="tx1"/>
                </a:solidFill>
                <a:effectLst/>
                <a:latin typeface="+mn-lt"/>
                <a:ea typeface="+mn-ea"/>
                <a:cs typeface="+mn-cs"/>
              </a:rPr>
              <a:t>Arrazola</a:t>
            </a:r>
            <a:r>
              <a:rPr lang="en-US" sz="1200" b="0" i="0" u="none" strike="noStrike" kern="1200" dirty="0">
                <a:solidFill>
                  <a:schemeClr val="tx1"/>
                </a:solidFill>
                <a:effectLst/>
                <a:latin typeface="+mn-lt"/>
                <a:ea typeface="+mn-ea"/>
                <a:cs typeface="+mn-cs"/>
              </a:rPr>
              <a:t> RA,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2014 Nov 14;63(45):1021-6;2011 &amp; 2012: </a:t>
            </a:r>
            <a:r>
              <a:rPr lang="en-US" sz="1200" b="0" i="0" u="none" strike="noStrike" kern="1200" dirty="0" err="1">
                <a:solidFill>
                  <a:schemeClr val="tx1"/>
                </a:solidFill>
                <a:effectLst/>
                <a:latin typeface="+mn-lt"/>
                <a:ea typeface="+mn-ea"/>
                <a:cs typeface="+mn-cs"/>
              </a:rPr>
              <a:t>Arrazola</a:t>
            </a:r>
            <a:r>
              <a:rPr lang="en-US" sz="1200" b="0" i="0" u="none" strike="noStrike" kern="1200" dirty="0">
                <a:solidFill>
                  <a:schemeClr val="tx1"/>
                </a:solidFill>
                <a:effectLst/>
                <a:latin typeface="+mn-lt"/>
                <a:ea typeface="+mn-ea"/>
                <a:cs typeface="+mn-cs"/>
              </a:rPr>
              <a:t> RA,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2013 Nov 15;62(45):893-7.</a:t>
            </a:r>
            <a:r>
              <a:rPr lang="en-US" sz="1000" dirty="0"/>
              <a:t> </a:t>
            </a:r>
            <a:endParaRPr lang="en-US" sz="1000" dirty="0">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7</a:t>
            </a:fld>
            <a:endParaRPr lang="en-US"/>
          </a:p>
        </p:txBody>
      </p:sp>
    </p:spTree>
    <p:extLst>
      <p:ext uri="{BB962C8B-B14F-4D97-AF65-F5344CB8AC3E}">
        <p14:creationId xmlns:p14="http://schemas.microsoft.com/office/powerpoint/2010/main" val="333711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Park-Lee E, et al. PMID: </a:t>
            </a:r>
            <a:r>
              <a:rPr lang="en-US" b="0" i="0" dirty="0">
                <a:solidFill>
                  <a:srgbClr val="212121"/>
                </a:solidFill>
                <a:effectLst/>
                <a:latin typeface="BlinkMacSystemFont"/>
              </a:rPr>
              <a:t>36355596, based on data from National Youth Tobacco Survey, 2022.</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8</a:t>
            </a:fld>
            <a:endParaRPr lang="en-US"/>
          </a:p>
        </p:txBody>
      </p:sp>
    </p:spTree>
    <p:extLst>
      <p:ext uri="{BB962C8B-B14F-4D97-AF65-F5344CB8AC3E}">
        <p14:creationId xmlns:p14="http://schemas.microsoft.com/office/powerpoint/2010/main" val="318939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ct val="0"/>
              </a:spcBef>
              <a:buFontTx/>
              <a:buChar char="-"/>
            </a:pPr>
            <a:r>
              <a:rPr lang="en-US" sz="1200" dirty="0">
                <a:latin typeface="Arial" panose="020B0604020202020204" pitchFamily="34" charset="0"/>
                <a:cs typeface="Arial" panose="020B0604020202020204" pitchFamily="34" charset="0"/>
              </a:rPr>
              <a:t>National Center for Health Statistics. Health, United States, 2013: With Special Feature on Prescription Drugs. Hyattsville, MD. 2014.</a:t>
            </a:r>
          </a:p>
          <a:p>
            <a:pPr marL="177845" indent="-177845">
              <a:spcBef>
                <a:spcPct val="0"/>
              </a:spcBef>
              <a:buFontTx/>
              <a:buChar char="-"/>
            </a:pPr>
            <a:r>
              <a:rPr lang="en-US" sz="1200" dirty="0">
                <a:latin typeface="Arial" panose="020B0604020202020204" pitchFamily="34" charset="0"/>
                <a:cs typeface="Arial" panose="020B0604020202020204" pitchFamily="34" charset="0"/>
              </a:rPr>
              <a:t>National Center for Health Statistics. National Health and Nutrition Examination Survey, 2011-March 2020.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files and documentation. https://wwwn.cdc.gov/nchs/nhanes/Default.aspx</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9</a:t>
            </a:fld>
            <a:endParaRPr lang="en-US"/>
          </a:p>
        </p:txBody>
      </p:sp>
    </p:spTree>
    <p:extLst>
      <p:ext uri="{BB962C8B-B14F-4D97-AF65-F5344CB8AC3E}">
        <p14:creationId xmlns:p14="http://schemas.microsoft.com/office/powerpoint/2010/main" val="368230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spcBef>
                <a:spcPct val="0"/>
              </a:spcBef>
              <a:buFontTx/>
              <a:buChar char="-"/>
              <a:defRPr/>
            </a:pPr>
            <a:r>
              <a:rPr lang="en-US" sz="1200" dirty="0">
                <a:latin typeface="Arial" panose="020B0604020202020204" pitchFamily="34" charset="0"/>
                <a:cs typeface="Arial" panose="020B0604020202020204" pitchFamily="34" charset="0"/>
              </a:rPr>
              <a:t>National Center for Health Statistics. Health, United States, 2013: With Special Feature on Prescription Drugs. Hyattsville, MD. 2014.</a:t>
            </a:r>
          </a:p>
          <a:p>
            <a:pPr marL="177845" indent="-177845">
              <a:spcBef>
                <a:spcPct val="0"/>
              </a:spcBef>
              <a:buFontTx/>
              <a:buChar char="-"/>
            </a:pPr>
            <a:r>
              <a:rPr lang="en-US" sz="1200" dirty="0">
                <a:latin typeface="Arial" panose="020B0604020202020204" pitchFamily="34" charset="0"/>
                <a:cs typeface="Arial" panose="020B0604020202020204" pitchFamily="34" charset="0"/>
              </a:rPr>
              <a:t>National Center for Health Statistics. Health, United States, 2017: With Special Feature on Mortality. Hyattsville, MD. 2018.</a:t>
            </a:r>
          </a:p>
          <a:p>
            <a:pPr marL="177845" indent="-177845">
              <a:spcBef>
                <a:spcPct val="0"/>
              </a:spcBef>
              <a:buFontTx/>
              <a:buChar char="-"/>
            </a:pPr>
            <a:r>
              <a:rPr lang="en-US" sz="1200" dirty="0">
                <a:latin typeface="Arial" panose="020B0604020202020204" pitchFamily="34" charset="0"/>
                <a:cs typeface="Arial" panose="020B0604020202020204" pitchFamily="34" charset="0"/>
              </a:rPr>
              <a:t>National Center for Health Statistics. National Health and Nutrition Examination Survey, 2015-March 2020.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files and documentation. https://wwwn.cdc.gov/nchs/nhanes/Default.aspx</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10</a:t>
            </a:fld>
            <a:endParaRPr lang="en-US"/>
          </a:p>
        </p:txBody>
      </p:sp>
    </p:spTree>
    <p:extLst>
      <p:ext uri="{BB962C8B-B14F-4D97-AF65-F5344CB8AC3E}">
        <p14:creationId xmlns:p14="http://schemas.microsoft.com/office/powerpoint/2010/main" val="174461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462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478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4564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993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299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073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47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724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059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5821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677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3161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34F91ADE-6195-82D0-F10D-CD06620EF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9CE926B-B614-5E2A-45C7-FED0E5588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41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EC388AB-B282-D378-6B43-944FB9DED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5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map&#10;&#10;Description automatically generated">
            <a:extLst>
              <a:ext uri="{FF2B5EF4-FFF2-40B4-BE49-F238E27FC236}">
                <a16:creationId xmlns:a16="http://schemas.microsoft.com/office/drawing/2014/main" id="{20C98562-4EFC-CFE9-8D71-B8521EDB6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574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9E4AFEE7-DEE4-AFEA-1365-929056F88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525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88A5AD6B-77BE-38E8-69E1-AB431F8C2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478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F841B168-2490-CA47-9C12-F1BCB5B22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499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3F065C1-89F5-DE69-F4D3-E353D2824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318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09947C32-BD15-60FC-6E63-946659FC0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333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 waterfall chart&#10;&#10;Description automatically generated">
            <a:extLst>
              <a:ext uri="{FF2B5EF4-FFF2-40B4-BE49-F238E27FC236}">
                <a16:creationId xmlns:a16="http://schemas.microsoft.com/office/drawing/2014/main" id="{01AF1CBC-03D8-2ADF-2DA8-05E938974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020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82DC7FEE-2897-8156-6810-03E67E7D7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403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B6F29E60-10D0-8233-9F0D-2C6E59116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813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AC985EF5-405A-9BCE-5360-F3B885952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5048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F10471F9-E7C5-5BFD-F2C3-DAEA68592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138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36825EC6-93D7-A214-BE1E-E1778FDFD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155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6E83FB53-9D7F-8334-B2D6-0DBCDA01F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000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861B2E8-3223-E3AB-5458-4A27DD6F7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406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B88AE705-4CB0-899E-98B4-0941773E2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9996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6C9CDB38-A6FF-9DA6-84BC-7D75A62C7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177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DF697F7D-39C9-EC51-2FEB-194EFBDAB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887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EB7F0D2-CD3C-B8D2-986A-751C46E50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352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F03063C-C8C9-FC4A-BEDC-B73132F98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803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067FF781-62B1-AE26-7E25-A143339AA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7415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7726371D-3569-C288-084D-50B0F66A8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5700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8A54537E-9954-A3D5-6C10-8C590DB87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7505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197B3346-648A-29ED-FDB8-C54B5D5E2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0881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816EBDA8-3A1C-3301-FD0D-AB8278283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1346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08DAA810-0E1F-98A2-1134-479A66A90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0445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colorectal cancer screening&#10;&#10;Description automatically generated">
            <a:extLst>
              <a:ext uri="{FF2B5EF4-FFF2-40B4-BE49-F238E27FC236}">
                <a16:creationId xmlns:a16="http://schemas.microsoft.com/office/drawing/2014/main" id="{F38EAF6F-E788-DEF5-B98E-6E5865B7B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1528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A70B27EC-8547-EB4B-FDE8-651307280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3901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4B848511-CFD3-E53E-9233-82E4D6A9E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5825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6054AB68-2452-C010-BD93-4EB79318A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9511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cer Risk Factors and Screening 2023_NewSlide.jpg">
            <a:extLst>
              <a:ext uri="{FF2B5EF4-FFF2-40B4-BE49-F238E27FC236}">
                <a16:creationId xmlns:a16="http://schemas.microsoft.com/office/drawing/2014/main" id="{0451C504-3B1D-84A8-93C6-A4EE63735D94}"/>
              </a:ext>
            </a:extLst>
          </p:cNvPr>
          <p:cNvPicPr>
            <a:picLocks noChangeAspect="1"/>
          </p:cNvPicPr>
          <p:nvPr/>
        </p:nvPicPr>
        <p:blipFill>
          <a:blip r:embed="rId3"/>
          <a:stretch>
            <a:fillRect/>
          </a:stretch>
        </p:blipFill>
        <p:spPr>
          <a:xfrm>
            <a:off x="-5522" y="-4141"/>
            <a:ext cx="9143999" cy="6866281"/>
          </a:xfrm>
          <a:prstGeom prst="rect">
            <a:avLst/>
          </a:prstGeom>
        </p:spPr>
      </p:pic>
    </p:spTree>
    <p:extLst>
      <p:ext uri="{BB962C8B-B14F-4D97-AF65-F5344CB8AC3E}">
        <p14:creationId xmlns:p14="http://schemas.microsoft.com/office/powerpoint/2010/main" val="170594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7DB30F0-748D-9CF9-F87B-3D50ED22E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469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D5C7F75-749A-FF76-F8A9-D41E83EF1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943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FB3F3570-D86B-6B27-6170-8DAD2B22E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76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17A13712-9A69-8098-BC11-85C2625C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425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E0CD1AB-4AB7-3E6B-C8AE-89AAFB8CF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359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A1221121-24D4-9367-F49E-430633559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14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21446757-9F40-5847-EFED-71D8A4A48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07462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02d02a4631d7c6444b6ae4d2b103f999">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edc90f693ded41e6c1629e44c187ee6"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3917C9-DACF-49DA-91E5-2F228F9EAB03}">
  <ds:schemaRefs>
    <ds:schemaRef ds:uri="e129a00c-9292-4451-9308-ea75f7972fd5"/>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11ef61ff-1dc9-4ca7-b845-84ac7e98c186"/>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6B02FFD-ACB3-407F-B1F3-3A29884B3A02}">
  <ds:schemaRefs>
    <ds:schemaRef ds:uri="http://schemas.microsoft.com/sharepoint/v3/contenttype/forms"/>
  </ds:schemaRefs>
</ds:datastoreItem>
</file>

<file path=customXml/itemProps3.xml><?xml version="1.0" encoding="utf-8"?>
<ds:datastoreItem xmlns:ds="http://schemas.openxmlformats.org/officeDocument/2006/customXml" ds:itemID="{43B8FDE0-E999-41CA-93C3-F813FD9C8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52</TotalTime>
  <Words>3058</Words>
  <Application>Microsoft Office PowerPoint</Application>
  <PresentationFormat>On-screen Show (4:3)</PresentationFormat>
  <Paragraphs>116</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BlinkMacSystemFont</vt:lpstr>
      <vt:lpstr>Calibri</vt:lpstr>
      <vt:lpstr>Calibri Light</vt:lpstr>
      <vt:lpstr>Source Serif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Adair Minihan</cp:lastModifiedBy>
  <cp:revision>7</cp:revision>
  <dcterms:created xsi:type="dcterms:W3CDTF">2023-04-28T14:49:25Z</dcterms:created>
  <dcterms:modified xsi:type="dcterms:W3CDTF">2024-01-12T15:54:22Z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