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56"/>
  </p:notesMasterIdLst>
  <p:sldIdLst>
    <p:sldId id="467" r:id="rId5"/>
    <p:sldId id="515" r:id="rId6"/>
    <p:sldId id="469" r:id="rId7"/>
    <p:sldId id="518" r:id="rId8"/>
    <p:sldId id="260" r:id="rId9"/>
    <p:sldId id="470" r:id="rId10"/>
    <p:sldId id="511" r:id="rId11"/>
    <p:sldId id="471" r:id="rId12"/>
    <p:sldId id="472" r:id="rId13"/>
    <p:sldId id="474" r:id="rId14"/>
    <p:sldId id="509" r:id="rId15"/>
    <p:sldId id="475" r:id="rId16"/>
    <p:sldId id="477" r:id="rId17"/>
    <p:sldId id="517" r:id="rId18"/>
    <p:sldId id="476" r:id="rId19"/>
    <p:sldId id="478" r:id="rId20"/>
    <p:sldId id="479" r:id="rId21"/>
    <p:sldId id="481" r:id="rId22"/>
    <p:sldId id="480" r:id="rId23"/>
    <p:sldId id="482" r:id="rId24"/>
    <p:sldId id="510" r:id="rId25"/>
    <p:sldId id="484" r:id="rId26"/>
    <p:sldId id="485" r:id="rId27"/>
    <p:sldId id="487" r:id="rId28"/>
    <p:sldId id="486" r:id="rId29"/>
    <p:sldId id="512" r:id="rId30"/>
    <p:sldId id="488" r:id="rId31"/>
    <p:sldId id="489" r:id="rId32"/>
    <p:sldId id="519" r:id="rId33"/>
    <p:sldId id="490" r:id="rId34"/>
    <p:sldId id="491" r:id="rId35"/>
    <p:sldId id="492" r:id="rId36"/>
    <p:sldId id="493" r:id="rId37"/>
    <p:sldId id="494" r:id="rId38"/>
    <p:sldId id="520" r:id="rId39"/>
    <p:sldId id="495" r:id="rId40"/>
    <p:sldId id="496" r:id="rId41"/>
    <p:sldId id="506" r:id="rId42"/>
    <p:sldId id="497" r:id="rId43"/>
    <p:sldId id="507" r:id="rId44"/>
    <p:sldId id="521" r:id="rId45"/>
    <p:sldId id="499" r:id="rId46"/>
    <p:sldId id="500" r:id="rId47"/>
    <p:sldId id="501" r:id="rId48"/>
    <p:sldId id="502" r:id="rId49"/>
    <p:sldId id="503" r:id="rId50"/>
    <p:sldId id="522" r:id="rId51"/>
    <p:sldId id="505" r:id="rId52"/>
    <p:sldId id="513" r:id="rId53"/>
    <p:sldId id="514" r:id="rId54"/>
    <p:sldId id="504"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2897D-55F7-83AB-6675-F6E3D7EC4F16}" name="Natalia Mazzitelli" initials="NM" userId="S::Natalia.Mazzitelli@cancer.org::8ae0c654-4d67-44be-b1d9-21e4a0860a2c" providerId="AD"/>
  <p188:author id="{DFB864E2-3C17-E1A5-6188-12F9DB14FFB5}" name="Jessica Star" initials="JS" userId="S::Jessica.Star@cancer.org::84a9c816-24f5-4fa6-bf7d-0887ff5c664c" providerId="AD"/>
  <p188:author id="{866BC4FF-DBA6-7FBB-7867-78679B3C2B15}" name="Priti Bandi" initials="PB" userId="S::Priti.Bandi@cancer.org::7ea28a8d-0b7d-4d22-950c-41067308c2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CFD5EA"/>
    <a:srgbClr val="2746F8"/>
    <a:srgbClr val="31859C"/>
    <a:srgbClr val="73BED3"/>
    <a:srgbClr val="C5E5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B5AAA2-8206-40F5-A9A8-70DE7FCFFED8}" v="12" dt="2026-02-03T16:10:33.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9952" autoAdjust="0"/>
  </p:normalViewPr>
  <p:slideViewPr>
    <p:cSldViewPr snapToGrid="0">
      <p:cViewPr>
        <p:scale>
          <a:sx n="90" d="100"/>
          <a:sy n="90" d="100"/>
        </p:scale>
        <p:origin x="342"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a Mazzitelli" userId="8ae0c654-4d67-44be-b1d9-21e4a0860a2c" providerId="ADAL" clId="{EC953103-23B0-455B-8FE6-67C6368BACF1}"/>
    <pc:docChg chg="undo custSel modSld">
      <pc:chgData name="Natalia Mazzitelli" userId="8ae0c654-4d67-44be-b1d9-21e4a0860a2c" providerId="ADAL" clId="{EC953103-23B0-455B-8FE6-67C6368BACF1}" dt="2026-02-03T16:10:33.312" v="2933"/>
      <pc:docMkLst>
        <pc:docMk/>
      </pc:docMkLst>
      <pc:sldChg chg="modSp mod">
        <pc:chgData name="Natalia Mazzitelli" userId="8ae0c654-4d67-44be-b1d9-21e4a0860a2c" providerId="ADAL" clId="{EC953103-23B0-455B-8FE6-67C6368BACF1}" dt="2026-02-03T16:10:09.774" v="2932" actId="114"/>
        <pc:sldMkLst>
          <pc:docMk/>
          <pc:sldMk cId="4063591623" sldId="471"/>
        </pc:sldMkLst>
        <pc:spChg chg="mod">
          <ac:chgData name="Natalia Mazzitelli" userId="8ae0c654-4d67-44be-b1d9-21e4a0860a2c" providerId="ADAL" clId="{EC953103-23B0-455B-8FE6-67C6368BACF1}" dt="2026-02-03T16:10:09.774" v="2932" actId="114"/>
          <ac:spMkLst>
            <pc:docMk/>
            <pc:sldMk cId="4063591623" sldId="471"/>
            <ac:spMk id="7" creationId="{25CA14AA-43F8-21D0-F552-3A6C56DCE5EF}"/>
          </ac:spMkLst>
        </pc:spChg>
      </pc:sldChg>
      <pc:sldChg chg="addSp delSp modSp mod modShow">
        <pc:chgData name="Natalia Mazzitelli" userId="8ae0c654-4d67-44be-b1d9-21e4a0860a2c" providerId="ADAL" clId="{EC953103-23B0-455B-8FE6-67C6368BACF1}" dt="2026-02-03T15:22:17.934" v="14" actId="208"/>
        <pc:sldMkLst>
          <pc:docMk/>
          <pc:sldMk cId="1123180684" sldId="480"/>
        </pc:sldMkLst>
        <pc:picChg chg="add mod">
          <ac:chgData name="Natalia Mazzitelli" userId="8ae0c654-4d67-44be-b1d9-21e4a0860a2c" providerId="ADAL" clId="{EC953103-23B0-455B-8FE6-67C6368BACF1}" dt="2026-02-03T15:22:17.934" v="14" actId="208"/>
          <ac:picMkLst>
            <pc:docMk/>
            <pc:sldMk cId="1123180684" sldId="480"/>
            <ac:picMk id="6" creationId="{B7C0EC42-C659-839C-61CE-CC67539051BE}"/>
          </ac:picMkLst>
        </pc:picChg>
        <pc:picChg chg="del">
          <ac:chgData name="Natalia Mazzitelli" userId="8ae0c654-4d67-44be-b1d9-21e4a0860a2c" providerId="ADAL" clId="{EC953103-23B0-455B-8FE6-67C6368BACF1}" dt="2026-02-03T15:22:03.579" v="8" actId="478"/>
          <ac:picMkLst>
            <pc:docMk/>
            <pc:sldMk cId="1123180684" sldId="480"/>
            <ac:picMk id="10" creationId="{6C330B96-2A86-85AE-BE91-CE63A0F41507}"/>
          </ac:picMkLst>
        </pc:picChg>
      </pc:sldChg>
      <pc:sldChg chg="addSp delSp modSp mod modShow">
        <pc:chgData name="Natalia Mazzitelli" userId="8ae0c654-4d67-44be-b1d9-21e4a0860a2c" providerId="ADAL" clId="{EC953103-23B0-455B-8FE6-67C6368BACF1}" dt="2026-02-03T15:20:54.008" v="6" actId="1076"/>
        <pc:sldMkLst>
          <pc:docMk/>
          <pc:sldMk cId="2623338994" sldId="481"/>
        </pc:sldMkLst>
        <pc:picChg chg="add mod">
          <ac:chgData name="Natalia Mazzitelli" userId="8ae0c654-4d67-44be-b1d9-21e4a0860a2c" providerId="ADAL" clId="{EC953103-23B0-455B-8FE6-67C6368BACF1}" dt="2026-02-03T15:20:54.008" v="6" actId="1076"/>
          <ac:picMkLst>
            <pc:docMk/>
            <pc:sldMk cId="2623338994" sldId="481"/>
            <ac:picMk id="6" creationId="{7566E426-8022-58F5-71C5-78433C4C0A99}"/>
          </ac:picMkLst>
        </pc:picChg>
        <pc:picChg chg="del">
          <ac:chgData name="Natalia Mazzitelli" userId="8ae0c654-4d67-44be-b1d9-21e4a0860a2c" providerId="ADAL" clId="{EC953103-23B0-455B-8FE6-67C6368BACF1}" dt="2026-02-03T15:20:15.890" v="1" actId="478"/>
          <ac:picMkLst>
            <pc:docMk/>
            <pc:sldMk cId="2623338994" sldId="481"/>
            <ac:picMk id="10" creationId="{AC130EAB-3604-6D67-6BD8-7A5488661884}"/>
          </ac:picMkLst>
        </pc:picChg>
      </pc:sldChg>
      <pc:sldChg chg="modSp mod">
        <pc:chgData name="Natalia Mazzitelli" userId="8ae0c654-4d67-44be-b1d9-21e4a0860a2c" providerId="ADAL" clId="{EC953103-23B0-455B-8FE6-67C6368BACF1}" dt="2026-02-03T16:08:15.637" v="2926" actId="1076"/>
        <pc:sldMkLst>
          <pc:docMk/>
          <pc:sldMk cId="2145048752" sldId="484"/>
        </pc:sldMkLst>
        <pc:picChg chg="mod">
          <ac:chgData name="Natalia Mazzitelli" userId="8ae0c654-4d67-44be-b1d9-21e4a0860a2c" providerId="ADAL" clId="{EC953103-23B0-455B-8FE6-67C6368BACF1}" dt="2026-02-03T16:08:15.637" v="2926" actId="1076"/>
          <ac:picMkLst>
            <pc:docMk/>
            <pc:sldMk cId="2145048752" sldId="484"/>
            <ac:picMk id="5" creationId="{89563637-4005-F0C1-3A16-E4EA6BC076F2}"/>
          </ac:picMkLst>
        </pc:picChg>
      </pc:sldChg>
      <pc:sldChg chg="modSp mod">
        <pc:chgData name="Natalia Mazzitelli" userId="8ae0c654-4d67-44be-b1d9-21e4a0860a2c" providerId="ADAL" clId="{EC953103-23B0-455B-8FE6-67C6368BACF1}" dt="2026-02-03T16:08:07.043" v="2924" actId="1076"/>
        <pc:sldMkLst>
          <pc:docMk/>
          <pc:sldMk cId="2071388640" sldId="485"/>
        </pc:sldMkLst>
        <pc:picChg chg="mod">
          <ac:chgData name="Natalia Mazzitelli" userId="8ae0c654-4d67-44be-b1d9-21e4a0860a2c" providerId="ADAL" clId="{EC953103-23B0-455B-8FE6-67C6368BACF1}" dt="2026-02-03T16:08:07.043" v="2924" actId="1076"/>
          <ac:picMkLst>
            <pc:docMk/>
            <pc:sldMk cId="2071388640" sldId="485"/>
            <ac:picMk id="5" creationId="{BD8757A2-7EAC-72C3-46A9-F0157A80175C}"/>
          </ac:picMkLst>
        </pc:picChg>
      </pc:sldChg>
      <pc:sldChg chg="modSp">
        <pc:chgData name="Natalia Mazzitelli" userId="8ae0c654-4d67-44be-b1d9-21e4a0860a2c" providerId="ADAL" clId="{EC953103-23B0-455B-8FE6-67C6368BACF1}" dt="2026-02-03T16:10:33.312" v="2933"/>
        <pc:sldMkLst>
          <pc:docMk/>
          <pc:sldMk cId="2341556318" sldId="486"/>
        </pc:sldMkLst>
        <pc:spChg chg="mod">
          <ac:chgData name="Natalia Mazzitelli" userId="8ae0c654-4d67-44be-b1d9-21e4a0860a2c" providerId="ADAL" clId="{EC953103-23B0-455B-8FE6-67C6368BACF1}" dt="2026-02-03T16:10:33.312" v="2933"/>
          <ac:spMkLst>
            <pc:docMk/>
            <pc:sldMk cId="2341556318" sldId="486"/>
            <ac:spMk id="8" creationId="{7BA27A47-E523-3915-AAF0-C3ADCE35E030}"/>
          </ac:spMkLst>
        </pc:spChg>
      </pc:sldChg>
      <pc:sldChg chg="modSp mod">
        <pc:chgData name="Natalia Mazzitelli" userId="8ae0c654-4d67-44be-b1d9-21e4a0860a2c" providerId="ADAL" clId="{EC953103-23B0-455B-8FE6-67C6368BACF1}" dt="2026-02-03T16:07:18.853" v="2920"/>
        <pc:sldMkLst>
          <pc:docMk/>
          <pc:sldMk cId="2079996528" sldId="489"/>
        </pc:sldMkLst>
        <pc:graphicFrameChg chg="modGraphic">
          <ac:chgData name="Natalia Mazzitelli" userId="8ae0c654-4d67-44be-b1d9-21e4a0860a2c" providerId="ADAL" clId="{EC953103-23B0-455B-8FE6-67C6368BACF1}" dt="2026-02-03T16:07:18.853" v="2920"/>
          <ac:graphicFrameMkLst>
            <pc:docMk/>
            <pc:sldMk cId="2079996528" sldId="489"/>
            <ac:graphicFrameMk id="2" creationId="{D6879208-F9A3-6545-DC91-02F4D4958787}"/>
          </ac:graphicFrameMkLst>
        </pc:graphicFrameChg>
      </pc:sldChg>
      <pc:sldChg chg="addSp delSp modSp mod">
        <pc:chgData name="Natalia Mazzitelli" userId="8ae0c654-4d67-44be-b1d9-21e4a0860a2c" providerId="ADAL" clId="{EC953103-23B0-455B-8FE6-67C6368BACF1}" dt="2026-02-03T15:47:12.810" v="1386" actId="403"/>
        <pc:sldMkLst>
          <pc:docMk/>
          <pc:sldMk cId="975700650" sldId="494"/>
        </pc:sldMkLst>
        <pc:spChg chg="mod">
          <ac:chgData name="Natalia Mazzitelli" userId="8ae0c654-4d67-44be-b1d9-21e4a0860a2c" providerId="ADAL" clId="{EC953103-23B0-455B-8FE6-67C6368BACF1}" dt="2026-02-03T15:42:58.524" v="1280" actId="2711"/>
          <ac:spMkLst>
            <pc:docMk/>
            <pc:sldMk cId="975700650" sldId="494"/>
            <ac:spMk id="6" creationId="{D721107B-E88E-24F8-B690-FF83D0685E12}"/>
          </ac:spMkLst>
        </pc:spChg>
        <pc:graphicFrameChg chg="add mod modGraphic">
          <ac:chgData name="Natalia Mazzitelli" userId="8ae0c654-4d67-44be-b1d9-21e4a0860a2c" providerId="ADAL" clId="{EC953103-23B0-455B-8FE6-67C6368BACF1}" dt="2026-02-03T15:47:12.810" v="1386" actId="403"/>
          <ac:graphicFrameMkLst>
            <pc:docMk/>
            <pc:sldMk cId="975700650" sldId="494"/>
            <ac:graphicFrameMk id="2" creationId="{8650091E-C74D-32F0-5B86-05D4D1EA3B09}"/>
          </ac:graphicFrameMkLst>
        </pc:graphicFrameChg>
        <pc:picChg chg="del mod">
          <ac:chgData name="Natalia Mazzitelli" userId="8ae0c654-4d67-44be-b1d9-21e4a0860a2c" providerId="ADAL" clId="{EC953103-23B0-455B-8FE6-67C6368BACF1}" dt="2026-02-03T15:34:16.948" v="621" actId="478"/>
          <ac:picMkLst>
            <pc:docMk/>
            <pc:sldMk cId="975700650" sldId="494"/>
            <ac:picMk id="5" creationId="{1FA7635B-914A-ECF3-B496-239B8B133562}"/>
          </ac:picMkLst>
        </pc:picChg>
      </pc:sldChg>
      <pc:sldChg chg="modSp mod">
        <pc:chgData name="Natalia Mazzitelli" userId="8ae0c654-4d67-44be-b1d9-21e4a0860a2c" providerId="ADAL" clId="{EC953103-23B0-455B-8FE6-67C6368BACF1}" dt="2026-02-03T15:48:26.357" v="1397" actId="1076"/>
        <pc:sldMkLst>
          <pc:docMk/>
          <pc:sldMk cId="1705943927" sldId="503"/>
        </pc:sldMkLst>
        <pc:spChg chg="mod">
          <ac:chgData name="Natalia Mazzitelli" userId="8ae0c654-4d67-44be-b1d9-21e4a0860a2c" providerId="ADAL" clId="{EC953103-23B0-455B-8FE6-67C6368BACF1}" dt="2026-02-03T15:48:26.357" v="1397" actId="1076"/>
          <ac:spMkLst>
            <pc:docMk/>
            <pc:sldMk cId="1705943927" sldId="503"/>
            <ac:spMk id="7" creationId="{DC2F121E-2791-E407-D761-967CB0367909}"/>
          </ac:spMkLst>
        </pc:spChg>
        <pc:graphicFrameChg chg="mod modGraphic">
          <ac:chgData name="Natalia Mazzitelli" userId="8ae0c654-4d67-44be-b1d9-21e4a0860a2c" providerId="ADAL" clId="{EC953103-23B0-455B-8FE6-67C6368BACF1}" dt="2026-02-03T15:47:55.766" v="1393" actId="403"/>
          <ac:graphicFrameMkLst>
            <pc:docMk/>
            <pc:sldMk cId="1705943927" sldId="503"/>
            <ac:graphicFrameMk id="4" creationId="{8B3B2CD6-A163-F762-FB7A-3365EC425DDD}"/>
          </ac:graphicFrameMkLst>
        </pc:graphicFrameChg>
      </pc:sldChg>
      <pc:sldChg chg="addSp delSp modSp mod modShow">
        <pc:chgData name="Natalia Mazzitelli" userId="8ae0c654-4d67-44be-b1d9-21e4a0860a2c" providerId="ADAL" clId="{EC953103-23B0-455B-8FE6-67C6368BACF1}" dt="2026-02-03T15:48:11.377" v="1395" actId="1076"/>
        <pc:sldMkLst>
          <pc:docMk/>
          <pc:sldMk cId="3059430548" sldId="504"/>
        </pc:sldMkLst>
        <pc:spChg chg="mod">
          <ac:chgData name="Natalia Mazzitelli" userId="8ae0c654-4d67-44be-b1d9-21e4a0860a2c" providerId="ADAL" clId="{EC953103-23B0-455B-8FE6-67C6368BACF1}" dt="2026-02-03T15:48:11.377" v="1395" actId="1076"/>
          <ac:spMkLst>
            <pc:docMk/>
            <pc:sldMk cId="3059430548" sldId="504"/>
            <ac:spMk id="5" creationId="{0706773D-C9AD-70FF-EE57-4574318FE653}"/>
          </ac:spMkLst>
        </pc:spChg>
        <pc:graphicFrameChg chg="add mod modGraphic">
          <ac:chgData name="Natalia Mazzitelli" userId="8ae0c654-4d67-44be-b1d9-21e4a0860a2c" providerId="ADAL" clId="{EC953103-23B0-455B-8FE6-67C6368BACF1}" dt="2026-02-03T15:48:01.400" v="1394" actId="403"/>
          <ac:graphicFrameMkLst>
            <pc:docMk/>
            <pc:sldMk cId="3059430548" sldId="504"/>
            <ac:graphicFrameMk id="2" creationId="{B6110F57-0B13-28B8-7C46-16148570CECC}"/>
          </ac:graphicFrameMkLst>
        </pc:graphicFrameChg>
        <pc:picChg chg="del">
          <ac:chgData name="Natalia Mazzitelli" userId="8ae0c654-4d67-44be-b1d9-21e4a0860a2c" providerId="ADAL" clId="{EC953103-23B0-455B-8FE6-67C6368BACF1}" dt="2026-02-03T15:30:28.455" v="589" actId="478"/>
          <ac:picMkLst>
            <pc:docMk/>
            <pc:sldMk cId="3059430548" sldId="504"/>
            <ac:picMk id="8" creationId="{A34FE500-8EA5-ABDA-B4A1-F8BE93B819E5}"/>
          </ac:picMkLst>
        </pc:picChg>
      </pc:sldChg>
      <pc:sldChg chg="modSp mod">
        <pc:chgData name="Natalia Mazzitelli" userId="8ae0c654-4d67-44be-b1d9-21e4a0860a2c" providerId="ADAL" clId="{EC953103-23B0-455B-8FE6-67C6368BACF1}" dt="2026-02-03T15:47:47.207" v="1392" actId="1076"/>
        <pc:sldMkLst>
          <pc:docMk/>
          <pc:sldMk cId="1710581366" sldId="507"/>
        </pc:sldMkLst>
        <pc:spChg chg="mod">
          <ac:chgData name="Natalia Mazzitelli" userId="8ae0c654-4d67-44be-b1d9-21e4a0860a2c" providerId="ADAL" clId="{EC953103-23B0-455B-8FE6-67C6368BACF1}" dt="2026-02-03T15:33:34.615" v="619" actId="2711"/>
          <ac:spMkLst>
            <pc:docMk/>
            <pc:sldMk cId="1710581366" sldId="507"/>
            <ac:spMk id="2" creationId="{3E42B2C4-264E-99E4-79B2-2DCD3BA80DBF}"/>
          </ac:spMkLst>
        </pc:spChg>
        <pc:graphicFrameChg chg="mod modGraphic">
          <ac:chgData name="Natalia Mazzitelli" userId="8ae0c654-4d67-44be-b1d9-21e4a0860a2c" providerId="ADAL" clId="{EC953103-23B0-455B-8FE6-67C6368BACF1}" dt="2026-02-03T15:47:47.207" v="1392" actId="1076"/>
          <ac:graphicFrameMkLst>
            <pc:docMk/>
            <pc:sldMk cId="1710581366" sldId="507"/>
            <ac:graphicFrameMk id="4" creationId="{79E7DC98-D5C3-9F9C-5D5A-A9C50FF664A3}"/>
          </ac:graphicFrameMkLst>
        </pc:graphicFrameChg>
      </pc:sldChg>
      <pc:sldChg chg="addSp delSp modSp mod">
        <pc:chgData name="Natalia Mazzitelli" userId="8ae0c654-4d67-44be-b1d9-21e4a0860a2c" providerId="ADAL" clId="{EC953103-23B0-455B-8FE6-67C6368BACF1}" dt="2026-02-03T16:07:28.335" v="2922"/>
        <pc:sldMkLst>
          <pc:docMk/>
          <pc:sldMk cId="4278338471" sldId="510"/>
        </pc:sldMkLst>
        <pc:spChg chg="mod">
          <ac:chgData name="Natalia Mazzitelli" userId="8ae0c654-4d67-44be-b1d9-21e4a0860a2c" providerId="ADAL" clId="{EC953103-23B0-455B-8FE6-67C6368BACF1}" dt="2026-02-03T15:50:00.950" v="1420" actId="20577"/>
          <ac:spMkLst>
            <pc:docMk/>
            <pc:sldMk cId="4278338471" sldId="510"/>
            <ac:spMk id="2" creationId="{F2F68E8C-44D6-4BB8-D5BA-968F9B1D2798}"/>
          </ac:spMkLst>
        </pc:spChg>
        <pc:spChg chg="mod">
          <ac:chgData name="Natalia Mazzitelli" userId="8ae0c654-4d67-44be-b1d9-21e4a0860a2c" providerId="ADAL" clId="{EC953103-23B0-455B-8FE6-67C6368BACF1}" dt="2026-02-03T16:02:41.414" v="2891" actId="403"/>
          <ac:spMkLst>
            <pc:docMk/>
            <pc:sldMk cId="4278338471" sldId="510"/>
            <ac:spMk id="6" creationId="{5EEF23D2-59B1-0E6F-E737-2B3246C16347}"/>
          </ac:spMkLst>
        </pc:spChg>
        <pc:graphicFrameChg chg="add mod modGraphic">
          <ac:chgData name="Natalia Mazzitelli" userId="8ae0c654-4d67-44be-b1d9-21e4a0860a2c" providerId="ADAL" clId="{EC953103-23B0-455B-8FE6-67C6368BACF1}" dt="2026-02-03T16:07:28.335" v="2922"/>
          <ac:graphicFrameMkLst>
            <pc:docMk/>
            <pc:sldMk cId="4278338471" sldId="510"/>
            <ac:graphicFrameMk id="3" creationId="{B43038CE-BC77-0EB4-7D4F-111FCCF8D13C}"/>
          </ac:graphicFrameMkLst>
        </pc:graphicFrameChg>
        <pc:picChg chg="del mod">
          <ac:chgData name="Natalia Mazzitelli" userId="8ae0c654-4d67-44be-b1d9-21e4a0860a2c" providerId="ADAL" clId="{EC953103-23B0-455B-8FE6-67C6368BACF1}" dt="2026-02-03T15:50:58.979" v="1424" actId="478"/>
          <ac:picMkLst>
            <pc:docMk/>
            <pc:sldMk cId="4278338471" sldId="510"/>
            <ac:picMk id="5" creationId="{A9B75A67-9C63-F40E-6652-4DE387B670AE}"/>
          </ac:picMkLst>
        </pc:picChg>
      </pc:sldChg>
    </pc:docChg>
  </pc:docChgLst>
  <pc:docChgLst>
    <pc:chgData name="Priti Bandi" userId="7ea28a8d-0b7d-4d22-950c-41067308c230" providerId="ADAL" clId="{CBECDDAE-93E4-42BF-BA4A-FB66EB234BC1}"/>
    <pc:docChg chg="undo custSel modSld">
      <pc:chgData name="Priti Bandi" userId="7ea28a8d-0b7d-4d22-950c-41067308c230" providerId="ADAL" clId="{CBECDDAE-93E4-42BF-BA4A-FB66EB234BC1}" dt="2026-01-29T21:11:48.880" v="197" actId="1076"/>
      <pc:docMkLst>
        <pc:docMk/>
      </pc:docMkLst>
      <pc:sldChg chg="modSp mod modNotesTx">
        <pc:chgData name="Priti Bandi" userId="7ea28a8d-0b7d-4d22-950c-41067308c230" providerId="ADAL" clId="{CBECDDAE-93E4-42BF-BA4A-FB66EB234BC1}" dt="2026-01-29T17:52:12.439" v="115" actId="20577"/>
        <pc:sldMkLst>
          <pc:docMk/>
          <pc:sldMk cId="907766213" sldId="260"/>
        </pc:sldMkLst>
        <pc:spChg chg="mod">
          <ac:chgData name="Priti Bandi" userId="7ea28a8d-0b7d-4d22-950c-41067308c230" providerId="ADAL" clId="{CBECDDAE-93E4-42BF-BA4A-FB66EB234BC1}" dt="2026-01-29T17:52:12.439" v="115" actId="20577"/>
          <ac:spMkLst>
            <pc:docMk/>
            <pc:sldMk cId="907766213" sldId="260"/>
            <ac:spMk id="5" creationId="{8AFB1F70-9399-48AF-91E8-D6549AFC4D27}"/>
          </ac:spMkLst>
        </pc:spChg>
      </pc:sldChg>
      <pc:sldChg chg="addSp delSp modSp mod">
        <pc:chgData name="Priti Bandi" userId="7ea28a8d-0b7d-4d22-950c-41067308c230" providerId="ADAL" clId="{CBECDDAE-93E4-42BF-BA4A-FB66EB234BC1}" dt="2026-01-29T21:11:48.880" v="197" actId="1076"/>
        <pc:sldMkLst>
          <pc:docMk/>
          <pc:sldMk cId="431914386" sldId="467"/>
        </pc:sldMkLst>
        <pc:spChg chg="add mod">
          <ac:chgData name="Priti Bandi" userId="7ea28a8d-0b7d-4d22-950c-41067308c230" providerId="ADAL" clId="{CBECDDAE-93E4-42BF-BA4A-FB66EB234BC1}" dt="2026-01-29T21:11:48.880" v="197" actId="1076"/>
          <ac:spMkLst>
            <pc:docMk/>
            <pc:sldMk cId="431914386" sldId="467"/>
            <ac:spMk id="5" creationId="{87984F14-B266-6027-B876-8D1B52AD3942}"/>
          </ac:spMkLst>
        </pc:spChg>
      </pc:sldChg>
      <pc:sldChg chg="modSp mod">
        <pc:chgData name="Priti Bandi" userId="7ea28a8d-0b7d-4d22-950c-41067308c230" providerId="ADAL" clId="{CBECDDAE-93E4-42BF-BA4A-FB66EB234BC1}" dt="2026-01-29T17:56:53.351" v="148" actId="20577"/>
        <pc:sldMkLst>
          <pc:docMk/>
          <pc:sldMk cId="212100497" sldId="511"/>
        </pc:sldMkLst>
        <pc:spChg chg="mod">
          <ac:chgData name="Priti Bandi" userId="7ea28a8d-0b7d-4d22-950c-41067308c230" providerId="ADAL" clId="{CBECDDAE-93E4-42BF-BA4A-FB66EB234BC1}" dt="2026-01-29T17:56:53.351" v="148" actId="20577"/>
          <ac:spMkLst>
            <pc:docMk/>
            <pc:sldMk cId="212100497" sldId="511"/>
            <ac:spMk id="6" creationId="{F97DC8DC-DE1A-B6F5-2B37-F47EF3708EF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mericancancer.sharepoint.com/sites/Discovery-SurveillanceHealthEquity/Shared%20Documents/FileShares/_Facts%20&amp;%20Figures/CPED/CPED%202026/CPED%202026%20Slide%20Deck%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489164316583082E-2"/>
          <c:y val="2.3215489933251728E-2"/>
          <c:w val="0.90468078470245128"/>
          <c:h val="0.844060028086693"/>
        </c:manualLayout>
      </c:layout>
      <c:lineChart>
        <c:grouping val="standard"/>
        <c:varyColors val="0"/>
        <c:ser>
          <c:idx val="0"/>
          <c:order val="0"/>
          <c:tx>
            <c:strRef>
              <c:f>'Slide #26'!$N$7</c:f>
              <c:strCache>
                <c:ptCount val="1"/>
                <c:pt idx="0">
                  <c:v>Hispanic</c:v>
                </c:pt>
              </c:strCache>
            </c:strRef>
          </c:tx>
          <c:spPr>
            <a:ln w="28575" cap="rnd">
              <a:solidFill>
                <a:srgbClr val="4E95D9"/>
              </a:solidFill>
              <a:round/>
            </a:ln>
            <a:effectLst/>
          </c:spPr>
          <c:marker>
            <c:symbol val="none"/>
          </c:marker>
          <c:dPt>
            <c:idx val="7"/>
            <c:marker>
              <c:symbol val="none"/>
            </c:marker>
            <c:bubble3D val="0"/>
            <c:extLst>
              <c:ext xmlns:c16="http://schemas.microsoft.com/office/drawing/2014/chart" uri="{C3380CC4-5D6E-409C-BE32-E72D297353CC}">
                <c16:uniqueId val="{00000000-61F7-4AA9-8F3E-BA66BA93CF54}"/>
              </c:ext>
            </c:extLst>
          </c:dPt>
          <c:dPt>
            <c:idx val="8"/>
            <c:marker>
              <c:symbol val="circle"/>
              <c:size val="5"/>
              <c:spPr>
                <a:noFill/>
                <a:ln w="9525">
                  <a:noFill/>
                </a:ln>
                <a:effectLst/>
              </c:spPr>
            </c:marker>
            <c:bubble3D val="0"/>
            <c:spPr>
              <a:ln w="28575" cap="rnd">
                <a:solidFill>
                  <a:srgbClr val="4E95D9"/>
                </a:solidFill>
                <a:round/>
              </a:ln>
              <a:effectLst/>
            </c:spPr>
            <c:extLst>
              <c:ext xmlns:c16="http://schemas.microsoft.com/office/drawing/2014/chart" uri="{C3380CC4-5D6E-409C-BE32-E72D297353CC}">
                <c16:uniqueId val="{00000002-61F7-4AA9-8F3E-BA66BA93CF54}"/>
              </c:ext>
            </c:extLst>
          </c:dPt>
          <c:dPt>
            <c:idx val="9"/>
            <c:marker>
              <c:symbol val="none"/>
            </c:marker>
            <c:bubble3D val="0"/>
            <c:extLst>
              <c:ext xmlns:c16="http://schemas.microsoft.com/office/drawing/2014/chart" uri="{C3380CC4-5D6E-409C-BE32-E72D297353CC}">
                <c16:uniqueId val="{00000003-61F7-4AA9-8F3E-BA66BA93CF54}"/>
              </c:ext>
            </c:extLst>
          </c:dPt>
          <c:cat>
            <c:numRef>
              <c:f>'Slide #26'!$O$6:$Y$6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'Slide #26'!$O$7:$Y$7</c:f>
              <c:numCache>
                <c:formatCode>General</c:formatCode>
                <c:ptCount val="11"/>
                <c:pt idx="0">
                  <c:v>62.57</c:v>
                </c:pt>
                <c:pt idx="1">
                  <c:v>66.12</c:v>
                </c:pt>
                <c:pt idx="2">
                  <c:v>59.57</c:v>
                </c:pt>
                <c:pt idx="3">
                  <c:v>61.52</c:v>
                </c:pt>
                <c:pt idx="4">
                  <c:v>64.44</c:v>
                </c:pt>
                <c:pt idx="5">
                  <c:v>61.6</c:v>
                </c:pt>
                <c:pt idx="6">
                  <c:v>60.84</c:v>
                </c:pt>
                <c:pt idx="7">
                  <c:v>62.72</c:v>
                </c:pt>
                <c:pt idx="8">
                  <c:v>69.28</c:v>
                </c:pt>
                <c:pt idx="9">
                  <c:v>64.58</c:v>
                </c:pt>
                <c:pt idx="10">
                  <c:v>66.760000000000005</c:v>
                </c:pt>
              </c:numCache>
            </c:numRef>
          </c:val>
          <c:smooth val="0"/>
          <c:extLst>
            <c:ext xmlns:c16="http://schemas.microsoft.com/office/drawing/2014/chart" uri="{C3380CC4-5D6E-409C-BE32-E72D297353CC}">
              <c16:uniqueId val="{00000004-61F7-4AA9-8F3E-BA66BA93CF54}"/>
            </c:ext>
          </c:extLst>
        </c:ser>
        <c:ser>
          <c:idx val="1"/>
          <c:order val="1"/>
          <c:tx>
            <c:strRef>
              <c:f>'Slide #26'!$N$8</c:f>
              <c:strCache>
                <c:ptCount val="1"/>
                <c:pt idx="0">
                  <c:v>White</c:v>
                </c:pt>
              </c:strCache>
            </c:strRef>
          </c:tx>
          <c:spPr>
            <a:ln w="28575" cap="rnd">
              <a:solidFill>
                <a:schemeClr val="bg1">
                  <a:lumMod val="65000"/>
                </a:schemeClr>
              </a:solidFill>
              <a:round/>
            </a:ln>
            <a:effectLst/>
          </c:spPr>
          <c:marker>
            <c:symbol val="none"/>
          </c:marker>
          <c:dPt>
            <c:idx val="7"/>
            <c:marker>
              <c:symbol val="none"/>
            </c:marker>
            <c:bubble3D val="0"/>
            <c:extLst>
              <c:ext xmlns:c16="http://schemas.microsoft.com/office/drawing/2014/chart" uri="{C3380CC4-5D6E-409C-BE32-E72D297353CC}">
                <c16:uniqueId val="{00000005-61F7-4AA9-8F3E-BA66BA93CF54}"/>
              </c:ext>
            </c:extLst>
          </c:dPt>
          <c:dPt>
            <c:idx val="8"/>
            <c:marker>
              <c:symbol val="none"/>
            </c:marker>
            <c:bubble3D val="0"/>
            <c:spPr>
              <a:ln w="28575" cap="rnd">
                <a:solidFill>
                  <a:schemeClr val="bg1">
                    <a:lumMod val="65000"/>
                  </a:schemeClr>
                </a:solidFill>
                <a:round/>
              </a:ln>
              <a:effectLst/>
            </c:spPr>
            <c:extLst>
              <c:ext xmlns:c16="http://schemas.microsoft.com/office/drawing/2014/chart" uri="{C3380CC4-5D6E-409C-BE32-E72D297353CC}">
                <c16:uniqueId val="{00000007-61F7-4AA9-8F3E-BA66BA93CF54}"/>
              </c:ext>
            </c:extLst>
          </c:dPt>
          <c:dPt>
            <c:idx val="9"/>
            <c:marker>
              <c:symbol val="none"/>
            </c:marker>
            <c:bubble3D val="0"/>
            <c:extLst>
              <c:ext xmlns:c16="http://schemas.microsoft.com/office/drawing/2014/chart" uri="{C3380CC4-5D6E-409C-BE32-E72D297353CC}">
                <c16:uniqueId val="{00000008-61F7-4AA9-8F3E-BA66BA93CF54}"/>
              </c:ext>
            </c:extLst>
          </c:dPt>
          <c:cat>
            <c:numRef>
              <c:f>'Slide #26'!$O$6:$Y$6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'Slide #26'!$O$8:$Y$8</c:f>
              <c:numCache>
                <c:formatCode>General</c:formatCode>
                <c:ptCount val="11"/>
                <c:pt idx="0">
                  <c:v>72.14</c:v>
                </c:pt>
                <c:pt idx="1">
                  <c:v>70.42</c:v>
                </c:pt>
                <c:pt idx="2">
                  <c:v>68.05</c:v>
                </c:pt>
                <c:pt idx="3">
                  <c:v>68</c:v>
                </c:pt>
                <c:pt idx="4">
                  <c:v>67.02</c:v>
                </c:pt>
                <c:pt idx="5">
                  <c:v>66.42</c:v>
                </c:pt>
                <c:pt idx="6">
                  <c:v>64.75</c:v>
                </c:pt>
                <c:pt idx="7">
                  <c:v>67.599999999999994</c:v>
                </c:pt>
                <c:pt idx="8">
                  <c:v>68.08</c:v>
                </c:pt>
                <c:pt idx="9">
                  <c:v>67.819999999999993</c:v>
                </c:pt>
                <c:pt idx="10">
                  <c:v>70.599999999999994</c:v>
                </c:pt>
              </c:numCache>
            </c:numRef>
          </c:val>
          <c:smooth val="0"/>
          <c:extLst>
            <c:ext xmlns:c16="http://schemas.microsoft.com/office/drawing/2014/chart" uri="{C3380CC4-5D6E-409C-BE32-E72D297353CC}">
              <c16:uniqueId val="{00000009-61F7-4AA9-8F3E-BA66BA93CF54}"/>
            </c:ext>
          </c:extLst>
        </c:ser>
        <c:ser>
          <c:idx val="2"/>
          <c:order val="2"/>
          <c:tx>
            <c:strRef>
              <c:f>'Slide #26'!$N$9</c:f>
              <c:strCache>
                <c:ptCount val="1"/>
                <c:pt idx="0">
                  <c:v>Black</c:v>
                </c:pt>
              </c:strCache>
            </c:strRef>
          </c:tx>
          <c:spPr>
            <a:ln w="28575" cap="rnd">
              <a:solidFill>
                <a:schemeClr val="tx2">
                  <a:lumMod val="25000"/>
                  <a:lumOff val="75000"/>
                </a:schemeClr>
              </a:solidFill>
              <a:round/>
            </a:ln>
            <a:effectLst/>
          </c:spPr>
          <c:marker>
            <c:symbol val="none"/>
          </c:marker>
          <c:dPt>
            <c:idx val="7"/>
            <c:marker>
              <c:symbol val="none"/>
            </c:marker>
            <c:bubble3D val="0"/>
            <c:extLst>
              <c:ext xmlns:c16="http://schemas.microsoft.com/office/drawing/2014/chart" uri="{C3380CC4-5D6E-409C-BE32-E72D297353CC}">
                <c16:uniqueId val="{0000000A-61F7-4AA9-8F3E-BA66BA93CF54}"/>
              </c:ext>
            </c:extLst>
          </c:dPt>
          <c:dPt>
            <c:idx val="8"/>
            <c:marker>
              <c:symbol val="none"/>
            </c:marker>
            <c:bubble3D val="0"/>
            <c:spPr>
              <a:ln w="28575" cap="rnd">
                <a:solidFill>
                  <a:schemeClr val="tx2">
                    <a:lumMod val="25000"/>
                    <a:lumOff val="75000"/>
                  </a:schemeClr>
                </a:solidFill>
                <a:round/>
              </a:ln>
              <a:effectLst/>
            </c:spPr>
            <c:extLst>
              <c:ext xmlns:c16="http://schemas.microsoft.com/office/drawing/2014/chart" uri="{C3380CC4-5D6E-409C-BE32-E72D297353CC}">
                <c16:uniqueId val="{0000000C-61F7-4AA9-8F3E-BA66BA93CF54}"/>
              </c:ext>
            </c:extLst>
          </c:dPt>
          <c:dPt>
            <c:idx val="9"/>
            <c:marker>
              <c:symbol val="none"/>
            </c:marker>
            <c:bubble3D val="0"/>
            <c:extLst>
              <c:ext xmlns:c16="http://schemas.microsoft.com/office/drawing/2014/chart" uri="{C3380CC4-5D6E-409C-BE32-E72D297353CC}">
                <c16:uniqueId val="{0000000D-61F7-4AA9-8F3E-BA66BA93CF54}"/>
              </c:ext>
            </c:extLst>
          </c:dPt>
          <c:cat>
            <c:numRef>
              <c:f>'Slide #26'!$O$6:$Y$6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'Slide #26'!$O$9:$Y$9</c:f>
              <c:numCache>
                <c:formatCode>General</c:formatCode>
                <c:ptCount val="11"/>
                <c:pt idx="0">
                  <c:v>68.19</c:v>
                </c:pt>
                <c:pt idx="1">
                  <c:v>70.430000000000007</c:v>
                </c:pt>
                <c:pt idx="2">
                  <c:v>64.91</c:v>
                </c:pt>
                <c:pt idx="3">
                  <c:v>67.69</c:v>
                </c:pt>
                <c:pt idx="4">
                  <c:v>65.900000000000006</c:v>
                </c:pt>
                <c:pt idx="5">
                  <c:v>66.11</c:v>
                </c:pt>
                <c:pt idx="6">
                  <c:v>68.790000000000006</c:v>
                </c:pt>
                <c:pt idx="7">
                  <c:v>68.27</c:v>
                </c:pt>
                <c:pt idx="8">
                  <c:v>69.91</c:v>
                </c:pt>
                <c:pt idx="9">
                  <c:v>72.78</c:v>
                </c:pt>
                <c:pt idx="10">
                  <c:v>77.8</c:v>
                </c:pt>
              </c:numCache>
            </c:numRef>
          </c:val>
          <c:smooth val="0"/>
          <c:extLst>
            <c:ext xmlns:c16="http://schemas.microsoft.com/office/drawing/2014/chart" uri="{C3380CC4-5D6E-409C-BE32-E72D297353CC}">
              <c16:uniqueId val="{0000000E-61F7-4AA9-8F3E-BA66BA93CF54}"/>
            </c:ext>
          </c:extLst>
        </c:ser>
        <c:ser>
          <c:idx val="3"/>
          <c:order val="3"/>
          <c:tx>
            <c:strRef>
              <c:f>'Slide #26'!$N$10</c:f>
              <c:strCache>
                <c:ptCount val="1"/>
                <c:pt idx="0">
                  <c:v>Asian</c:v>
                </c:pt>
              </c:strCache>
            </c:strRef>
          </c:tx>
          <c:spPr>
            <a:ln w="28575" cap="rnd">
              <a:solidFill>
                <a:schemeClr val="accent1">
                  <a:lumMod val="60000"/>
                </a:schemeClr>
              </a:solidFill>
              <a:round/>
            </a:ln>
            <a:effectLst/>
          </c:spPr>
          <c:marker>
            <c:symbol val="none"/>
          </c:marker>
          <c:dPt>
            <c:idx val="7"/>
            <c:marker>
              <c:symbol val="none"/>
            </c:marker>
            <c:bubble3D val="0"/>
            <c:extLst>
              <c:ext xmlns:c16="http://schemas.microsoft.com/office/drawing/2014/chart" uri="{C3380CC4-5D6E-409C-BE32-E72D297353CC}">
                <c16:uniqueId val="{0000000F-61F7-4AA9-8F3E-BA66BA93CF54}"/>
              </c:ext>
            </c:extLst>
          </c:dPt>
          <c:dPt>
            <c:idx val="8"/>
            <c:marker>
              <c:symbol val="none"/>
            </c:marker>
            <c:bubble3D val="0"/>
            <c:spPr>
              <a:ln w="28575" cap="rnd">
                <a:noFill/>
                <a:round/>
              </a:ln>
              <a:effectLst/>
            </c:spPr>
            <c:extLst>
              <c:ext xmlns:c16="http://schemas.microsoft.com/office/drawing/2014/chart" uri="{C3380CC4-5D6E-409C-BE32-E72D297353CC}">
                <c16:uniqueId val="{00000011-61F7-4AA9-8F3E-BA66BA93CF54}"/>
              </c:ext>
            </c:extLst>
          </c:dPt>
          <c:dPt>
            <c:idx val="9"/>
            <c:marker>
              <c:symbol val="none"/>
            </c:marker>
            <c:bubble3D val="0"/>
            <c:extLst>
              <c:ext xmlns:c16="http://schemas.microsoft.com/office/drawing/2014/chart" uri="{C3380CC4-5D6E-409C-BE32-E72D297353CC}">
                <c16:uniqueId val="{00000012-61F7-4AA9-8F3E-BA66BA93CF54}"/>
              </c:ext>
            </c:extLst>
          </c:dPt>
          <c:cat>
            <c:numRef>
              <c:f>'Slide #26'!$O$6:$Y$6</c:f>
              <c:numCache>
                <c:formatCode>General</c:formatCode>
                <c:ptCount val="11"/>
                <c:pt idx="0">
                  <c:v>2000</c:v>
                </c:pt>
                <c:pt idx="1">
                  <c:v>2003</c:v>
                </c:pt>
                <c:pt idx="2">
                  <c:v>2005</c:v>
                </c:pt>
                <c:pt idx="3">
                  <c:v>2008</c:v>
                </c:pt>
                <c:pt idx="4">
                  <c:v>2010</c:v>
                </c:pt>
                <c:pt idx="5">
                  <c:v>2013</c:v>
                </c:pt>
                <c:pt idx="6">
                  <c:v>2015</c:v>
                </c:pt>
                <c:pt idx="7">
                  <c:v>2018</c:v>
                </c:pt>
                <c:pt idx="8">
                  <c:v>2019</c:v>
                </c:pt>
                <c:pt idx="9">
                  <c:v>2021</c:v>
                </c:pt>
                <c:pt idx="10">
                  <c:v>2023</c:v>
                </c:pt>
              </c:numCache>
            </c:numRef>
          </c:cat>
          <c:val>
            <c:numRef>
              <c:f>'Slide #26'!$O$10:$Y$10</c:f>
              <c:numCache>
                <c:formatCode>General</c:formatCode>
                <c:ptCount val="11"/>
                <c:pt idx="0">
                  <c:v>56.37</c:v>
                </c:pt>
                <c:pt idx="1">
                  <c:v>60.07</c:v>
                </c:pt>
                <c:pt idx="2">
                  <c:v>54.19</c:v>
                </c:pt>
                <c:pt idx="3">
                  <c:v>65.08</c:v>
                </c:pt>
                <c:pt idx="4">
                  <c:v>61.86</c:v>
                </c:pt>
                <c:pt idx="5">
                  <c:v>66.87</c:v>
                </c:pt>
                <c:pt idx="6">
                  <c:v>59.42</c:v>
                </c:pt>
                <c:pt idx="7">
                  <c:v>58.05</c:v>
                </c:pt>
                <c:pt idx="8">
                  <c:v>63.47</c:v>
                </c:pt>
                <c:pt idx="9">
                  <c:v>61.61</c:v>
                </c:pt>
                <c:pt idx="10">
                  <c:v>73.010000000000005</c:v>
                </c:pt>
              </c:numCache>
            </c:numRef>
          </c:val>
          <c:smooth val="0"/>
          <c:extLst>
            <c:ext xmlns:c16="http://schemas.microsoft.com/office/drawing/2014/chart" uri="{C3380CC4-5D6E-409C-BE32-E72D297353CC}">
              <c16:uniqueId val="{00000013-61F7-4AA9-8F3E-BA66BA93CF54}"/>
            </c:ext>
          </c:extLst>
        </c:ser>
        <c:dLbls>
          <c:showLegendKey val="0"/>
          <c:showVal val="0"/>
          <c:showCatName val="0"/>
          <c:showSerName val="0"/>
          <c:showPercent val="0"/>
          <c:showBubbleSize val="0"/>
        </c:dLbls>
        <c:smooth val="0"/>
        <c:axId val="698981256"/>
        <c:axId val="698981584"/>
      </c:lineChart>
      <c:catAx>
        <c:axId val="698981256"/>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8981584"/>
        <c:crosses val="autoZero"/>
        <c:auto val="1"/>
        <c:lblAlgn val="ctr"/>
        <c:lblOffset val="100"/>
        <c:noMultiLvlLbl val="0"/>
      </c:catAx>
      <c:valAx>
        <c:axId val="698981584"/>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Percent</a:t>
                </a:r>
              </a:p>
            </c:rich>
          </c:tx>
          <c:layout>
            <c:manualLayout>
              <c:xMode val="edge"/>
              <c:yMode val="edge"/>
              <c:x val="1.5507544235832874E-2"/>
              <c:y val="0.3964374752877395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89812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BF3928-326F-40DC-8BA0-BA952126368D}" type="datetimeFigureOut">
              <a:rPr lang="en-US" smtClean="0"/>
              <a:t>2/3/2026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8F878-C4F5-4A49-BB35-E9D70C52735E}" type="slidenum">
              <a:rPr lang="en-US" smtClean="0"/>
              <a:t>‹#›</a:t>
            </a:fld>
            <a:endParaRPr lang="en-US"/>
          </a:p>
        </p:txBody>
      </p:sp>
    </p:spTree>
    <p:extLst>
      <p:ext uri="{BB962C8B-B14F-4D97-AF65-F5344CB8AC3E}">
        <p14:creationId xmlns:p14="http://schemas.microsoft.com/office/powerpoint/2010/main" val="213365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deck presents the</a:t>
            </a:r>
          </a:p>
        </p:txBody>
      </p:sp>
      <p:sp>
        <p:nvSpPr>
          <p:cNvPr id="4" name="Slide Number Placeholder 3"/>
          <p:cNvSpPr>
            <a:spLocks noGrp="1"/>
          </p:cNvSpPr>
          <p:nvPr>
            <p:ph type="sldNum" sz="quarter" idx="5"/>
          </p:nvPr>
        </p:nvSpPr>
        <p:spPr/>
        <p:txBody>
          <a:bodyPr/>
          <a:lstStyle/>
          <a:p>
            <a:fld id="{9578F878-C4F5-4A49-BB35-E9D70C52735E}" type="slidenum">
              <a:rPr lang="en-US" smtClean="0"/>
              <a:t>1</a:t>
            </a:fld>
            <a:endParaRPr lang="en-US"/>
          </a:p>
        </p:txBody>
      </p:sp>
    </p:spTree>
    <p:extLst>
      <p:ext uri="{BB962C8B-B14F-4D97-AF65-F5344CB8AC3E}">
        <p14:creationId xmlns:p14="http://schemas.microsoft.com/office/powerpoint/2010/main" val="2805631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trends in prevalence of obesity and severe obesity in US Adults 20+ years by sex, between 1988-1994 to August 2021-August 2023. </a:t>
            </a:r>
            <a:r>
              <a:rPr lang="en-US" sz="1800" b="0" i="0" u="none" strike="noStrike" baseline="0" dirty="0">
                <a:solidFill>
                  <a:srgbClr val="000000"/>
                </a:solidFill>
                <a:latin typeface="Source Serif Pro Light" panose="02040303050405020204" pitchFamily="18" charset="0"/>
              </a:rPr>
              <a:t>Obesity prevalence has markedly increased over time; prevalence during August 2021-August 2023 was nearly 2 times higher in both males (39%) and females (41%) compared to 1988-1994 (males: 20%, females: 25%). Severe obesity among females increased more than 3-fold, rising from 4% during 1988-1994 to 13% during August 2021-August 2023, compared to an almost 4-fold increase from 2% to 7% in males over this period.</a:t>
            </a:r>
          </a:p>
          <a:p>
            <a:pPr algn="l"/>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10</a:t>
            </a:fld>
            <a:endParaRPr lang="en-US"/>
          </a:p>
        </p:txBody>
      </p:sp>
    </p:spTree>
    <p:extLst>
      <p:ext uri="{BB962C8B-B14F-4D97-AF65-F5344CB8AC3E}">
        <p14:creationId xmlns:p14="http://schemas.microsoft.com/office/powerpoint/2010/main" val="174461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Source Serif Pro Light" panose="02040303050405020204" pitchFamily="18" charset="0"/>
              </a:rPr>
              <a:t>This slide shows obesity prevalence trends between 1988-1994 and August 2021-August 2023 by age-group, among US children and adolescents 2-19 years. Obesity prevalence among youth ages 2-19 years was 21% (males: 23%, females: 19%) in August 2021-August 2023, more than doubling from 10% in 1988-1994. Prevalence increased from 7% to 15% in ages 2-5 years and from 11% to 23% in both ages 6-11 years and 12-19 years. </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11</a:t>
            </a:fld>
            <a:endParaRPr lang="en-US"/>
          </a:p>
        </p:txBody>
      </p:sp>
    </p:spTree>
    <p:extLst>
      <p:ext uri="{BB962C8B-B14F-4D97-AF65-F5344CB8AC3E}">
        <p14:creationId xmlns:p14="http://schemas.microsoft.com/office/powerpoint/2010/main" val="1337372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prevalence of overweight and obesity, overall, by sex, and by age-group. </a:t>
            </a:r>
            <a:endParaRPr lang="en-US" sz="1800" b="0" i="0" u="none" strike="noStrike" baseline="0" dirty="0">
              <a:solidFill>
                <a:srgbClr val="000000"/>
              </a:solidFill>
              <a:latin typeface="Source Serif Pro Light" panose="02040303050405020204" pitchFamily="18"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12</a:t>
            </a:fld>
            <a:endParaRPr lang="en-US"/>
          </a:p>
        </p:txBody>
      </p:sp>
    </p:spTree>
    <p:extLst>
      <p:ext uri="{BB962C8B-B14F-4D97-AF65-F5344CB8AC3E}">
        <p14:creationId xmlns:p14="http://schemas.microsoft.com/office/powerpoint/2010/main" val="354273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prevalence of overweight (</a:t>
            </a:r>
            <a:r>
              <a:rPr lang="en-US" sz="1200" b="0" i="0" u="none" strike="noStrike" baseline="0" dirty="0">
                <a:solidFill>
                  <a:srgbClr val="000000"/>
                </a:solidFill>
              </a:rPr>
              <a:t>body mass index ≥25.0 kg/m2 to &lt;30.0 kg/m2)</a:t>
            </a:r>
            <a:r>
              <a:rPr lang="en-US" dirty="0"/>
              <a:t> in adults across US states, DC and PR in 2024. In 2024, overweight</a:t>
            </a:r>
            <a:r>
              <a:rPr lang="en-US" sz="1800" b="0" i="0" u="none" strike="noStrike" baseline="0" dirty="0">
                <a:solidFill>
                  <a:srgbClr val="000000"/>
                </a:solidFill>
                <a:latin typeface="Source Serif Pro Light" panose="02040303050405020204" pitchFamily="18" charset="0"/>
              </a:rPr>
              <a:t> prevalence ranged from 31% in South Dakota to 37% in New Hampshire, New Jersey, Colorado, and New Mexico, with a state median of 36% in the Northeast, 34% in the West, 34% in the Midwest, and 34% in the South.</a:t>
            </a:r>
          </a:p>
        </p:txBody>
      </p:sp>
      <p:sp>
        <p:nvSpPr>
          <p:cNvPr id="4" name="Slide Number Placeholder 3"/>
          <p:cNvSpPr>
            <a:spLocks noGrp="1"/>
          </p:cNvSpPr>
          <p:nvPr>
            <p:ph type="sldNum" sz="quarter" idx="5"/>
          </p:nvPr>
        </p:nvSpPr>
        <p:spPr/>
        <p:txBody>
          <a:bodyPr/>
          <a:lstStyle/>
          <a:p>
            <a:fld id="{5BE5CFE6-8AA7-4A64-A229-ED392E9C7A77}" type="slidenum">
              <a:rPr lang="en-US" smtClean="0"/>
              <a:t>13</a:t>
            </a:fld>
            <a:endParaRPr lang="en-US"/>
          </a:p>
        </p:txBody>
      </p:sp>
    </p:spTree>
    <p:extLst>
      <p:ext uri="{BB962C8B-B14F-4D97-AF65-F5344CB8AC3E}">
        <p14:creationId xmlns:p14="http://schemas.microsoft.com/office/powerpoint/2010/main" val="469098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80B3C-FEF6-05F4-6F7C-6688128CB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156F54-ED69-E222-678E-4702FA14C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B0822-92C4-0166-B53C-4043125B27C4}"/>
              </a:ext>
            </a:extLst>
          </p:cNvPr>
          <p:cNvSpPr>
            <a:spLocks noGrp="1"/>
          </p:cNvSpPr>
          <p:nvPr>
            <p:ph type="body" idx="1"/>
          </p:nvPr>
        </p:nvSpPr>
        <p:spPr/>
        <p:txBody>
          <a:bodyPr/>
          <a:lstStyle/>
          <a:p>
            <a:pPr algn="l"/>
            <a:r>
              <a:rPr lang="en-US" dirty="0"/>
              <a:t>This slide presents prevalence of obesity (</a:t>
            </a:r>
            <a:r>
              <a:rPr lang="en-US" sz="1200" b="0" i="0" u="none" strike="noStrike" baseline="0" dirty="0">
                <a:solidFill>
                  <a:srgbClr val="000000"/>
                </a:solidFill>
              </a:rPr>
              <a:t>body mass index ≥30.0 kg/m2)</a:t>
            </a:r>
            <a:r>
              <a:rPr lang="en-US" dirty="0"/>
              <a:t> in adults across US states, DC and PR in 2024. In 2024, o</a:t>
            </a:r>
            <a:r>
              <a:rPr lang="en-US" sz="1800" b="0" i="0" u="none" strike="noStrike" baseline="0" dirty="0">
                <a:solidFill>
                  <a:srgbClr val="000000"/>
                </a:solidFill>
                <a:latin typeface="Source Serif Pro Light" panose="02040303050405020204" pitchFamily="18" charset="0"/>
              </a:rPr>
              <a:t>besity prevalence ranged from 25% in Colorado to 42% in West Virginia, with a state median of 31% in the Northeast, 33% in the West, 38% in the Midwest, and 37% in the South.</a:t>
            </a:r>
          </a:p>
          <a:p>
            <a:endParaRPr lang="en-US" dirty="0"/>
          </a:p>
        </p:txBody>
      </p:sp>
      <p:sp>
        <p:nvSpPr>
          <p:cNvPr id="4" name="Slide Number Placeholder 3">
            <a:extLst>
              <a:ext uri="{FF2B5EF4-FFF2-40B4-BE49-F238E27FC236}">
                <a16:creationId xmlns:a16="http://schemas.microsoft.com/office/drawing/2014/main" id="{B2543EB5-C61C-FEE4-A9CF-8CC0E7BB6990}"/>
              </a:ext>
            </a:extLst>
          </p:cNvPr>
          <p:cNvSpPr>
            <a:spLocks noGrp="1"/>
          </p:cNvSpPr>
          <p:nvPr>
            <p:ph type="sldNum" sz="quarter" idx="5"/>
          </p:nvPr>
        </p:nvSpPr>
        <p:spPr/>
        <p:txBody>
          <a:bodyPr/>
          <a:lstStyle/>
          <a:p>
            <a:fld id="{5BE5CFE6-8AA7-4A64-A229-ED392E9C7A77}" type="slidenum">
              <a:rPr lang="en-US" smtClean="0"/>
              <a:t>14</a:t>
            </a:fld>
            <a:endParaRPr lang="en-US"/>
          </a:p>
        </p:txBody>
      </p:sp>
    </p:spTree>
    <p:extLst>
      <p:ext uri="{BB962C8B-B14F-4D97-AF65-F5344CB8AC3E}">
        <p14:creationId xmlns:p14="http://schemas.microsoft.com/office/powerpoint/2010/main" val="2818978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prevalence of reporting no leisure-time physical activity in adults across US states, DC and PR in 2024. In 2024, Puerto Rico had the highest proportion of no leisure-time physical activity in adults (42%), while Vermont, District of Columbia, and Colorado had the lowest (15%). </a:t>
            </a:r>
            <a:r>
              <a:rPr lang="en-US" sz="1800" b="0" i="0" u="none" strike="noStrike" baseline="0" dirty="0">
                <a:solidFill>
                  <a:srgbClr val="000000"/>
                </a:solidFill>
                <a:latin typeface="Source Serif Pro Light" panose="02040303050405020204" pitchFamily="18" charset="0"/>
              </a:rPr>
              <a:t>In 2024, states with high prevalence of no leisure-time physical activity often had a high prevalence of obesity, particularly in the South and parts of the Midwest.</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15</a:t>
            </a:fld>
            <a:endParaRPr lang="en-US"/>
          </a:p>
        </p:txBody>
      </p:sp>
    </p:spTree>
    <p:extLst>
      <p:ext uri="{BB962C8B-B14F-4D97-AF65-F5344CB8AC3E}">
        <p14:creationId xmlns:p14="http://schemas.microsoft.com/office/powerpoint/2010/main" val="3380646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Tx/>
              <a:buNone/>
            </a:pPr>
            <a:r>
              <a:rPr lang="en-US" dirty="0"/>
              <a:t>This slide presents prevalence of meeting recommended aerobic physical activity levels in US adults between 1998 and 2024, by age-group. Historically, and in 2024, prevalence of meeting recommended aerobic activity levels decreased with increasing age, with 56% of 18–24-year-old individuals reporting meeting recommended levels compared to 39% of those 65+ years.</a:t>
            </a:r>
          </a:p>
        </p:txBody>
      </p:sp>
      <p:sp>
        <p:nvSpPr>
          <p:cNvPr id="4" name="Slide Number Placeholder 3"/>
          <p:cNvSpPr>
            <a:spLocks noGrp="1"/>
          </p:cNvSpPr>
          <p:nvPr>
            <p:ph type="sldNum" sz="quarter" idx="5"/>
          </p:nvPr>
        </p:nvSpPr>
        <p:spPr/>
        <p:txBody>
          <a:bodyPr/>
          <a:lstStyle/>
          <a:p>
            <a:fld id="{5BE5CFE6-8AA7-4A64-A229-ED392E9C7A77}" type="slidenum">
              <a:rPr lang="en-US" smtClean="0"/>
              <a:t>16</a:t>
            </a:fld>
            <a:endParaRPr lang="en-US"/>
          </a:p>
        </p:txBody>
      </p:sp>
    </p:spTree>
    <p:extLst>
      <p:ext uri="{BB962C8B-B14F-4D97-AF65-F5344CB8AC3E}">
        <p14:creationId xmlns:p14="http://schemas.microsoft.com/office/powerpoint/2010/main" val="1675702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of meeting recommended physical activity levels among US high school students in 2023, by sex and race/ethnicity categories. About 25% of high school students overall met recommended physical activity levels (32% of males, 17% of females), with prevalence ranging from 32% of American Indian/Alaska Native students, 29% of White students, 22% of Black students, 20% of Hispanic students, and 16% of Asian students.</a:t>
            </a:r>
          </a:p>
        </p:txBody>
      </p:sp>
      <p:sp>
        <p:nvSpPr>
          <p:cNvPr id="4" name="Slide Number Placeholder 3"/>
          <p:cNvSpPr>
            <a:spLocks noGrp="1"/>
          </p:cNvSpPr>
          <p:nvPr>
            <p:ph type="sldNum" sz="quarter" idx="5"/>
          </p:nvPr>
        </p:nvSpPr>
        <p:spPr/>
        <p:txBody>
          <a:bodyPr/>
          <a:lstStyle/>
          <a:p>
            <a:fld id="{5BE5CFE6-8AA7-4A64-A229-ED392E9C7A77}" type="slidenum">
              <a:rPr lang="en-US" smtClean="0"/>
              <a:t>17</a:t>
            </a:fld>
            <a:endParaRPr lang="en-US"/>
          </a:p>
        </p:txBody>
      </p:sp>
    </p:spTree>
    <p:extLst>
      <p:ext uri="{BB962C8B-B14F-4D97-AF65-F5344CB8AC3E}">
        <p14:creationId xmlns:p14="http://schemas.microsoft.com/office/powerpoint/2010/main" val="3129441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of consuming 2+ servings of fruit per day in adults across US states, DC and PR in 2021. Prevalence varied widely from 15% in Puerto Rico to 38% in the District of Columbia.</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18</a:t>
            </a:fld>
            <a:endParaRPr lang="en-US"/>
          </a:p>
        </p:txBody>
      </p:sp>
    </p:spTree>
    <p:extLst>
      <p:ext uri="{BB962C8B-B14F-4D97-AF65-F5344CB8AC3E}">
        <p14:creationId xmlns:p14="http://schemas.microsoft.com/office/powerpoint/2010/main" val="3016733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prevalence of consuming 3+ servings of vegetables per day in adults across US states, DC and PR in 2021. Prevalence varied widely from 3% in Puerto Rico to 21% in the District of Columbia and Vermont.</a:t>
            </a:r>
          </a:p>
        </p:txBody>
      </p:sp>
      <p:sp>
        <p:nvSpPr>
          <p:cNvPr id="4" name="Slide Number Placeholder 3"/>
          <p:cNvSpPr>
            <a:spLocks noGrp="1"/>
          </p:cNvSpPr>
          <p:nvPr>
            <p:ph type="sldNum" sz="quarter" idx="5"/>
          </p:nvPr>
        </p:nvSpPr>
        <p:spPr/>
        <p:txBody>
          <a:bodyPr/>
          <a:lstStyle/>
          <a:p>
            <a:fld id="{5BE5CFE6-8AA7-4A64-A229-ED392E9C7A77}" type="slidenum">
              <a:rPr lang="en-US" smtClean="0"/>
              <a:t>19</a:t>
            </a:fld>
            <a:endParaRPr lang="en-US"/>
          </a:p>
        </p:txBody>
      </p:sp>
    </p:spTree>
    <p:extLst>
      <p:ext uri="{BB962C8B-B14F-4D97-AF65-F5344CB8AC3E}">
        <p14:creationId xmlns:p14="http://schemas.microsoft.com/office/powerpoint/2010/main" val="284844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rtl="0" fontAlgn="base"/>
            <a:r>
              <a:rPr lang="en-US" sz="1800" b="0" i="0" dirty="0">
                <a:solidFill>
                  <a:srgbClr val="000000"/>
                </a:solidFill>
                <a:effectLst/>
                <a:latin typeface="Aptos" panose="020B0004020202020204" pitchFamily="34" charset="0"/>
              </a:rPr>
              <a:t>This slide shows per-capita cigarette consumption and lung cancer death rates in males and females between 1900 and 2023. There is a clear relationship over time between cigarette consumption and lung cancer death rates. Male lung cancer death rates in the US peaked in 1990, about 30 years after cigarette consumption peaked in the early 1960s, demonstrating the typical lag time between smoking exposure and lung cancer. Female lung cancer death rates increased more slowly and peaked in 2002.</a:t>
            </a:r>
            <a:br>
              <a:rPr lang="en-US" sz="1800" b="0" i="0" dirty="0">
                <a:solidFill>
                  <a:srgbClr val="000000"/>
                </a:solidFill>
                <a:effectLst/>
                <a:latin typeface="Aptos" panose="020B0004020202020204" pitchFamily="34" charset="0"/>
              </a:rPr>
            </a:br>
            <a:endParaRPr lang="en-US" sz="1800" b="0" i="0" dirty="0">
              <a:solidFill>
                <a:srgbClr val="000000"/>
              </a:solidFill>
              <a:effectLst/>
              <a:latin typeface="Aptos" panose="020B0004020202020204" pitchFamily="34" charset="0"/>
            </a:endParaRPr>
          </a:p>
          <a:p>
            <a:pPr marL="0" marR="0" indent="0" algn="l" rtl="0" fontAlgn="base"/>
            <a:r>
              <a:rPr lang="en-US" sz="1800" b="0" i="0" dirty="0">
                <a:solidFill>
                  <a:srgbClr val="000000"/>
                </a:solidFill>
                <a:effectLst/>
                <a:latin typeface="Aptos" panose="020B0004020202020204" pitchFamily="34" charset="0"/>
              </a:rPr>
              <a:t>In 2023, cigarette consumption was at a historical low (comparable to levels observed in 1920s) and male and female lung cancer death rates are declining rapidly, reflecting the progress gained from tobacco control interventions. Such interventions have reduced smoking rates, increased cessation, and are estimated to have averted 3.9 million lung cancer deaths during 1975-2022 (1). Yet, lung cancer is still ranked as the leading cause of cancer death in both males and females in 2025, partly because there is a lag time between smoking exposure and cancer occurrence but also, importantly, because reductions in smoking have been uneven; prevalence remains high in many groups, including individuals with low socioeconomic status, racially minoritized groups including American Indian or Alaska Native and Black individuals, those with mental illness, sexual and gender diverse persons, veterans, and people with disabilities.</a:t>
            </a:r>
          </a:p>
          <a:p>
            <a:pPr marL="0" marR="0" indent="0" algn="l" rtl="0" fontAlgn="base"/>
            <a:br>
              <a:rPr lang="en-US" sz="1800" b="0" i="0" dirty="0">
                <a:solidFill>
                  <a:srgbClr val="000000"/>
                </a:solidFill>
                <a:effectLst/>
                <a:latin typeface="Aptos" panose="020B0004020202020204" pitchFamily="34" charset="0"/>
              </a:rPr>
            </a:br>
            <a:endParaRPr lang="en-US" sz="1800" b="0" i="0" dirty="0">
              <a:solidFill>
                <a:srgbClr val="000000"/>
              </a:solidFill>
              <a:effectLst/>
              <a:latin typeface="Aptos" panose="020B0004020202020204" pitchFamily="34" charset="0"/>
            </a:endParaRPr>
          </a:p>
          <a:p>
            <a:pPr marL="0" algn="l" rtl="0" fontAlgn="base"/>
            <a:r>
              <a:rPr lang="en-US" sz="1800" b="0" i="0" dirty="0">
                <a:solidFill>
                  <a:srgbClr val="000000"/>
                </a:solidFill>
                <a:effectLst/>
                <a:latin typeface="Aptos" panose="020B0004020202020204" pitchFamily="34" charset="0"/>
              </a:rPr>
              <a:t>(1) Islami F, Nargis N, Liu Q, et al. Averted lung cancer deaths due to reductions in cigarette smoking in the United States, 1970-2022. </a:t>
            </a:r>
            <a:r>
              <a:rPr lang="en-US" sz="1800" b="0" i="1" dirty="0">
                <a:solidFill>
                  <a:srgbClr val="000000"/>
                </a:solidFill>
                <a:effectLst/>
                <a:latin typeface="Aptos" panose="020B0004020202020204" pitchFamily="34" charset="0"/>
              </a:rPr>
              <a:t>CA Cancer J Clin</a:t>
            </a:r>
            <a:r>
              <a:rPr lang="en-US" sz="1800" b="0" i="0" dirty="0">
                <a:solidFill>
                  <a:srgbClr val="000000"/>
                </a:solidFill>
                <a:effectLst/>
                <a:latin typeface="Aptos" panose="020B0004020202020204" pitchFamily="34" charset="0"/>
              </a:rPr>
              <a:t>. 2025. doi:10.3322/caac.70005.</a:t>
            </a:r>
          </a:p>
        </p:txBody>
      </p:sp>
      <p:sp>
        <p:nvSpPr>
          <p:cNvPr id="4" name="Slide Number Placeholder 3"/>
          <p:cNvSpPr>
            <a:spLocks noGrp="1"/>
          </p:cNvSpPr>
          <p:nvPr>
            <p:ph type="sldNum" sz="quarter" idx="5"/>
          </p:nvPr>
        </p:nvSpPr>
        <p:spPr/>
        <p:txBody>
          <a:bodyPr/>
          <a:lstStyle/>
          <a:p>
            <a:fld id="{9578F878-C4F5-4A49-BB35-E9D70C52735E}" type="slidenum">
              <a:rPr lang="en-US" smtClean="0"/>
              <a:t>2</a:t>
            </a:fld>
            <a:endParaRPr lang="en-US"/>
          </a:p>
        </p:txBody>
      </p:sp>
    </p:spTree>
    <p:extLst>
      <p:ext uri="{BB962C8B-B14F-4D97-AF65-F5344CB8AC3E}">
        <p14:creationId xmlns:p14="http://schemas.microsoft.com/office/powerpoint/2010/main" val="2842905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reported sunburn prevalence in 2024 among adults in the US by sex and race/ethnicity categories. In 2024, 37% of adults (males: 37%, females: 36%) reported having a sunburn in the past year, with higher prevalence among White adults (males: 50%, females: 52%) than Hispanic, Black, Asian, or American Indian/Alaska Native adults.</a:t>
            </a:r>
          </a:p>
        </p:txBody>
      </p:sp>
      <p:sp>
        <p:nvSpPr>
          <p:cNvPr id="4" name="Slide Number Placeholder 3"/>
          <p:cNvSpPr>
            <a:spLocks noGrp="1"/>
          </p:cNvSpPr>
          <p:nvPr>
            <p:ph type="sldNum" sz="quarter" idx="5"/>
          </p:nvPr>
        </p:nvSpPr>
        <p:spPr/>
        <p:txBody>
          <a:bodyPr/>
          <a:lstStyle/>
          <a:p>
            <a:fld id="{5BE5CFE6-8AA7-4A64-A229-ED392E9C7A77}" type="slidenum">
              <a:rPr lang="en-US" smtClean="0"/>
              <a:t>20</a:t>
            </a:fld>
            <a:endParaRPr lang="en-US" dirty="0"/>
          </a:p>
        </p:txBody>
      </p:sp>
    </p:spTree>
    <p:extLst>
      <p:ext uri="{BB962C8B-B14F-4D97-AF65-F5344CB8AC3E}">
        <p14:creationId xmlns:p14="http://schemas.microsoft.com/office/powerpoint/2010/main" val="1809775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American Cance Society HPV vaccination guidelines published in 2020. </a:t>
            </a:r>
          </a:p>
        </p:txBody>
      </p:sp>
      <p:sp>
        <p:nvSpPr>
          <p:cNvPr id="4" name="Slide Number Placeholder 3"/>
          <p:cNvSpPr>
            <a:spLocks noGrp="1"/>
          </p:cNvSpPr>
          <p:nvPr>
            <p:ph type="sldNum" sz="quarter" idx="5"/>
          </p:nvPr>
        </p:nvSpPr>
        <p:spPr/>
        <p:txBody>
          <a:bodyPr/>
          <a:lstStyle/>
          <a:p>
            <a:fld id="{9578F878-C4F5-4A49-BB35-E9D70C52735E}" type="slidenum">
              <a:rPr lang="en-US" smtClean="0"/>
              <a:t>21</a:t>
            </a:fld>
            <a:endParaRPr lang="en-US"/>
          </a:p>
        </p:txBody>
      </p:sp>
    </p:spTree>
    <p:extLst>
      <p:ext uri="{BB962C8B-B14F-4D97-AF65-F5344CB8AC3E}">
        <p14:creationId xmlns:p14="http://schemas.microsoft.com/office/powerpoint/2010/main" val="1646263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slide presents the prevalence of being up-to-date with HPV in youth ages 13-17 years by sex and race/ethnicity categories in 2024. About </a:t>
            </a:r>
            <a:r>
              <a:rPr lang="en-US" sz="1200" b="0" i="0" u="none" strike="noStrike" baseline="0" dirty="0">
                <a:solidFill>
                  <a:srgbClr val="000000"/>
                </a:solidFill>
                <a:latin typeface="Source Serif Pro Light" panose="02040303050405020204" pitchFamily="18" charset="0"/>
              </a:rPr>
              <a:t>64% of females and 62% of males ages 13-17 years were </a:t>
            </a:r>
            <a:r>
              <a:rPr lang="en-US" sz="1200" dirty="0"/>
              <a:t>up-to-date </a:t>
            </a:r>
            <a:r>
              <a:rPr lang="en-US" sz="1200" b="0" i="0" u="none" strike="noStrike" baseline="0" dirty="0">
                <a:solidFill>
                  <a:srgbClr val="000000"/>
                </a:solidFill>
                <a:latin typeface="Source Serif Pro Light" panose="02040303050405020204" pitchFamily="18" charset="0"/>
              </a:rPr>
              <a:t>with the HPV vaccination series in 2024. Across race/ethnicity groups, prevalence of up-to-date HPV vaccination was 64% and 63% for White females and males respectively, 63% and 56% for Black females and males, respectively, 65% and 61% for Hispanic females and males, respectively, 64% and 62% for Asian females and males, respectively, and 50% and 68% in American Indian/Alaska Native females and males, respectively.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22</a:t>
            </a:fld>
            <a:endParaRPr lang="en-US"/>
          </a:p>
        </p:txBody>
      </p:sp>
    </p:spTree>
    <p:extLst>
      <p:ext uri="{BB962C8B-B14F-4D97-AF65-F5344CB8AC3E}">
        <p14:creationId xmlns:p14="http://schemas.microsoft.com/office/powerpoint/2010/main" val="455124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t>This slide presents the prevalence of being up-to-date with HPV before 13th birthday in youth ages 13-17 years by sex and race/ethnicity categories in 2023. About </a:t>
            </a:r>
            <a:r>
              <a:rPr lang="en-US" sz="1800" b="0" i="0" u="none" strike="noStrike" baseline="0" dirty="0">
                <a:solidFill>
                  <a:srgbClr val="000000"/>
                </a:solidFill>
                <a:latin typeface="Source Serif Pro Light" panose="02040303050405020204" pitchFamily="18" charset="0"/>
              </a:rPr>
              <a:t>39% of females and 35% of males ages 13-17 years were up-to-date with the HPV vaccination series before their 13th birthday. Across race/ethnicity groups, prevalence of up-to-date HPV vaccination before the 13</a:t>
            </a:r>
            <a:r>
              <a:rPr lang="en-US" sz="1800" b="0" i="0" u="none" strike="noStrike" baseline="30000" dirty="0">
                <a:solidFill>
                  <a:srgbClr val="000000"/>
                </a:solidFill>
                <a:latin typeface="Source Serif Pro Light" panose="02040303050405020204" pitchFamily="18" charset="0"/>
              </a:rPr>
              <a:t>th</a:t>
            </a:r>
            <a:r>
              <a:rPr lang="en-US" sz="1800" b="0" i="0" u="none" strike="noStrike" baseline="0" dirty="0">
                <a:solidFill>
                  <a:srgbClr val="000000"/>
                </a:solidFill>
                <a:latin typeface="Source Serif Pro Light" panose="02040303050405020204" pitchFamily="18" charset="0"/>
              </a:rPr>
              <a:t> birthday was 38% and 32% for White females and males respectively, 38% and 34% for Black females and males respectively, whereas it was 39% and 42% for Hispanic females and males, respectively. </a:t>
            </a:r>
          </a:p>
          <a:p>
            <a:pPr algn="l"/>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23</a:t>
            </a:fld>
            <a:endParaRPr lang="en-US"/>
          </a:p>
        </p:txBody>
      </p:sp>
    </p:spTree>
    <p:extLst>
      <p:ext uri="{BB962C8B-B14F-4D97-AF65-F5344CB8AC3E}">
        <p14:creationId xmlns:p14="http://schemas.microsoft.com/office/powerpoint/2010/main" val="1068267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the prevalence of being up-to-date with HPV in youth ages 13-17 years, across US states, DC, and PR in 2024. </a:t>
            </a:r>
            <a:r>
              <a:rPr lang="en-US" sz="1800" b="0" i="0" u="none" strike="noStrike" baseline="0" dirty="0">
                <a:solidFill>
                  <a:srgbClr val="000000"/>
                </a:solidFill>
                <a:latin typeface="Source Serif Pro Light" panose="02040303050405020204" pitchFamily="18" charset="0"/>
              </a:rPr>
              <a:t>In 2024, 64% of youth ages 13-17 years were up-to-date with the HPV vaccination series, but estimates differed widely across states, with the lowest prevalence in Mississippi (39%) and highest in Massachusetts (80%). </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24</a:t>
            </a:fld>
            <a:endParaRPr lang="en-US"/>
          </a:p>
        </p:txBody>
      </p:sp>
    </p:spTree>
    <p:extLst>
      <p:ext uri="{BB962C8B-B14F-4D97-AF65-F5344CB8AC3E}">
        <p14:creationId xmlns:p14="http://schemas.microsoft.com/office/powerpoint/2010/main" val="3450024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the prevalence of being up-to-date with Human Papillomavirus Vaccination before 13th Birthday in youth ages 13-17 years, across US states, DC, and PR in 2023. </a:t>
            </a:r>
            <a:r>
              <a:rPr lang="en-US" sz="1800" b="0" i="0" u="none" strike="noStrike" baseline="0" dirty="0">
                <a:solidFill>
                  <a:srgbClr val="000000"/>
                </a:solidFill>
                <a:latin typeface="Source Serif Pro Light" panose="02040303050405020204" pitchFamily="18" charset="0"/>
              </a:rPr>
              <a:t>Up-to-date prevalence before the 13th birthday varied widely across states from 19% in New Jersey to 56% in Puerto Rico.</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25</a:t>
            </a:fld>
            <a:endParaRPr lang="en-US"/>
          </a:p>
        </p:txBody>
      </p:sp>
    </p:spTree>
    <p:extLst>
      <p:ext uri="{BB962C8B-B14F-4D97-AF65-F5344CB8AC3E}">
        <p14:creationId xmlns:p14="http://schemas.microsoft.com/office/powerpoint/2010/main" val="4156231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Source Serif Pro Light" panose="02040303050405020204" pitchFamily="18" charset="0"/>
              </a:rPr>
              <a:t>This slide shows reported prolonged occupational exposure in US adults to chemicals (solvents, industrial glues, heavy metals, pesticides, or motor engine exhaust) in the past year in 2023, some of which have been identified as carcinogenic. In 2023, 11% of US adults reported such occupational exposure, where 63% of those with any exposure were subjected to prolonged exposure for 4+ hours a week. Hispanic workers (70%) and workers without a high school diploma (77%) were more likely to have prolonged occupational exposure to chemicals during the week than White workers (62%), Asian workers (50%), and workers who graduated college (48%)</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26</a:t>
            </a:fld>
            <a:endParaRPr lang="en-US"/>
          </a:p>
        </p:txBody>
      </p:sp>
    </p:spTree>
    <p:extLst>
      <p:ext uri="{BB962C8B-B14F-4D97-AF65-F5344CB8AC3E}">
        <p14:creationId xmlns:p14="http://schemas.microsoft.com/office/powerpoint/2010/main" val="152447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trends in up-to-date breast, cervical, colorectal, and lung cancer screening in eligible individuals between 2000 and 2021 (for cervical), 2023 (for breast and colorectal), and 2024 (lung). </a:t>
            </a:r>
            <a:r>
              <a:rPr lang="en-US" sz="1200" b="0" i="0" u="none" strike="noStrike" baseline="0" dirty="0">
                <a:solidFill>
                  <a:srgbClr val="000000"/>
                </a:solidFill>
                <a:latin typeface="Source Serif Pro Light" panose="02040303050405020204" pitchFamily="18" charset="0"/>
              </a:rPr>
              <a:t>Self-reported biennial screening mammography in females ages 40 years and older increased between the 1980s and 2000, before gradually declining to between 64%-70% during 2000-2023. Between 2000-2013, self-reported cervical cancer screening prevalence in females ages 21-65 years modestly declined and then stabilized between 2013-2018. During the COVID-19 pandemic, screening declined, and cervical cancer screening has yet to return to pre-pandemic levels.(1) Between 2000 and 2023, colorectal cancer screening prevalence increased overall from 38% to 72% among adults 50 years and older. In 2024, lung cancer screening prevalence was 19% among eligible adults.</a:t>
            </a:r>
          </a:p>
          <a:p>
            <a:pPr algn="l"/>
            <a:endParaRPr lang="en-US" sz="1200" b="0" i="0" u="none" strike="noStrike" baseline="0" dirty="0">
              <a:solidFill>
                <a:srgbClr val="000000"/>
              </a:solidFill>
              <a:latin typeface="Source Serif Pro Light" panose="02040303050405020204" pitchFamily="18" charset="0"/>
            </a:endParaRPr>
          </a:p>
          <a:p>
            <a:pPr algn="l"/>
            <a:r>
              <a:rPr lang="en-US" sz="1200" b="0" i="0" u="none" strike="noStrike" baseline="0" dirty="0">
                <a:solidFill>
                  <a:srgbClr val="000000"/>
                </a:solidFill>
                <a:latin typeface="Source Serif Pro Light" panose="02040303050405020204" pitchFamily="18" charset="0"/>
                <a:ea typeface="Source Serif Pro Light" panose="02040303050405020204" pitchFamily="18" charset="0"/>
              </a:rPr>
              <a:t>(1) </a:t>
            </a:r>
            <a:r>
              <a:rPr lang="en-US" sz="1200" b="0" i="0" dirty="0">
                <a:solidFill>
                  <a:srgbClr val="212121"/>
                </a:solidFill>
                <a:effectLst/>
                <a:latin typeface="Source Serif Pro Light" panose="02040303050405020204" pitchFamily="18" charset="0"/>
                <a:ea typeface="Source Serif Pro Light" panose="02040303050405020204" pitchFamily="18" charset="0"/>
              </a:rPr>
              <a:t>Star J, Han X, Smith RA, Schafer EJ, Jemal A, Bandi P. Cancer Screening 3 Years After the Onset of the COVID-19 Pandemic. </a:t>
            </a:r>
            <a:r>
              <a:rPr lang="en-US" sz="1200" b="0" i="1" dirty="0">
                <a:solidFill>
                  <a:srgbClr val="212121"/>
                </a:solidFill>
                <a:effectLst/>
                <a:latin typeface="Source Serif Pro Light" panose="02040303050405020204" pitchFamily="18" charset="0"/>
                <a:ea typeface="Source Serif Pro Light" panose="02040303050405020204" pitchFamily="18" charset="0"/>
              </a:rPr>
              <a:t>JAMA</a:t>
            </a:r>
            <a:r>
              <a:rPr lang="en-US" sz="1200" b="0" i="0" dirty="0">
                <a:solidFill>
                  <a:srgbClr val="212121"/>
                </a:solidFill>
                <a:effectLst/>
                <a:latin typeface="Source Serif Pro Light" panose="02040303050405020204" pitchFamily="18" charset="0"/>
                <a:ea typeface="Source Serif Pro Light" panose="02040303050405020204" pitchFamily="18" charset="0"/>
              </a:rPr>
              <a:t>. Published online March 5, 2025. doi:10.1001/jama.2025.0902</a:t>
            </a:r>
            <a:endParaRPr lang="en-US" sz="1200" b="0" i="0" u="none" strike="noStrike" baseline="0" dirty="0">
              <a:solidFill>
                <a:srgbClr val="000000"/>
              </a:solidFill>
              <a:latin typeface="Source Serif Pro Light" panose="02040303050405020204" pitchFamily="18" charset="0"/>
              <a:ea typeface="Source Serif Pro Light" panose="02040303050405020204" pitchFamily="18" charset="0"/>
            </a:endParaRPr>
          </a:p>
          <a:p>
            <a:pPr algn="l"/>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27</a:t>
            </a:fld>
            <a:endParaRPr lang="en-US"/>
          </a:p>
        </p:txBody>
      </p:sp>
    </p:spTree>
    <p:extLst>
      <p:ext uri="{BB962C8B-B14F-4D97-AF65-F5344CB8AC3E}">
        <p14:creationId xmlns:p14="http://schemas.microsoft.com/office/powerpoint/2010/main" val="141728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the American Cancer Society breast cancer screening guideline published in 2015. </a:t>
            </a:r>
            <a:r>
              <a:rPr lang="en-US" sz="1800" b="0" i="0" u="none" strike="noStrike" baseline="0" dirty="0">
                <a:solidFill>
                  <a:srgbClr val="000000"/>
                </a:solidFill>
                <a:latin typeface="Source Serif Pro Light" panose="02040303050405020204" pitchFamily="18" charset="0"/>
              </a:rPr>
              <a:t>The American Cancer Society is in the process of updating their breast cancer screening guidelines for both females at average and higher than average risk. </a:t>
            </a:r>
            <a:endParaRPr lang="en-US"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28</a:t>
            </a:fld>
            <a:endParaRPr lang="en-US"/>
          </a:p>
        </p:txBody>
      </p:sp>
    </p:spTree>
    <p:extLst>
      <p:ext uri="{BB962C8B-B14F-4D97-AF65-F5344CB8AC3E}">
        <p14:creationId xmlns:p14="http://schemas.microsoft.com/office/powerpoint/2010/main" val="777915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D701-64F7-6F2C-231E-1A3EB428F2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26110A-D82E-CBC1-4A7A-C379FB7A43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9953-5CD7-970D-A7A8-A1957C6F9913}"/>
              </a:ext>
            </a:extLst>
          </p:cNvPr>
          <p:cNvSpPr>
            <a:spLocks noGrp="1"/>
          </p:cNvSpPr>
          <p:nvPr>
            <p:ph type="body" idx="1"/>
          </p:nvPr>
        </p:nvSpPr>
        <p:spPr/>
        <p:txBody>
          <a:bodyPr/>
          <a:lstStyle/>
          <a:p>
            <a:pPr algn="l"/>
            <a:r>
              <a:rPr lang="en-US" dirty="0"/>
              <a:t>This slide shows state-level up-to-date prevalence in breast cancer screening in 2024 according to ACS guidelines. In 2024, women ages 45 years and older, living in Wyoming had the lowest mammography prevalence (60%) within the past two years, while those residing in Connecticut, Rhode Island, and Massachusetts had the highest (78%).</a:t>
            </a: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B1BE3A8C-40AC-AEFF-F5F5-0421385AAE77}"/>
              </a:ext>
            </a:extLst>
          </p:cNvPr>
          <p:cNvSpPr>
            <a:spLocks noGrp="1"/>
          </p:cNvSpPr>
          <p:nvPr>
            <p:ph type="sldNum" sz="quarter" idx="5"/>
          </p:nvPr>
        </p:nvSpPr>
        <p:spPr/>
        <p:txBody>
          <a:bodyPr/>
          <a:lstStyle/>
          <a:p>
            <a:fld id="{5BE5CFE6-8AA7-4A64-A229-ED392E9C7A77}" type="slidenum">
              <a:rPr lang="en-US" smtClean="0"/>
              <a:t>29</a:t>
            </a:fld>
            <a:endParaRPr lang="en-US"/>
          </a:p>
        </p:txBody>
      </p:sp>
    </p:spTree>
    <p:extLst>
      <p:ext uri="{BB962C8B-B14F-4D97-AF65-F5344CB8AC3E}">
        <p14:creationId xmlns:p14="http://schemas.microsoft.com/office/powerpoint/2010/main" val="2794460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current cigarette smoking prevalence in adults across US states, DC, and PR in 2024. </a:t>
            </a:r>
            <a:endParaRPr lang="en-US" sz="1800" b="0" i="0" u="none" strike="noStrike" baseline="0" dirty="0">
              <a:solidFill>
                <a:srgbClr val="000000"/>
              </a:solidFill>
              <a:latin typeface="Source Serif Pro Light" panose="02040303050405020204" pitchFamily="18" charset="0"/>
            </a:endParaRPr>
          </a:p>
          <a:p>
            <a:r>
              <a:rPr lang="en-US" sz="1800" b="0" i="0" u="none" strike="noStrike" baseline="0" dirty="0">
                <a:solidFill>
                  <a:srgbClr val="000000"/>
                </a:solidFill>
                <a:latin typeface="Source Serif Pro Light" panose="02040303050405020204" pitchFamily="18" charset="0"/>
              </a:rPr>
              <a:t>Smoking prevalence varied widely across states in 2024 (lowest in Utah - 6% and highest in West Virginia - 22%); most states with smoking prevalence above the median were in the Southern and Midwestern regions.</a:t>
            </a:r>
          </a:p>
          <a:p>
            <a:endParaRPr lang="en-US" b="0" dirty="0"/>
          </a:p>
        </p:txBody>
      </p:sp>
      <p:sp>
        <p:nvSpPr>
          <p:cNvPr id="4" name="Slide Number Placeholder 3"/>
          <p:cNvSpPr>
            <a:spLocks noGrp="1"/>
          </p:cNvSpPr>
          <p:nvPr>
            <p:ph type="sldNum" sz="quarter" idx="5"/>
          </p:nvPr>
        </p:nvSpPr>
        <p:spPr/>
        <p:txBody>
          <a:bodyPr/>
          <a:lstStyle/>
          <a:p>
            <a:fld id="{9578F878-C4F5-4A49-BB35-E9D70C52735E}" type="slidenum">
              <a:rPr lang="en-US" smtClean="0"/>
              <a:t>3</a:t>
            </a:fld>
            <a:endParaRPr lang="en-US"/>
          </a:p>
        </p:txBody>
      </p:sp>
    </p:spTree>
    <p:extLst>
      <p:ext uri="{BB962C8B-B14F-4D97-AF65-F5344CB8AC3E}">
        <p14:creationId xmlns:p14="http://schemas.microsoft.com/office/powerpoint/2010/main" val="295174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breast cancer screening prevalence between 2000 and 2023 according to race/ethnicity categories. </a:t>
            </a:r>
            <a:r>
              <a:rPr lang="en-US" sz="1800" b="0" i="0" u="none" strike="noStrike" baseline="0" dirty="0">
                <a:solidFill>
                  <a:srgbClr val="000000"/>
                </a:solidFill>
                <a:latin typeface="Source Serif Pro Light" panose="02040303050405020204" pitchFamily="18" charset="0"/>
              </a:rPr>
              <a:t>Historically, mammography prevalence has been lowest in Hispanic and Asian females compared to White and Black females.</a:t>
            </a:r>
          </a:p>
          <a:p>
            <a:pPr marL="0" indent="0">
              <a:buFontTx/>
              <a:buNone/>
            </a:pP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30</a:t>
            </a:fld>
            <a:endParaRPr lang="en-US"/>
          </a:p>
        </p:txBody>
      </p:sp>
    </p:spTree>
    <p:extLst>
      <p:ext uri="{BB962C8B-B14F-4D97-AF65-F5344CB8AC3E}">
        <p14:creationId xmlns:p14="http://schemas.microsoft.com/office/powerpoint/2010/main" val="3419927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estimates for up-to-date breast cancer screening, consistent with the American Cancer Society guideline and the US Preventive Services Task Force recommendation, overall and according to race/ethnicity categories, in 2023. According to the ACS guideline, 69% of all age-eligible females were up-to-date with recommended breast cancer screening. About 75% of Black females were up-to-date for breast cancer screening, followed by 71% of Asian females, 69% of White females, 64% of Hispanic females and only 59% of American Indian/Alaska Native females.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31</a:t>
            </a:fld>
            <a:endParaRPr lang="en-US"/>
          </a:p>
        </p:txBody>
      </p:sp>
    </p:spTree>
    <p:extLst>
      <p:ext uri="{BB962C8B-B14F-4D97-AF65-F5344CB8AC3E}">
        <p14:creationId xmlns:p14="http://schemas.microsoft.com/office/powerpoint/2010/main" val="3998315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estimates for up-to-date breast cancer screening with, consistent with the American Cancer Society guideline and the US Preventive Services Task Force recommendation, according to eligible age-groups, in 2023. According to the ACS guideline, 82% and 80% of individuals 65-74 years and 55-64 years were up-to-date for breast cancer screening, respectively, compared to only about 63% of individuals ages 50-54 years and 54% of those ages 45-49 years.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32</a:t>
            </a:fld>
            <a:endParaRPr lang="en-US"/>
          </a:p>
        </p:txBody>
      </p:sp>
    </p:spTree>
    <p:extLst>
      <p:ext uri="{BB962C8B-B14F-4D97-AF65-F5344CB8AC3E}">
        <p14:creationId xmlns:p14="http://schemas.microsoft.com/office/powerpoint/2010/main" val="27011763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prevalence estimates for up-to-date breast cancer screening with, consistent with the American Cancer Society guideline and the US Preventive Services Task Force recommendation, according to insurance status and type, in 2023. According to the ACS guideline, 74% of privately insured individuals were up-to-date for breast cancer screening, followed by 70% of Medicare insured (ages 65+ years) females, 63% of Medicaid/Public/Dual eligible insured individuals, compared to only about 35% of uninsured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33</a:t>
            </a:fld>
            <a:endParaRPr lang="en-US"/>
          </a:p>
        </p:txBody>
      </p:sp>
    </p:spTree>
    <p:extLst>
      <p:ext uri="{BB962C8B-B14F-4D97-AF65-F5344CB8AC3E}">
        <p14:creationId xmlns:p14="http://schemas.microsoft.com/office/powerpoint/2010/main" val="9910446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the American Cancer Society cervical cancer screening guideline published in 2025.</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34</a:t>
            </a:fld>
            <a:endParaRPr lang="en-US"/>
          </a:p>
        </p:txBody>
      </p:sp>
    </p:spTree>
    <p:extLst>
      <p:ext uri="{BB962C8B-B14F-4D97-AF65-F5344CB8AC3E}">
        <p14:creationId xmlns:p14="http://schemas.microsoft.com/office/powerpoint/2010/main" val="384619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8E42-03F5-5827-21D3-5B925B2D4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EEA4-D707-7B86-16AE-E2AAA406F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F8635-E004-67C7-2F58-9009B565EA86}"/>
              </a:ext>
            </a:extLst>
          </p:cNvPr>
          <p:cNvSpPr>
            <a:spLocks noGrp="1"/>
          </p:cNvSpPr>
          <p:nvPr>
            <p:ph type="body" idx="1"/>
          </p:nvPr>
        </p:nvSpPr>
        <p:spPr/>
        <p:txBody>
          <a:bodyPr/>
          <a:lstStyle/>
          <a:p>
            <a:pPr algn="l"/>
            <a:r>
              <a:rPr lang="en-US" dirty="0"/>
              <a:t>This slide shows state-level up-to-date prevalence in cervical cancer screening in 2024 according to ACS guidelines. In 2024, women ages 25 years and older, living in Nevada and Mississippi had the lowest cervical cancer screening prevalence (67%), while those residing in Puerto Rico had the highest (87%).</a:t>
            </a:r>
            <a:endParaRPr lang="en-US"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a:extLst>
              <a:ext uri="{FF2B5EF4-FFF2-40B4-BE49-F238E27FC236}">
                <a16:creationId xmlns:a16="http://schemas.microsoft.com/office/drawing/2014/main" id="{0E3241E0-8D17-018C-8D63-9B5DFBA42B68}"/>
              </a:ext>
            </a:extLst>
          </p:cNvPr>
          <p:cNvSpPr>
            <a:spLocks noGrp="1"/>
          </p:cNvSpPr>
          <p:nvPr>
            <p:ph type="sldNum" sz="quarter" idx="5"/>
          </p:nvPr>
        </p:nvSpPr>
        <p:spPr/>
        <p:txBody>
          <a:bodyPr/>
          <a:lstStyle/>
          <a:p>
            <a:fld id="{5BE5CFE6-8AA7-4A64-A229-ED392E9C7A77}" type="slidenum">
              <a:rPr lang="en-US" smtClean="0"/>
              <a:t>35</a:t>
            </a:fld>
            <a:endParaRPr lang="en-US"/>
          </a:p>
        </p:txBody>
      </p:sp>
    </p:spTree>
    <p:extLst>
      <p:ext uri="{BB962C8B-B14F-4D97-AF65-F5344CB8AC3E}">
        <p14:creationId xmlns:p14="http://schemas.microsoft.com/office/powerpoint/2010/main" val="12136167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up-to-date cervical cancer screening prevalence between 2000 and 2021 according to race/ethnicity categories. </a:t>
            </a:r>
            <a:r>
              <a:rPr lang="en-US" sz="1800" b="0" i="0" u="none" strike="noStrike" baseline="0" dirty="0">
                <a:solidFill>
                  <a:srgbClr val="000000"/>
                </a:solidFill>
                <a:latin typeface="Source Serif Pro Light" panose="02040303050405020204" pitchFamily="18" charset="0"/>
              </a:rPr>
              <a:t>Historically, and in 2021, cervical cancer screening has been lowest among Hispanic and Asian than White and Black females.</a:t>
            </a:r>
          </a:p>
        </p:txBody>
      </p:sp>
      <p:sp>
        <p:nvSpPr>
          <p:cNvPr id="4" name="Slide Number Placeholder 3"/>
          <p:cNvSpPr>
            <a:spLocks noGrp="1"/>
          </p:cNvSpPr>
          <p:nvPr>
            <p:ph type="sldNum" sz="quarter" idx="5"/>
          </p:nvPr>
        </p:nvSpPr>
        <p:spPr/>
        <p:txBody>
          <a:bodyPr/>
          <a:lstStyle/>
          <a:p>
            <a:fld id="{5BE5CFE6-8AA7-4A64-A229-ED392E9C7A77}" type="slidenum">
              <a:rPr lang="en-US" smtClean="0"/>
              <a:t>36</a:t>
            </a:fld>
            <a:endParaRPr lang="en-US"/>
          </a:p>
        </p:txBody>
      </p:sp>
    </p:spTree>
    <p:extLst>
      <p:ext uri="{BB962C8B-B14F-4D97-AF65-F5344CB8AC3E}">
        <p14:creationId xmlns:p14="http://schemas.microsoft.com/office/powerpoint/2010/main" val="25984004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cervical cancer screening, consistent with the American Cancer Society guideline and the US Preventive Services Task Force recommendation, overall and according to race/ethnicity categories, in 2021. According to the ACS guideline, 78% of all age-eligible females were up-to-date with recommended cervical cancer screening. About 82% of White females were up-to-date for cervical cancer screening, followed by 77% of Black females, compared to 71%, 70%, and 65% of Hispanic, American Indian/Alaska Native, and Asian females.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BE5CFE6-8AA7-4A64-A229-ED392E9C7A77}" type="slidenum">
              <a:rPr lang="en-US" smtClean="0"/>
              <a:t>37</a:t>
            </a:fld>
            <a:endParaRPr lang="en-US"/>
          </a:p>
        </p:txBody>
      </p:sp>
    </p:spTree>
    <p:extLst>
      <p:ext uri="{BB962C8B-B14F-4D97-AF65-F5344CB8AC3E}">
        <p14:creationId xmlns:p14="http://schemas.microsoft.com/office/powerpoint/2010/main" val="26693137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cervical cancer screening, consistent with the American Cancer Society guideline and the US Preventive Services Task Force recommendation, according to eligible age-groups, in 2021. According to the ACS guideline, 82% of females ages 30-39 years were up-to-date for cervical cancer screening, followed by 78% of females ages 25–29, 77% of females ages 40-49, compared to only about 74% of females ages 50-65 years.</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38</a:t>
            </a:fld>
            <a:endParaRPr lang="en-US"/>
          </a:p>
        </p:txBody>
      </p:sp>
    </p:spTree>
    <p:extLst>
      <p:ext uri="{BB962C8B-B14F-4D97-AF65-F5344CB8AC3E}">
        <p14:creationId xmlns:p14="http://schemas.microsoft.com/office/powerpoint/2010/main" val="37780158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cervical cancer screening, consistent with the American Cancer Society guideline and the US Preventive Services Task Force recommendation, according to insurance status and type, in 2021. According to the ACS guideline, 82% of privately insured females were up-to-date for cervical cancer screening, followed by 72% of Medicaid/Public/Dual eligible insured females, compared to only about 60% of uninsured females.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39</a:t>
            </a:fld>
            <a:endParaRPr lang="en-US"/>
          </a:p>
        </p:txBody>
      </p:sp>
    </p:spTree>
    <p:extLst>
      <p:ext uri="{BB962C8B-B14F-4D97-AF65-F5344CB8AC3E}">
        <p14:creationId xmlns:p14="http://schemas.microsoft.com/office/powerpoint/2010/main" val="37965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Source Serif Pro Light" panose="02040303050405020204" pitchFamily="18" charset="0"/>
              </a:rPr>
              <a:t>This slide shows current cigarette smoking prevalence trends between 1990 and 2024 in US adults. The prevalence of current smoking in 2024 was 10%, a 76% relative decline in smoking prevalence since its peak level of 42% in 1965. Overall, smoking prevalence declined relatively by 60% between 1990 and 2024 (from 25% to 10%).</a:t>
            </a:r>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4</a:t>
            </a:fld>
            <a:endParaRPr lang="en-US"/>
          </a:p>
        </p:txBody>
      </p:sp>
    </p:spTree>
    <p:extLst>
      <p:ext uri="{BB962C8B-B14F-4D97-AF65-F5344CB8AC3E}">
        <p14:creationId xmlns:p14="http://schemas.microsoft.com/office/powerpoint/2010/main" val="3786784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American Cancer Society colorectal cancer screening guideline published in 2018.</a:t>
            </a:r>
          </a:p>
        </p:txBody>
      </p:sp>
      <p:sp>
        <p:nvSpPr>
          <p:cNvPr id="4" name="Slide Number Placeholder 3"/>
          <p:cNvSpPr>
            <a:spLocks noGrp="1"/>
          </p:cNvSpPr>
          <p:nvPr>
            <p:ph type="sldNum" sz="quarter" idx="5"/>
          </p:nvPr>
        </p:nvSpPr>
        <p:spPr/>
        <p:txBody>
          <a:bodyPr/>
          <a:lstStyle/>
          <a:p>
            <a:fld id="{9578F878-C4F5-4A49-BB35-E9D70C52735E}" type="slidenum">
              <a:rPr lang="en-US" smtClean="0"/>
              <a:t>40</a:t>
            </a:fld>
            <a:endParaRPr lang="en-US"/>
          </a:p>
        </p:txBody>
      </p:sp>
    </p:spTree>
    <p:extLst>
      <p:ext uri="{BB962C8B-B14F-4D97-AF65-F5344CB8AC3E}">
        <p14:creationId xmlns:p14="http://schemas.microsoft.com/office/powerpoint/2010/main" val="1011890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8449-47AE-0B3C-57E7-0BBCF9147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05AFE-42A3-CE3D-40DD-AAEF65BC0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70257-1367-D9C9-204F-416B52DF63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state-level prevalence in up-to-date cervical cancer screening prevalence in 2024 according to ACS guidelines. </a:t>
            </a:r>
            <a:r>
              <a:rPr lang="en-US" sz="1800" dirty="0"/>
              <a:t>In 2024, adults ages 45 years and older, living in New Mexico had the lowest colorectal cancer screening prevalence (59%), while those residing in Rhode Island had the highest (78%).</a:t>
            </a:r>
            <a:endParaRPr lang="en-US" sz="1800" dirty="0">
              <a:solidFill>
                <a:srgbClr val="000000"/>
              </a:solidFill>
              <a:latin typeface="Arial" panose="020B0604020202020204" pitchFamily="34" charset="0"/>
              <a:ea typeface="ＭＳ Ｐゴシック" pitchFamily="34" charset="-128"/>
              <a:cs typeface="Arial" panose="020B0604020202020204" pitchFamily="34" charset="0"/>
            </a:endParaRPr>
          </a:p>
          <a:p>
            <a:pPr algn="l"/>
            <a:endParaRPr lang="en-US" sz="1800" b="0" i="0" u="none" strike="noStrike" baseline="0" dirty="0">
              <a:solidFill>
                <a:srgbClr val="000000"/>
              </a:solidFill>
              <a:latin typeface="Source Serif Pro Light" panose="02040303050405020204" pitchFamily="18" charset="0"/>
            </a:endParaRPr>
          </a:p>
        </p:txBody>
      </p:sp>
      <p:sp>
        <p:nvSpPr>
          <p:cNvPr id="4" name="Slide Number Placeholder 3">
            <a:extLst>
              <a:ext uri="{FF2B5EF4-FFF2-40B4-BE49-F238E27FC236}">
                <a16:creationId xmlns:a16="http://schemas.microsoft.com/office/drawing/2014/main" id="{8C17FAC5-9803-98B0-1D48-A0C6780010EC}"/>
              </a:ext>
            </a:extLst>
          </p:cNvPr>
          <p:cNvSpPr>
            <a:spLocks noGrp="1"/>
          </p:cNvSpPr>
          <p:nvPr>
            <p:ph type="sldNum" sz="quarter" idx="5"/>
          </p:nvPr>
        </p:nvSpPr>
        <p:spPr/>
        <p:txBody>
          <a:bodyPr/>
          <a:lstStyle/>
          <a:p>
            <a:fld id="{5BE5CFE6-8AA7-4A64-A229-ED392E9C7A77}" type="slidenum">
              <a:rPr lang="en-US" smtClean="0"/>
              <a:t>41</a:t>
            </a:fld>
            <a:endParaRPr lang="en-US"/>
          </a:p>
        </p:txBody>
      </p:sp>
    </p:spTree>
    <p:extLst>
      <p:ext uri="{BB962C8B-B14F-4D97-AF65-F5344CB8AC3E}">
        <p14:creationId xmlns:p14="http://schemas.microsoft.com/office/powerpoint/2010/main" val="1193720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colorectal cancer screening prevalence between 2000 and 2023 according to race/ethnicity categories. </a:t>
            </a:r>
            <a:r>
              <a:rPr lang="en-US" sz="1800" b="0" i="0" u="none" strike="noStrike" baseline="0" dirty="0">
                <a:solidFill>
                  <a:srgbClr val="000000"/>
                </a:solidFill>
                <a:latin typeface="Source Serif Pro Light" panose="02040303050405020204" pitchFamily="18" charset="0"/>
              </a:rPr>
              <a:t>Historically, and in 2023, up-to-date screening was generally higher among White and Black than Hispanic and Asian individuals.</a:t>
            </a:r>
          </a:p>
          <a:p>
            <a:r>
              <a:rPr lang="en-US" dirty="0"/>
              <a:t>	</a:t>
            </a:r>
          </a:p>
        </p:txBody>
      </p:sp>
      <p:sp>
        <p:nvSpPr>
          <p:cNvPr id="4" name="Slide Number Placeholder 3"/>
          <p:cNvSpPr>
            <a:spLocks noGrp="1"/>
          </p:cNvSpPr>
          <p:nvPr>
            <p:ph type="sldNum" sz="quarter" idx="5"/>
          </p:nvPr>
        </p:nvSpPr>
        <p:spPr/>
        <p:txBody>
          <a:bodyPr/>
          <a:lstStyle/>
          <a:p>
            <a:fld id="{5BE5CFE6-8AA7-4A64-A229-ED392E9C7A77}" type="slidenum">
              <a:rPr lang="en-US" smtClean="0"/>
              <a:t>42</a:t>
            </a:fld>
            <a:endParaRPr lang="en-US"/>
          </a:p>
        </p:txBody>
      </p:sp>
    </p:spTree>
    <p:extLst>
      <p:ext uri="{BB962C8B-B14F-4D97-AF65-F5344CB8AC3E}">
        <p14:creationId xmlns:p14="http://schemas.microsoft.com/office/powerpoint/2010/main" val="1080036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overall and according to race/ethnicity categories, in 2023. According to the ACS guideline, 65% of all age-eligible individuals were up-to-date with recommended colorectal cancer screening. About 67% of White and 66% of Black individuals were up-to-date for colorectal cancer screening, followed by 59%, 58%, and 56% of American Indian/Alaska Native, Asian, and Hispanic individuals, respectively.</a:t>
            </a:r>
          </a:p>
        </p:txBody>
      </p:sp>
      <p:sp>
        <p:nvSpPr>
          <p:cNvPr id="4" name="Slide Number Placeholder 3"/>
          <p:cNvSpPr>
            <a:spLocks noGrp="1"/>
          </p:cNvSpPr>
          <p:nvPr>
            <p:ph type="sldNum" sz="quarter" idx="5"/>
          </p:nvPr>
        </p:nvSpPr>
        <p:spPr/>
        <p:txBody>
          <a:bodyPr/>
          <a:lstStyle/>
          <a:p>
            <a:fld id="{5BE5CFE6-8AA7-4A64-A229-ED392E9C7A77}" type="slidenum">
              <a:rPr lang="en-US" smtClean="0"/>
              <a:t>43</a:t>
            </a:fld>
            <a:endParaRPr lang="en-US"/>
          </a:p>
        </p:txBody>
      </p:sp>
    </p:spTree>
    <p:extLst>
      <p:ext uri="{BB962C8B-B14F-4D97-AF65-F5344CB8AC3E}">
        <p14:creationId xmlns:p14="http://schemas.microsoft.com/office/powerpoint/2010/main" val="6972556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according to eligible age-groups, in 2023. According to the ACS guideline, 82% of individuals ages 65-75 years were up-to-date for colorectal cancer screening, followed by 73% of individuals ages 55–64, 72% of individuals ages 75+, 55% of individuals ages 50-54, compared to only about 37% of individuals ages 45-49 years.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44</a:t>
            </a:fld>
            <a:endParaRPr lang="en-US"/>
          </a:p>
        </p:txBody>
      </p:sp>
    </p:spTree>
    <p:extLst>
      <p:ext uri="{BB962C8B-B14F-4D97-AF65-F5344CB8AC3E}">
        <p14:creationId xmlns:p14="http://schemas.microsoft.com/office/powerpoint/2010/main" val="6086478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colorectal cancer screening, consistent with the American Cancer Society guideline and the US Preventive Services Task Force recommendation, according to insurance status and type, in 2023. According to the ACS guideline, 78% of Medicare insured individuals (ages 65+ years) were up-to-date for colorectal cancer screening, followed by 68% of privately-insured individuals, 59% of Medicaid/Public/Dual insured individuals, compared to only 25% of uninsured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45</a:t>
            </a:fld>
            <a:endParaRPr lang="en-US"/>
          </a:p>
        </p:txBody>
      </p:sp>
    </p:spTree>
    <p:extLst>
      <p:ext uri="{BB962C8B-B14F-4D97-AF65-F5344CB8AC3E}">
        <p14:creationId xmlns:p14="http://schemas.microsoft.com/office/powerpoint/2010/main" val="32673815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the American Cancer Society lung cancer screening guideline published in 2024.</a:t>
            </a:r>
          </a:p>
        </p:txBody>
      </p:sp>
      <p:sp>
        <p:nvSpPr>
          <p:cNvPr id="4" name="Slide Number Placeholder 3"/>
          <p:cNvSpPr>
            <a:spLocks noGrp="1"/>
          </p:cNvSpPr>
          <p:nvPr>
            <p:ph type="sldNum" sz="quarter" idx="5"/>
          </p:nvPr>
        </p:nvSpPr>
        <p:spPr/>
        <p:txBody>
          <a:bodyPr/>
          <a:lstStyle/>
          <a:p>
            <a:fld id="{5BE5CFE6-8AA7-4A64-A229-ED392E9C7A77}" type="slidenum">
              <a:rPr lang="en-US" smtClean="0"/>
              <a:t>46</a:t>
            </a:fld>
            <a:endParaRPr lang="en-US"/>
          </a:p>
        </p:txBody>
      </p:sp>
    </p:spTree>
    <p:extLst>
      <p:ext uri="{BB962C8B-B14F-4D97-AF65-F5344CB8AC3E}">
        <p14:creationId xmlns:p14="http://schemas.microsoft.com/office/powerpoint/2010/main" val="30381487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32D51-4DDE-3A20-D264-D71970B4F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45DDA-81C8-C6FA-7643-7157D7120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1B2B1-9BDB-FA8C-64E2-5BDEB1844B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state-level prevalence in up-to-date lung cancer screening prevalence in 2024 according to ACS guidelines. </a:t>
            </a:r>
            <a:r>
              <a:rPr lang="en-US" sz="1800" dirty="0"/>
              <a:t>In 2024, adults ages 50-80 years, living in California had the lowest lung cancer screening prevalence (11%), while those residing in Connecticut, Massachusetts, and Pennsylvania had the highest (28%).</a:t>
            </a:r>
            <a:endParaRPr lang="en-US" sz="1800" dirty="0">
              <a:solidFill>
                <a:srgbClr val="000000"/>
              </a:solidFill>
              <a:latin typeface="Arial" panose="020B0604020202020204" pitchFamily="34" charset="0"/>
              <a:ea typeface="ＭＳ Ｐゴシック" pitchFamily="34" charset="-128"/>
              <a:cs typeface="Arial" panose="020B0604020202020204" pitchFamily="34" charset="0"/>
            </a:endParaRPr>
          </a:p>
          <a:p>
            <a:pPr algn="l"/>
            <a:endParaRPr lang="en-US" sz="1800" b="0" i="0" u="none" strike="noStrike" baseline="0" dirty="0">
              <a:solidFill>
                <a:srgbClr val="000000"/>
              </a:solidFill>
              <a:latin typeface="Source Serif Pro Light" panose="02040303050405020204" pitchFamily="18" charset="0"/>
            </a:endParaRPr>
          </a:p>
        </p:txBody>
      </p:sp>
      <p:sp>
        <p:nvSpPr>
          <p:cNvPr id="4" name="Slide Number Placeholder 3">
            <a:extLst>
              <a:ext uri="{FF2B5EF4-FFF2-40B4-BE49-F238E27FC236}">
                <a16:creationId xmlns:a16="http://schemas.microsoft.com/office/drawing/2014/main" id="{BE18FB38-6507-76EA-C544-672363A82048}"/>
              </a:ext>
            </a:extLst>
          </p:cNvPr>
          <p:cNvSpPr>
            <a:spLocks noGrp="1"/>
          </p:cNvSpPr>
          <p:nvPr>
            <p:ph type="sldNum" sz="quarter" idx="5"/>
          </p:nvPr>
        </p:nvSpPr>
        <p:spPr/>
        <p:txBody>
          <a:bodyPr/>
          <a:lstStyle/>
          <a:p>
            <a:fld id="{5BE5CFE6-8AA7-4A64-A229-ED392E9C7A77}" type="slidenum">
              <a:rPr lang="en-US" smtClean="0"/>
              <a:t>47</a:t>
            </a:fld>
            <a:endParaRPr lang="en-US"/>
          </a:p>
        </p:txBody>
      </p:sp>
    </p:spTree>
    <p:extLst>
      <p:ext uri="{BB962C8B-B14F-4D97-AF65-F5344CB8AC3E}">
        <p14:creationId xmlns:p14="http://schemas.microsoft.com/office/powerpoint/2010/main" val="1120790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lung cancer screening, consistent with the American Cancer Society guideline and the US Preventive Services Task Force recommendation, overall and according to race/ethnicity categories in 2024. According to the ACS guideline, 15% of all eligible individuals (ages 50-80) were up-to-date with recommended screening. About 19% of Black individuals were up-to-date for lung cancer screening, followed by 15% of White individuals.</a:t>
            </a:r>
          </a:p>
        </p:txBody>
      </p:sp>
      <p:sp>
        <p:nvSpPr>
          <p:cNvPr id="4" name="Slide Number Placeholder 3"/>
          <p:cNvSpPr>
            <a:spLocks noGrp="1"/>
          </p:cNvSpPr>
          <p:nvPr>
            <p:ph type="sldNum" sz="quarter" idx="5"/>
          </p:nvPr>
        </p:nvSpPr>
        <p:spPr/>
        <p:txBody>
          <a:bodyPr/>
          <a:lstStyle/>
          <a:p>
            <a:fld id="{9578F878-C4F5-4A49-BB35-E9D70C52735E}" type="slidenum">
              <a:rPr lang="en-US" smtClean="0"/>
              <a:t>48</a:t>
            </a:fld>
            <a:endParaRPr lang="en-US"/>
          </a:p>
        </p:txBody>
      </p:sp>
    </p:spTree>
    <p:extLst>
      <p:ext uri="{BB962C8B-B14F-4D97-AF65-F5344CB8AC3E}">
        <p14:creationId xmlns:p14="http://schemas.microsoft.com/office/powerpoint/2010/main" val="83625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up-to-date lung cancer screening, consistent with the American Cancer Society guideline and the US Preventive Services Task Force recommendation, according to eligible age-groups, in 2024. According to the ACS guideline, 20% of eligible individuals ages 60-69 years were up-to-date for lung cancer screening, followed by 18% of individuals ages 70-80 years, compared to about 11% of individuals ages 50-59 years.</a:t>
            </a: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49</a:t>
            </a:fld>
            <a:endParaRPr lang="en-US"/>
          </a:p>
        </p:txBody>
      </p:sp>
    </p:spTree>
    <p:extLst>
      <p:ext uri="{BB962C8B-B14F-4D97-AF65-F5344CB8AC3E}">
        <p14:creationId xmlns:p14="http://schemas.microsoft.com/office/powerpoint/2010/main" val="254750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solidFill>
                  <a:srgbClr val="000000"/>
                </a:solidFill>
                <a:latin typeface="Source Serif Pro Light" panose="02040303050405020204" pitchFamily="18" charset="0"/>
              </a:rPr>
              <a:t>This slide shows current cigarette smoking prevalence trends between 1990-1992 and 2022-2024 in US adults, by sex. The prevalence of current smoking in 2024 was 13% in males and 9% in females. Overall, smoking prevalence declined relatively between 1990-1992 and 2022-2024 by 54% in males (from 28% to 13%), and by 63% in females (from 24% to 9%). </a:t>
            </a:r>
          </a:p>
          <a:p>
            <a:pPr algn="l"/>
            <a:endParaRPr lang="en-US" sz="1800" b="0" i="0" u="none" strike="noStrike" baseline="0" dirty="0">
              <a:solidFill>
                <a:srgbClr val="000000"/>
              </a:solidFill>
              <a:latin typeface="Source Serif Pro Light" panose="02040303050405020204" pitchFamily="18" charset="0"/>
            </a:endParaRPr>
          </a:p>
        </p:txBody>
      </p:sp>
      <p:sp>
        <p:nvSpPr>
          <p:cNvPr id="4" name="Slide Number Placeholder 3"/>
          <p:cNvSpPr>
            <a:spLocks noGrp="1"/>
          </p:cNvSpPr>
          <p:nvPr>
            <p:ph type="sldNum" sz="quarter" idx="5"/>
          </p:nvPr>
        </p:nvSpPr>
        <p:spPr/>
        <p:txBody>
          <a:bodyPr/>
          <a:lstStyle/>
          <a:p>
            <a:fld id="{5BE5CFE6-8AA7-4A64-A229-ED392E9C7A77}" type="slidenum">
              <a:rPr lang="en-US" smtClean="0"/>
              <a:t>5</a:t>
            </a:fld>
            <a:endParaRPr lang="en-US" dirty="0"/>
          </a:p>
        </p:txBody>
      </p:sp>
    </p:spTree>
    <p:extLst>
      <p:ext uri="{BB962C8B-B14F-4D97-AF65-F5344CB8AC3E}">
        <p14:creationId xmlns:p14="http://schemas.microsoft.com/office/powerpoint/2010/main" val="7722499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data for up-to-date lung cancer screening estimates consistent with the American Cancer Society guideline and the US Preventive Services Task Force recommendation, according to insurance status and type, in 2024. According to the ACS guideline, 18% of Medicare insured individuals (ages 65+ years) were up-to-date for lung cancer screening, followed by 18% of Medicaid/Public insured individuals, and 16% of privately-insured individuals.</a:t>
            </a:r>
          </a:p>
        </p:txBody>
      </p:sp>
      <p:sp>
        <p:nvSpPr>
          <p:cNvPr id="4" name="Slide Number Placeholder 3"/>
          <p:cNvSpPr>
            <a:spLocks noGrp="1"/>
          </p:cNvSpPr>
          <p:nvPr>
            <p:ph type="sldNum" sz="quarter" idx="5"/>
          </p:nvPr>
        </p:nvSpPr>
        <p:spPr/>
        <p:txBody>
          <a:bodyPr/>
          <a:lstStyle/>
          <a:p>
            <a:fld id="{9578F878-C4F5-4A49-BB35-E9D70C52735E}" type="slidenum">
              <a:rPr lang="en-US" smtClean="0"/>
              <a:t>50</a:t>
            </a:fld>
            <a:endParaRPr lang="en-US"/>
          </a:p>
        </p:txBody>
      </p:sp>
    </p:spTree>
    <p:extLst>
      <p:ext uri="{BB962C8B-B14F-4D97-AF65-F5344CB8AC3E}">
        <p14:creationId xmlns:p14="http://schemas.microsoft.com/office/powerpoint/2010/main" val="15957761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presents the American Cancer Society prostate cancer screening guideline last revised in 2023.</a:t>
            </a:r>
          </a:p>
        </p:txBody>
      </p:sp>
      <p:sp>
        <p:nvSpPr>
          <p:cNvPr id="4" name="Slide Number Placeholder 3"/>
          <p:cNvSpPr>
            <a:spLocks noGrp="1"/>
          </p:cNvSpPr>
          <p:nvPr>
            <p:ph type="sldNum" sz="quarter" idx="5"/>
          </p:nvPr>
        </p:nvSpPr>
        <p:spPr/>
        <p:txBody>
          <a:bodyPr/>
          <a:lstStyle/>
          <a:p>
            <a:fld id="{5BE5CFE6-8AA7-4A64-A229-ED392E9C7A77}" type="slidenum">
              <a:rPr lang="en-US" smtClean="0"/>
              <a:t>51</a:t>
            </a:fld>
            <a:endParaRPr lang="en-US"/>
          </a:p>
        </p:txBody>
      </p:sp>
    </p:spTree>
    <p:extLst>
      <p:ext uri="{BB962C8B-B14F-4D97-AF65-F5344CB8AC3E}">
        <p14:creationId xmlns:p14="http://schemas.microsoft.com/office/powerpoint/2010/main" val="3462645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presents prevalence of current cigarette smoking among US adults in 2024 by educational level. There is a strong gradient in smoking prevalence by education level in both males and females (decreasing prevalence with increasing levels of education). About 29% of individuals with a GED and 18% of those with no high school diploma reported currently smoking compared to just 3% of those with a graduate degree.</a:t>
            </a:r>
          </a:p>
        </p:txBody>
      </p:sp>
      <p:sp>
        <p:nvSpPr>
          <p:cNvPr id="4" name="Slide Number Placeholder 3"/>
          <p:cNvSpPr>
            <a:spLocks noGrp="1"/>
          </p:cNvSpPr>
          <p:nvPr>
            <p:ph type="sldNum" sz="quarter" idx="5"/>
          </p:nvPr>
        </p:nvSpPr>
        <p:spPr/>
        <p:txBody>
          <a:bodyPr/>
          <a:lstStyle/>
          <a:p>
            <a:fld id="{5BE5CFE6-8AA7-4A64-A229-ED392E9C7A77}" type="slidenum">
              <a:rPr lang="en-US" smtClean="0"/>
              <a:t>6</a:t>
            </a:fld>
            <a:endParaRPr lang="en-US" dirty="0"/>
          </a:p>
        </p:txBody>
      </p:sp>
    </p:spTree>
    <p:extLst>
      <p:ext uri="{BB962C8B-B14F-4D97-AF65-F5344CB8AC3E}">
        <p14:creationId xmlns:p14="http://schemas.microsoft.com/office/powerpoint/2010/main" val="333465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presents current cigarette smoking prevalence trends between 1990-1992 and 2022-2024 in US adults, by sex and race/ethnicity categories. </a:t>
            </a:r>
            <a:r>
              <a:rPr lang="en-US" sz="1800" b="0" i="0" u="none" strike="noStrike" baseline="0" dirty="0">
                <a:solidFill>
                  <a:srgbClr val="000000"/>
                </a:solidFill>
                <a:latin typeface="Source Serif Pro Light" panose="02040303050405020204" pitchFamily="18" charset="0"/>
              </a:rPr>
              <a:t>There have been historical reductions in cigarette smoking observed in all racial/ethnic groups, though substantial disparities remain, with historically and continuing higher prevalence in Black males.</a:t>
            </a:r>
          </a:p>
          <a:p>
            <a:pPr algn="l"/>
            <a:endParaRPr lang="en-US" sz="1800" b="0" i="0" u="none" strike="noStrike" baseline="0" dirty="0">
              <a:solidFill>
                <a:srgbClr val="000000"/>
              </a:solidFill>
              <a:latin typeface="Source Serif Pro Light" panose="02040303050405020204" pitchFamily="18" charset="0"/>
            </a:endParaRPr>
          </a:p>
          <a:p>
            <a:endParaRPr lang="en-US" dirty="0"/>
          </a:p>
        </p:txBody>
      </p:sp>
      <p:sp>
        <p:nvSpPr>
          <p:cNvPr id="4" name="Slide Number Placeholder 3"/>
          <p:cNvSpPr>
            <a:spLocks noGrp="1"/>
          </p:cNvSpPr>
          <p:nvPr>
            <p:ph type="sldNum" sz="quarter" idx="5"/>
          </p:nvPr>
        </p:nvSpPr>
        <p:spPr/>
        <p:txBody>
          <a:bodyPr/>
          <a:lstStyle/>
          <a:p>
            <a:fld id="{9578F878-C4F5-4A49-BB35-E9D70C52735E}" type="slidenum">
              <a:rPr lang="en-US" smtClean="0"/>
              <a:t>7</a:t>
            </a:fld>
            <a:endParaRPr lang="en-US"/>
          </a:p>
        </p:txBody>
      </p:sp>
    </p:spTree>
    <p:extLst>
      <p:ext uri="{BB962C8B-B14F-4D97-AF65-F5344CB8AC3E}">
        <p14:creationId xmlns:p14="http://schemas.microsoft.com/office/powerpoint/2010/main" val="168934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trends in prevalence of current use of cigarette smoking, cigar smoking, and e-cigarette use in US high school students between 2011 and 2024. With declines between 2011 and 2024 in cigarette and cigar smoking, e-cigarettes became the most popular tobacco product used by high school students since 2014. C</a:t>
            </a:r>
            <a:r>
              <a:rPr lang="en-US" sz="1800" b="0" i="0" u="none" strike="noStrike" baseline="0" dirty="0">
                <a:solidFill>
                  <a:srgbClr val="000000"/>
                </a:solidFill>
                <a:latin typeface="Source Serif Pro Light" panose="02040303050405020204" pitchFamily="18" charset="0"/>
              </a:rPr>
              <a:t>urrent e-cigarette use prevalence increased to 28% in 2019 and subsequently declined to 7.8% in 2024. In 2024, 1.7% of high school students smoked cigarettes and 1.5% smoked cigars. But there were differences in use patterns and trends by race/ethnicity. Cigarette smoking was typically higher among White and Hispanic students compared to Black students. Cigar use was consistently higher in Black students than in White or Hispanic students. E-cigarette use was generally higher in White and Hispanic students over time but converged across racial/ethnic groups beginning in 2024.</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8</a:t>
            </a:fld>
            <a:endParaRPr lang="en-US"/>
          </a:p>
        </p:txBody>
      </p:sp>
    </p:spTree>
    <p:extLst>
      <p:ext uri="{BB962C8B-B14F-4D97-AF65-F5344CB8AC3E}">
        <p14:creationId xmlns:p14="http://schemas.microsoft.com/office/powerpoint/2010/main" val="333711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slide shows the prevalence of flavored tobacco use among US high school students that currently used tobacco products in 2023 and 2024. </a:t>
            </a:r>
            <a:r>
              <a:rPr lang="en-US" sz="1800" b="0" i="0" u="none" strike="noStrike" baseline="0" dirty="0">
                <a:solidFill>
                  <a:srgbClr val="000000"/>
                </a:solidFill>
                <a:latin typeface="Source Serif Pro Light" panose="02040303050405020204" pitchFamily="18" charset="0"/>
              </a:rPr>
              <a:t>Close to 9-in-10 high school students who reported currently using tobacco products used a flavored product, from 42% for cigarettes (menthol) and 71% for cigars to about 90% for e-cigarettes and nicotine pouches.</a:t>
            </a:r>
          </a:p>
          <a:p>
            <a:endParaRPr lang="en-US" dirty="0"/>
          </a:p>
        </p:txBody>
      </p:sp>
      <p:sp>
        <p:nvSpPr>
          <p:cNvPr id="4" name="Slide Number Placeholder 3"/>
          <p:cNvSpPr>
            <a:spLocks noGrp="1"/>
          </p:cNvSpPr>
          <p:nvPr>
            <p:ph type="sldNum" sz="quarter" idx="5"/>
          </p:nvPr>
        </p:nvSpPr>
        <p:spPr/>
        <p:txBody>
          <a:bodyPr/>
          <a:lstStyle/>
          <a:p>
            <a:fld id="{5BE5CFE6-8AA7-4A64-A229-ED392E9C7A77}" type="slidenum">
              <a:rPr lang="en-US" smtClean="0"/>
              <a:t>9</a:t>
            </a:fld>
            <a:endParaRPr lang="en-US"/>
          </a:p>
        </p:txBody>
      </p:sp>
    </p:spTree>
    <p:extLst>
      <p:ext uri="{BB962C8B-B14F-4D97-AF65-F5344CB8AC3E}">
        <p14:creationId xmlns:p14="http://schemas.microsoft.com/office/powerpoint/2010/main" val="318939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059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7D23A7-7402-0843-A222-AAEABEA1D2C1}" type="datetime1">
              <a:rPr lang="en-US" smtClean="0"/>
              <a:t>2/3/2026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DE5A5D65-CB55-9D47-3178-7436217A34ED}"/>
              </a:ext>
            </a:extLst>
          </p:cNvPr>
          <p:cNvSpPr>
            <a:spLocks noGrp="1"/>
          </p:cNvSpPr>
          <p:nvPr>
            <p:ph type="sldNum" sz="quarter" idx="4"/>
          </p:nvPr>
        </p:nvSpPr>
        <p:spPr>
          <a:xfrm>
            <a:off x="8630793" y="6554429"/>
            <a:ext cx="398907" cy="123111"/>
          </a:xfrm>
          <a:prstGeom prst="rect">
            <a:avLst/>
          </a:prstGeom>
        </p:spPr>
        <p:txBody>
          <a:bodyPr wrap="square" lIns="0" tIns="0" rIns="0" bIns="0">
            <a:spAutoFit/>
          </a:bodyPr>
          <a:lstStyle>
            <a:lvl1pPr algn="r">
              <a:defRPr sz="800" baseline="0">
                <a:solidFill>
                  <a:schemeClr val="tx1"/>
                </a:solidFill>
                <a:latin typeface="Poppins" pitchFamily="2" charset="77"/>
              </a:defRPr>
            </a:lvl1pPr>
          </a:lstStyle>
          <a:p>
            <a:fld id="{9091AC62-753B-3240-A76B-ED140B7F97AA}" type="slidenum">
              <a:rPr lang="en-US" smtClean="0"/>
              <a:pPr/>
              <a:t>‹#›</a:t>
            </a:fld>
            <a:endParaRPr lang="en-US" dirty="0"/>
          </a:p>
        </p:txBody>
      </p:sp>
    </p:spTree>
    <p:extLst>
      <p:ext uri="{BB962C8B-B14F-4D97-AF65-F5344CB8AC3E}">
        <p14:creationId xmlns:p14="http://schemas.microsoft.com/office/powerpoint/2010/main" val="3494354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811667"/>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2/3/2026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831613825"/>
      </p:ext>
    </p:extLst>
  </p:cSld>
  <p:clrMap bg1="lt1" tx1="dk1" bg2="lt2" tx2="dk2" accent1="accent1" accent2="accent2" accent3="accent3" accent4="accent4" accent5="accent5" accent6="accent6" hlink="hlink" folHlink="folHlink"/>
  <p:sldLayoutIdLst>
    <p:sldLayoutId id="2147483679"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t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t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cancerstatisticscenter.cancer.org/"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hronicdata.cdc.gov/Policy/Adult-Tobacco-Consumption-In-The-U-S-2000-Present/rnvb-cpxx/about_data" TargetMode="External"/><Relationship Id="rId4" Type="http://schemas.openxmlformats.org/officeDocument/2006/relationships/hyperlink" Target="https://usda.library.cornell.edu/concern/publications/z603qx40z?locale=e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hyperlink" Target="https://www.cancer.org/cancer/screening/american-cancer-society-guidelines-for-the-early-detection-of-cancer.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hyperlink" Target="https://www.cancer.org/cancer/screening/american-cancer-society-guidelines-for-the-early-detection-of-cancer.html"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hyperlink" Target="https://www.cancer.org/cancer/screening/american-cancer-society-guidelines-for-the-early-detection-of-cancer.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ww.cancer.org/cancer/screening/american-cancer-society-guidelines-for-the-early-detection-of-cancer.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hyperlink" Target="https://www.cancer.org/cancer/screening/american-cancer-society-guidelines-for-the-early-detection-of-cancer.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hyperlink" Target="https://www.cancer.org/cancer/screening/american-cancer-society-guidelines-for-the-early-detection-of-cancer.html"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t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D7CB7-CF5C-B035-523B-11F985FD9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505" b="26667"/>
          <a:stretch/>
        </p:blipFill>
        <p:spPr>
          <a:xfrm>
            <a:off x="0" y="1828800"/>
            <a:ext cx="8640569" cy="5029200"/>
          </a:xfrm>
          <a:prstGeom prst="rect">
            <a:avLst/>
          </a:prstGeom>
        </p:spPr>
      </p:pic>
      <p:sp>
        <p:nvSpPr>
          <p:cNvPr id="10" name="Title 1">
            <a:extLst>
              <a:ext uri="{FF2B5EF4-FFF2-40B4-BE49-F238E27FC236}">
                <a16:creationId xmlns:a16="http://schemas.microsoft.com/office/drawing/2014/main" id="{DDFC9335-8BE8-DFEE-B8E4-247C908BE28D}"/>
              </a:ext>
            </a:extLst>
          </p:cNvPr>
          <p:cNvSpPr txBox="1">
            <a:spLocks/>
          </p:cNvSpPr>
          <p:nvPr/>
        </p:nvSpPr>
        <p:spPr>
          <a:xfrm>
            <a:off x="379144" y="2757947"/>
            <a:ext cx="6967728" cy="1769364"/>
          </a:xfrm>
          <a:prstGeom prst="rect">
            <a:avLst/>
          </a:prstGeom>
        </p:spPr>
        <p:txBody>
          <a:bodyPr vert="horz" lIns="0" tIns="0" rIns="0" bIns="0" rtlCol="0" anchor="t"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US" sz="4400" b="1" dirty="0">
                <a:solidFill>
                  <a:schemeClr val="bg1"/>
                </a:solidFill>
                <a:latin typeface="Poppins" panose="00000500000000000000" pitchFamily="2" charset="0"/>
                <a:cs typeface="Poppins" panose="00000500000000000000" pitchFamily="2" charset="0"/>
              </a:rPr>
              <a:t>Cancer Prevention &amp; Early Detection Facts &amp; Figures 2026</a:t>
            </a:r>
          </a:p>
        </p:txBody>
      </p:sp>
      <p:sp>
        <p:nvSpPr>
          <p:cNvPr id="2" name="Title 1">
            <a:extLst>
              <a:ext uri="{FF2B5EF4-FFF2-40B4-BE49-F238E27FC236}">
                <a16:creationId xmlns:a16="http://schemas.microsoft.com/office/drawing/2014/main" id="{F48BDDEE-2983-B028-4BC8-82783E51B860}"/>
              </a:ext>
            </a:extLst>
          </p:cNvPr>
          <p:cNvSpPr>
            <a:spLocks noGrp="1"/>
          </p:cNvSpPr>
          <p:nvPr>
            <p:ph type="ctrTitle"/>
          </p:nvPr>
        </p:nvSpPr>
        <p:spPr>
          <a:xfrm>
            <a:off x="379144" y="4678187"/>
            <a:ext cx="7468362" cy="890243"/>
          </a:xfrm>
        </p:spPr>
        <p:txBody>
          <a:bodyPr vert="horz" lIns="0" tIns="0" rIns="0" bIns="0" rtlCol="0" anchor="b" anchorCtr="0">
            <a:noAutofit/>
          </a:bodyPr>
          <a:lstStyle/>
          <a:p>
            <a:pPr algn="l">
              <a:lnSpc>
                <a:spcPct val="100000"/>
              </a:lnSpc>
            </a:pPr>
            <a:r>
              <a:rPr lang="en-US" sz="1800" b="1" dirty="0">
                <a:solidFill>
                  <a:schemeClr val="bg1"/>
                </a:solidFill>
                <a:latin typeface="Poppins" panose="00000500000000000000" pitchFamily="2" charset="0"/>
                <a:cs typeface="Poppins" panose="00000500000000000000" pitchFamily="2" charset="0"/>
              </a:rPr>
              <a:t>A presentation from the American Cancer Society</a:t>
            </a:r>
            <a:br>
              <a:rPr lang="en-US" sz="1800" b="1" dirty="0">
                <a:solidFill>
                  <a:schemeClr val="bg1"/>
                </a:solidFill>
                <a:latin typeface="Poppins" pitchFamily="2" charset="77"/>
                <a:cs typeface="Poppins" pitchFamily="2" charset="77"/>
              </a:rPr>
            </a:br>
            <a:endParaRPr lang="en-US" sz="1800" b="1" dirty="0">
              <a:solidFill>
                <a:schemeClr val="bg1"/>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476F2F90-2E11-B55C-A7C7-AD8EF23325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6763" y="222854"/>
            <a:ext cx="1905719" cy="1472003"/>
          </a:xfrm>
          <a:prstGeom prst="rect">
            <a:avLst/>
          </a:prstGeom>
        </p:spPr>
      </p:pic>
      <p:sp>
        <p:nvSpPr>
          <p:cNvPr id="5" name="TextBox 4">
            <a:extLst>
              <a:ext uri="{FF2B5EF4-FFF2-40B4-BE49-F238E27FC236}">
                <a16:creationId xmlns:a16="http://schemas.microsoft.com/office/drawing/2014/main" id="{87984F14-B266-6027-B876-8D1B52AD3942}"/>
              </a:ext>
            </a:extLst>
          </p:cNvPr>
          <p:cNvSpPr txBox="1"/>
          <p:nvPr/>
        </p:nvSpPr>
        <p:spPr>
          <a:xfrm>
            <a:off x="0" y="6150114"/>
            <a:ext cx="7346872" cy="707886"/>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Source Sans Pro" panose="020B0503030403020204" pitchFamily="34" charset="77"/>
              </a:rPr>
              <a:t>Please note that ACS reserves all rights with respect to this publication and the materials provided herein. Any reproduction or re-use of this publication or portions of it, should credit the appropriate edition of the American Cancer Society Annual Cancer  Prevention &amp; Early Detection Facts &amp; Figures publication. For permissions, please email the ACS Legal Department at permissionrequest@cancer.org.</a:t>
            </a:r>
          </a:p>
        </p:txBody>
      </p:sp>
    </p:spTree>
    <p:extLst>
      <p:ext uri="{BB962C8B-B14F-4D97-AF65-F5344CB8AC3E}">
        <p14:creationId xmlns:p14="http://schemas.microsoft.com/office/powerpoint/2010/main" val="431914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7BAECA5-BEF7-D55F-914B-07ABC7A4C0F1}"/>
              </a:ext>
            </a:extLst>
          </p:cNvPr>
          <p:cNvSpPr txBox="1"/>
          <p:nvPr/>
        </p:nvSpPr>
        <p:spPr>
          <a:xfrm>
            <a:off x="499533" y="5897597"/>
            <a:ext cx="7970089" cy="743665"/>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1000" b="0" i="0" u="none" strike="noStrike" baseline="0" dirty="0">
                <a:solidFill>
                  <a:srgbClr val="000000"/>
                </a:solidFill>
              </a:rPr>
              <a:t>BMI-Body mass index. For adults (ages 20+ years), obesity is a BMI at or above 30.0 kg/m2, and severe obesity is a BMI at or above 40.0 kg/m2. Pregnant females are excluded from the analysis. Estimates are age adjusted to the year 2000 US population standard using 3 age groups: 20-39, 40-59, and ≥60 years. </a:t>
            </a:r>
          </a:p>
          <a:p>
            <a:pPr marL="0" marR="0">
              <a:lnSpc>
                <a:spcPct val="107000"/>
              </a:lnSpc>
              <a:spcBef>
                <a:spcPts val="0"/>
              </a:spcBef>
              <a:spcAft>
                <a:spcPts val="0"/>
              </a:spcAft>
              <a:tabLst>
                <a:tab pos="952500" algn="l"/>
              </a:tabLst>
            </a:pPr>
            <a:r>
              <a:rPr lang="en-US" sz="1000" b="1" i="0" u="none" strike="noStrike" baseline="0" dirty="0">
                <a:solidFill>
                  <a:srgbClr val="000000"/>
                </a:solidFill>
              </a:rPr>
              <a:t>Sources: </a:t>
            </a:r>
            <a:r>
              <a:rPr lang="en-US" sz="1000" b="0" i="0" u="none" strike="noStrike" baseline="0" dirty="0">
                <a:solidFill>
                  <a:srgbClr val="000000"/>
                </a:solidFill>
              </a:rPr>
              <a:t>Fryar CD, et al. 2020. National Health and Nutrition Examination Survey, 2017-August 2023.</a:t>
            </a:r>
            <a:endParaRPr lang="en-US" sz="100" kern="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A8C1BD62-8ACB-FA37-0A4A-65D5105922D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BDB3FD63-7ED3-C162-9B3D-070A7D28A6A3}"/>
              </a:ext>
            </a:extLst>
          </p:cNvPr>
          <p:cNvSpPr txBox="1"/>
          <p:nvPr/>
        </p:nvSpPr>
        <p:spPr>
          <a:xfrm>
            <a:off x="499533" y="355127"/>
            <a:ext cx="8212666" cy="740459"/>
          </a:xfrm>
          <a:prstGeom prst="rect">
            <a:avLst/>
          </a:prstGeom>
          <a:noFill/>
        </p:spPr>
        <p:txBody>
          <a:bodyPr wrap="square" rtlCol="0">
            <a:spAutoFit/>
          </a:bodyPr>
          <a:lstStyle/>
          <a:p>
            <a:pPr marL="0" marR="0">
              <a:lnSpc>
                <a:spcPct val="107000"/>
              </a:lnSpc>
              <a:spcBef>
                <a:spcPts val="0"/>
              </a:spcBef>
              <a:spcAft>
                <a:spcPts val="0"/>
              </a:spcAft>
              <a:tabLst>
                <a:tab pos="952500" algn="l"/>
              </a:tabLst>
            </a:pPr>
            <a:r>
              <a:rPr lang="en-US" sz="2000" b="1" i="0" u="none" strike="noStrike" dirty="0">
                <a:solidFill>
                  <a:srgbClr val="2746F8"/>
                </a:solidFill>
                <a:effectLst/>
                <a:latin typeface="Poppins" panose="00000500000000000000" pitchFamily="2" charset="0"/>
                <a:cs typeface="Poppins" panose="00000500000000000000" pitchFamily="2" charset="0"/>
              </a:rPr>
              <a:t>Obesity and Severe Obesity Trends (%), Adults 20+ Years, by Sex, US, 1988-August 2023</a:t>
            </a:r>
            <a:r>
              <a:rPr lang="en-US" sz="2000" b="1" dirty="0">
                <a:solidFill>
                  <a:srgbClr val="2746F8"/>
                </a:solidFill>
                <a:latin typeface="Poppins" panose="00000500000000000000" pitchFamily="2" charset="0"/>
                <a:cs typeface="Poppins" panose="00000500000000000000" pitchFamily="2" charset="0"/>
              </a:rPr>
              <a:t> </a:t>
            </a:r>
          </a:p>
        </p:txBody>
      </p:sp>
      <p:pic>
        <p:nvPicPr>
          <p:cNvPr id="7" name="Picture 6" descr="A graph of a number of people&#10;&#10;AI-generated content may be incorrect.">
            <a:extLst>
              <a:ext uri="{FF2B5EF4-FFF2-40B4-BE49-F238E27FC236}">
                <a16:creationId xmlns:a16="http://schemas.microsoft.com/office/drawing/2014/main" id="{FA18ED79-47FF-4A87-AFB8-9220405F7431}"/>
              </a:ext>
            </a:extLst>
          </p:cNvPr>
          <p:cNvPicPr>
            <a:picLocks noChangeAspect="1"/>
          </p:cNvPicPr>
          <p:nvPr/>
        </p:nvPicPr>
        <p:blipFill>
          <a:blip r:embed="rId4"/>
          <a:stretch>
            <a:fillRect/>
          </a:stretch>
        </p:blipFill>
        <p:spPr>
          <a:xfrm>
            <a:off x="773083" y="1091738"/>
            <a:ext cx="7597833" cy="4674524"/>
          </a:xfrm>
          <a:prstGeom prst="rect">
            <a:avLst/>
          </a:prstGeom>
        </p:spPr>
      </p:pic>
      <p:sp>
        <p:nvSpPr>
          <p:cNvPr id="5" name="Text Placeholder 3">
            <a:extLst>
              <a:ext uri="{FF2B5EF4-FFF2-40B4-BE49-F238E27FC236}">
                <a16:creationId xmlns:a16="http://schemas.microsoft.com/office/drawing/2014/main" id="{264F6D0E-82C5-7DE2-C6A1-F89D4856AE65}"/>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spTree>
    <p:extLst>
      <p:ext uri="{BB962C8B-B14F-4D97-AF65-F5344CB8AC3E}">
        <p14:creationId xmlns:p14="http://schemas.microsoft.com/office/powerpoint/2010/main" val="409941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D34911E-01B5-F33A-A54B-5EB413A9C5FD}"/>
              </a:ext>
            </a:extLst>
          </p:cNvPr>
          <p:cNvSpPr txBox="1"/>
          <p:nvPr/>
        </p:nvSpPr>
        <p:spPr>
          <a:xfrm>
            <a:off x="499533" y="5974553"/>
            <a:ext cx="7971611" cy="553998"/>
          </a:xfrm>
          <a:prstGeom prst="rect">
            <a:avLst/>
          </a:prstGeom>
          <a:noFill/>
        </p:spPr>
        <p:txBody>
          <a:bodyPr wrap="square">
            <a:spAutoFit/>
          </a:bodyPr>
          <a:lstStyle/>
          <a:p>
            <a:r>
              <a:rPr lang="en-US" sz="1000" b="0" i="0" u="none" strike="noStrike" baseline="0" dirty="0">
                <a:solidFill>
                  <a:srgbClr val="000000"/>
                </a:solidFill>
              </a:rPr>
              <a:t>BMI-Body mass index. Estimates are crude. For ages 2-19 years, BMI is based on percentile rankings of the individual’s height and weight on the CDC age- and sex-specific growth charts. BMIs at or above the 95th percentile (top 5%) are classified as obese. </a:t>
            </a:r>
          </a:p>
          <a:p>
            <a:r>
              <a:rPr lang="en-US" sz="1000" b="1" i="0" u="none" strike="noStrike" baseline="0" dirty="0">
                <a:solidFill>
                  <a:srgbClr val="000000"/>
                </a:solidFill>
              </a:rPr>
              <a:t>Sources: </a:t>
            </a:r>
            <a:r>
              <a:rPr lang="en-US" sz="1000" b="0" i="0" u="none" strike="noStrike" baseline="0" dirty="0">
                <a:solidFill>
                  <a:srgbClr val="000000"/>
                </a:solidFill>
              </a:rPr>
              <a:t>Fryar CD, et al. 2020. National Health and Nutrition Examination Survey, August 2021-August 2023.</a:t>
            </a:r>
            <a:endParaRPr lang="en-US" sz="300" dirty="0">
              <a:cs typeface="Arial" panose="020B0604020202020204" pitchFamily="34" charset="0"/>
            </a:endParaRPr>
          </a:p>
        </p:txBody>
      </p:sp>
      <p:pic>
        <p:nvPicPr>
          <p:cNvPr id="2" name="Picture 1">
            <a:extLst>
              <a:ext uri="{FF2B5EF4-FFF2-40B4-BE49-F238E27FC236}">
                <a16:creationId xmlns:a16="http://schemas.microsoft.com/office/drawing/2014/main" id="{AE98D696-4ABE-9162-C8A0-7310C05F24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Box 5" descr="&#10;">
            <a:extLst>
              <a:ext uri="{FF2B5EF4-FFF2-40B4-BE49-F238E27FC236}">
                <a16:creationId xmlns:a16="http://schemas.microsoft.com/office/drawing/2014/main" id="{DCE3CFF8-E8E6-1E91-249F-628B239A040E}"/>
              </a:ext>
            </a:extLst>
          </p:cNvPr>
          <p:cNvSpPr txBox="1"/>
          <p:nvPr/>
        </p:nvSpPr>
        <p:spPr>
          <a:xfrm>
            <a:off x="499533" y="329449"/>
            <a:ext cx="8212666" cy="740459"/>
          </a:xfrm>
          <a:prstGeom prst="rect">
            <a:avLst/>
          </a:prstGeom>
          <a:noFill/>
        </p:spPr>
        <p:txBody>
          <a:bodyPr wrap="square" rtlCol="0">
            <a:spAutoFit/>
          </a:bodyPr>
          <a:lstStyle/>
          <a:p>
            <a:pPr marL="0" marR="0">
              <a:lnSpc>
                <a:spcPct val="107000"/>
              </a:lnSpc>
              <a:spcBef>
                <a:spcPts val="0"/>
              </a:spcBef>
              <a:spcAft>
                <a:spcPts val="0"/>
              </a:spcAft>
              <a:tabLst>
                <a:tab pos="952500" algn="l"/>
              </a:tabLst>
            </a:pPr>
            <a:r>
              <a:rPr lang="en-US" sz="2000" b="1" i="0" u="none" strike="noStrike" dirty="0">
                <a:solidFill>
                  <a:srgbClr val="2746F8"/>
                </a:solidFill>
                <a:effectLst/>
                <a:latin typeface="Poppins" panose="00000500000000000000" pitchFamily="2" charset="0"/>
                <a:cs typeface="Poppins" panose="00000500000000000000" pitchFamily="2" charset="0"/>
              </a:rPr>
              <a:t>Obesity Trends (%), Children and Adolescents </a:t>
            </a:r>
            <a:r>
              <a:rPr lang="en-US" sz="2000" b="1" dirty="0">
                <a:solidFill>
                  <a:srgbClr val="2746F8"/>
                </a:solidFill>
                <a:latin typeface="Poppins" panose="00000500000000000000" pitchFamily="2" charset="0"/>
                <a:cs typeface="Poppins" panose="00000500000000000000" pitchFamily="2" charset="0"/>
              </a:rPr>
              <a:t>2</a:t>
            </a:r>
            <a:r>
              <a:rPr lang="en-US" sz="2000" b="1" i="0" u="none" strike="noStrike" dirty="0">
                <a:solidFill>
                  <a:srgbClr val="2746F8"/>
                </a:solidFill>
                <a:effectLst/>
                <a:latin typeface="Poppins" panose="00000500000000000000" pitchFamily="2" charset="0"/>
                <a:cs typeface="Poppins" panose="00000500000000000000" pitchFamily="2" charset="0"/>
              </a:rPr>
              <a:t>-19 Years</a:t>
            </a:r>
            <a:r>
              <a:rPr lang="en-US" sz="2000" b="1" dirty="0">
                <a:solidFill>
                  <a:srgbClr val="2746F8"/>
                </a:solidFill>
                <a:latin typeface="Poppins" panose="00000500000000000000" pitchFamily="2" charset="0"/>
                <a:cs typeface="Poppins" panose="00000500000000000000" pitchFamily="2" charset="0"/>
              </a:rPr>
              <a:t>,</a:t>
            </a:r>
            <a:r>
              <a:rPr lang="en-US" sz="2000" b="1" i="0" u="none" strike="noStrike" dirty="0">
                <a:solidFill>
                  <a:srgbClr val="2746F8"/>
                </a:solidFill>
                <a:effectLst/>
                <a:latin typeface="Poppins" panose="00000500000000000000" pitchFamily="2" charset="0"/>
                <a:cs typeface="Poppins" panose="00000500000000000000" pitchFamily="2" charset="0"/>
              </a:rPr>
              <a:t> by Sex, US, 1988-August 2023</a:t>
            </a:r>
            <a:endParaRPr lang="en-US" sz="2000" b="1" dirty="0">
              <a:solidFill>
                <a:srgbClr val="2746F8"/>
              </a:solidFill>
              <a:latin typeface="Poppins" panose="00000500000000000000" pitchFamily="2" charset="0"/>
              <a:cs typeface="Poppins" panose="00000500000000000000" pitchFamily="2" charset="0"/>
            </a:endParaRPr>
          </a:p>
        </p:txBody>
      </p:sp>
      <p:pic>
        <p:nvPicPr>
          <p:cNvPr id="5" name="Picture 4" descr="A graph of a graph&#10;&#10;AI-generated content may be incorrect.">
            <a:extLst>
              <a:ext uri="{FF2B5EF4-FFF2-40B4-BE49-F238E27FC236}">
                <a16:creationId xmlns:a16="http://schemas.microsoft.com/office/drawing/2014/main" id="{469C3402-E4C7-816A-F347-B8BCE37D7C21}"/>
              </a:ext>
            </a:extLst>
          </p:cNvPr>
          <p:cNvPicPr>
            <a:picLocks noChangeAspect="1"/>
          </p:cNvPicPr>
          <p:nvPr/>
        </p:nvPicPr>
        <p:blipFill>
          <a:blip r:embed="rId4"/>
          <a:stretch>
            <a:fillRect/>
          </a:stretch>
        </p:blipFill>
        <p:spPr>
          <a:xfrm>
            <a:off x="773083" y="1093123"/>
            <a:ext cx="7597833" cy="4671753"/>
          </a:xfrm>
          <a:prstGeom prst="rect">
            <a:avLst/>
          </a:prstGeom>
        </p:spPr>
      </p:pic>
      <p:sp>
        <p:nvSpPr>
          <p:cNvPr id="3" name="Text Placeholder 3">
            <a:extLst>
              <a:ext uri="{FF2B5EF4-FFF2-40B4-BE49-F238E27FC236}">
                <a16:creationId xmlns:a16="http://schemas.microsoft.com/office/drawing/2014/main" id="{BF177EBC-AC78-D240-D33E-6C8726750F32}"/>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spTree>
    <p:extLst>
      <p:ext uri="{BB962C8B-B14F-4D97-AF65-F5344CB8AC3E}">
        <p14:creationId xmlns:p14="http://schemas.microsoft.com/office/powerpoint/2010/main" val="2755613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089DDD-2839-3025-A996-89A9DF95FC6C}"/>
              </a:ext>
            </a:extLst>
          </p:cNvPr>
          <p:cNvSpPr txBox="1"/>
          <p:nvPr/>
        </p:nvSpPr>
        <p:spPr>
          <a:xfrm>
            <a:off x="499533" y="5471735"/>
            <a:ext cx="7707511" cy="1072986"/>
          </a:xfrm>
          <a:prstGeom prst="rect">
            <a:avLst/>
          </a:prstGeom>
          <a:noFill/>
        </p:spPr>
        <p:txBody>
          <a:bodyPr wrap="square">
            <a:spAutoFit/>
          </a:bodyPr>
          <a:lstStyle/>
          <a:p>
            <a:pPr marL="0" marR="0">
              <a:lnSpc>
                <a:spcPct val="107000"/>
              </a:lnSpc>
              <a:spcBef>
                <a:spcPts val="0"/>
              </a:spcBef>
              <a:spcAft>
                <a:spcPts val="0"/>
              </a:spcAft>
              <a:tabLst>
                <a:tab pos="952500" algn="l"/>
              </a:tabLst>
            </a:pPr>
            <a:r>
              <a:rPr lang="en-US" sz="1000" b="0" i="0" u="none" strike="noStrike" baseline="0" dirty="0">
                <a:solidFill>
                  <a:srgbClr val="000000"/>
                </a:solidFill>
              </a:rPr>
              <a:t>BMI-Body mass index. F-females, M-males, O-overall. For youth (ages 2-19 years), BMI is based on percentile rankings of the individual’s height and weight on age- and sex-specific growth charts; BMIs between the top 85th and &lt;95th percentile are considered overweight, and BMIs at or above the 95th percentile (top 5%) are classified as obese. Estimates are crude. For adults (ages 20+ years), a BMI of 25.0 to &lt;30.0 kg/m2 is overweight, and a BMI of ≥30.0 kg/m2 is obese. Excess body weight is a BMI of ≥25.0 kg/m2. Estimates for ages 20+ are age adjusted to the year 2000 US population standard using 5 age groups: 20-34, 35-44, 45-54, 55-64, and ≥65 years. </a:t>
            </a:r>
          </a:p>
          <a:p>
            <a:pPr marL="0" marR="0">
              <a:lnSpc>
                <a:spcPct val="107000"/>
              </a:lnSpc>
              <a:spcBef>
                <a:spcPts val="0"/>
              </a:spcBef>
              <a:spcAft>
                <a:spcPts val="0"/>
              </a:spcAft>
              <a:tabLst>
                <a:tab pos="95250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and Nutrition Examination Survey, August 2021-2023. </a:t>
            </a:r>
            <a:endParaRPr lang="en-US" sz="1000" dirty="0">
              <a:cs typeface="Arial" panose="020B0604020202020204" pitchFamily="34" charset="0"/>
            </a:endParaRPr>
          </a:p>
        </p:txBody>
      </p:sp>
      <p:pic>
        <p:nvPicPr>
          <p:cNvPr id="3" name="Picture 2">
            <a:extLst>
              <a:ext uri="{FF2B5EF4-FFF2-40B4-BE49-F238E27FC236}">
                <a16:creationId xmlns:a16="http://schemas.microsoft.com/office/drawing/2014/main" id="{A7399055-ADE4-C322-68D6-3D6094E9B9D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13" name="TextBox 12" descr="&#10;">
            <a:extLst>
              <a:ext uri="{FF2B5EF4-FFF2-40B4-BE49-F238E27FC236}">
                <a16:creationId xmlns:a16="http://schemas.microsoft.com/office/drawing/2014/main" id="{0B9999DD-9D1B-C746-AE42-520D51995F02}"/>
              </a:ext>
            </a:extLst>
          </p:cNvPr>
          <p:cNvSpPr txBox="1"/>
          <p:nvPr/>
        </p:nvSpPr>
        <p:spPr>
          <a:xfrm>
            <a:off x="499533" y="358011"/>
            <a:ext cx="7975600" cy="740459"/>
          </a:xfrm>
          <a:prstGeom prst="rect">
            <a:avLst/>
          </a:prstGeom>
          <a:noFill/>
        </p:spPr>
        <p:txBody>
          <a:bodyPr wrap="square" rtlCol="0">
            <a:spAutoFit/>
          </a:bodyPr>
          <a:lstStyle/>
          <a:p>
            <a:pPr marL="0" marR="0">
              <a:lnSpc>
                <a:spcPct val="107000"/>
              </a:lnSpc>
              <a:spcBef>
                <a:spcPts val="0"/>
              </a:spcBef>
              <a:spcAft>
                <a:spcPts val="800"/>
              </a:spcAft>
              <a:tabLst>
                <a:tab pos="272415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Overweight and Obesity (%), Youth and Adults, US, August 2021-August 2023</a:t>
            </a:r>
            <a:endParaRPr lang="en-US" sz="16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C5D341E3-1DA7-2D52-CE2B-D10EF12A5F9A}"/>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22" name="Picture 21">
            <a:extLst>
              <a:ext uri="{FF2B5EF4-FFF2-40B4-BE49-F238E27FC236}">
                <a16:creationId xmlns:a16="http://schemas.microsoft.com/office/drawing/2014/main" id="{FC8A3D5F-CC96-7D90-8A12-C4527111E0AC}"/>
              </a:ext>
            </a:extLst>
          </p:cNvPr>
          <p:cNvPicPr>
            <a:picLocks noChangeAspect="1"/>
          </p:cNvPicPr>
          <p:nvPr/>
        </p:nvPicPr>
        <p:blipFill>
          <a:blip r:embed="rId4"/>
          <a:stretch>
            <a:fillRect/>
          </a:stretch>
        </p:blipFill>
        <p:spPr>
          <a:xfrm>
            <a:off x="1122727" y="1479184"/>
            <a:ext cx="6920442" cy="3808758"/>
          </a:xfrm>
          <a:prstGeom prst="rect">
            <a:avLst/>
          </a:prstGeom>
        </p:spPr>
      </p:pic>
    </p:spTree>
    <p:extLst>
      <p:ext uri="{BB962C8B-B14F-4D97-AF65-F5344CB8AC3E}">
        <p14:creationId xmlns:p14="http://schemas.microsoft.com/office/powerpoint/2010/main" val="396715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750E4827-8C08-CC3D-1887-42DF9007CC4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8" name="TextBox 37">
            <a:extLst>
              <a:ext uri="{FF2B5EF4-FFF2-40B4-BE49-F238E27FC236}">
                <a16:creationId xmlns:a16="http://schemas.microsoft.com/office/drawing/2014/main" id="{0A0D0889-46F3-FB1E-6BEF-C971B3746D68}"/>
              </a:ext>
            </a:extLst>
          </p:cNvPr>
          <p:cNvSpPr txBox="1"/>
          <p:nvPr/>
        </p:nvSpPr>
        <p:spPr>
          <a:xfrm>
            <a:off x="499533" y="5801056"/>
            <a:ext cx="7648030" cy="743665"/>
          </a:xfrm>
          <a:prstGeom prst="rect">
            <a:avLst/>
          </a:prstGeom>
          <a:noFill/>
        </p:spPr>
        <p:txBody>
          <a:bodyPr wrap="square">
            <a:spAutoFit/>
          </a:bodyPr>
          <a:lstStyle/>
          <a:p>
            <a:pPr>
              <a:lnSpc>
                <a:spcPct val="107000"/>
              </a:lnSpc>
              <a:tabLst>
                <a:tab pos="1866900" algn="l"/>
              </a:tabLst>
            </a:pPr>
            <a:r>
              <a:rPr lang="en-US" sz="1000" dirty="0">
                <a:solidFill>
                  <a:srgbClr val="000000"/>
                </a:solidFill>
              </a:rPr>
              <a:t>Overweight is defined as a body mass index ≥25.00 kg/m2 to &lt;30.00 kg/m2. Tennessee was not included in the 2024 Behavioral Risk Factor Surveillance System due to insufficient data. Estimates are age adjusted to the year 2000 US population standard using 5 age groups: 18-24, 25-34, 35-44, 45-64, and ≥65 years. </a:t>
            </a:r>
          </a:p>
          <a:p>
            <a:pPr>
              <a:lnSpc>
                <a:spcPct val="107000"/>
              </a:lnSpc>
              <a:tabLst>
                <a:tab pos="1866900" algn="l"/>
              </a:tabLs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2024. </a:t>
            </a:r>
            <a:endParaRPr lang="en-US" sz="400" dirty="0">
              <a:cs typeface="Arial" panose="020B0604020202020204" pitchFamily="34" charset="0"/>
            </a:endParaRPr>
          </a:p>
        </p:txBody>
      </p:sp>
      <p:sp>
        <p:nvSpPr>
          <p:cNvPr id="4" name="TextBox 3" descr="&#10;">
            <a:extLst>
              <a:ext uri="{FF2B5EF4-FFF2-40B4-BE49-F238E27FC236}">
                <a16:creationId xmlns:a16="http://schemas.microsoft.com/office/drawing/2014/main" id="{A1DFF8FE-EA13-B542-0B78-4CFD4DFF2254}"/>
              </a:ext>
            </a:extLst>
          </p:cNvPr>
          <p:cNvSpPr txBox="1"/>
          <p:nvPr/>
        </p:nvSpPr>
        <p:spPr>
          <a:xfrm>
            <a:off x="499533" y="420681"/>
            <a:ext cx="8212666" cy="411138"/>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Overweight (%), Adults 18 Years and Older, by State, US, 2024</a:t>
            </a:r>
            <a:endParaRPr lang="en-US" sz="20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9B10D8B7-2B20-0E4D-5C6D-1D5D29EA3550}"/>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D6DB22E0-7CFC-4F64-6581-18B018A24F42}"/>
              </a:ext>
            </a:extLst>
          </p:cNvPr>
          <p:cNvPicPr>
            <a:picLocks noChangeAspect="1"/>
          </p:cNvPicPr>
          <p:nvPr/>
        </p:nvPicPr>
        <p:blipFill>
          <a:blip r:embed="rId4"/>
          <a:stretch>
            <a:fillRect/>
          </a:stretch>
        </p:blipFill>
        <p:spPr>
          <a:xfrm>
            <a:off x="979638" y="1207879"/>
            <a:ext cx="7252456" cy="4442242"/>
          </a:xfrm>
          <a:prstGeom prst="rect">
            <a:avLst/>
          </a:prstGeom>
          <a:ln>
            <a:solidFill>
              <a:schemeClr val="tx1"/>
            </a:solidFill>
          </a:ln>
        </p:spPr>
      </p:pic>
    </p:spTree>
    <p:extLst>
      <p:ext uri="{BB962C8B-B14F-4D97-AF65-F5344CB8AC3E}">
        <p14:creationId xmlns:p14="http://schemas.microsoft.com/office/powerpoint/2010/main" val="261525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5093-B22B-8E84-7D42-1A49D560C69A}"/>
            </a:ext>
          </a:extLst>
        </p:cNvPr>
        <p:cNvGrpSpPr/>
        <p:nvPr/>
      </p:nvGrpSpPr>
      <p:grpSpPr>
        <a:xfrm>
          <a:off x="0" y="0"/>
          <a:ext cx="0" cy="0"/>
          <a:chOff x="0" y="0"/>
          <a:chExt cx="0" cy="0"/>
        </a:xfrm>
      </p:grpSpPr>
      <p:pic>
        <p:nvPicPr>
          <p:cNvPr id="43" name="Picture 42">
            <a:extLst>
              <a:ext uri="{FF2B5EF4-FFF2-40B4-BE49-F238E27FC236}">
                <a16:creationId xmlns:a16="http://schemas.microsoft.com/office/drawing/2014/main" id="{1D03E4E7-F86D-DA3D-9A56-E3573DE1AC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8" name="TextBox 37">
            <a:extLst>
              <a:ext uri="{FF2B5EF4-FFF2-40B4-BE49-F238E27FC236}">
                <a16:creationId xmlns:a16="http://schemas.microsoft.com/office/drawing/2014/main" id="{93C5AD1E-F865-F3E7-E514-B24C66D45B9C}"/>
              </a:ext>
            </a:extLst>
          </p:cNvPr>
          <p:cNvSpPr txBox="1"/>
          <p:nvPr/>
        </p:nvSpPr>
        <p:spPr>
          <a:xfrm>
            <a:off x="499533" y="5708944"/>
            <a:ext cx="7389824" cy="743665"/>
          </a:xfrm>
          <a:prstGeom prst="rect">
            <a:avLst/>
          </a:prstGeom>
          <a:noFill/>
        </p:spPr>
        <p:txBody>
          <a:bodyPr wrap="square">
            <a:spAutoFit/>
          </a:bodyPr>
          <a:lstStyle/>
          <a:p>
            <a:pPr>
              <a:lnSpc>
                <a:spcPct val="107000"/>
              </a:lnSpc>
              <a:tabLst>
                <a:tab pos="1866900" algn="l"/>
              </a:tabLst>
            </a:pPr>
            <a:r>
              <a:rPr lang="en-US" sz="1000" dirty="0">
                <a:solidFill>
                  <a:srgbClr val="000000"/>
                </a:solidFill>
              </a:rPr>
              <a:t>Obesity is defined as a body mass index ≥30.00 kg/m2. Tennessee was not included in the 2024 Behavioral Risk Factor Surveillance System due to insufficient data. Estimates are age adjusted to the year 2000 US population standard using 5 age groups: 18-24, 25-34, 35-44, 45-64, and ≥65 years.</a:t>
            </a:r>
          </a:p>
          <a:p>
            <a:pPr>
              <a:lnSpc>
                <a:spcPct val="107000"/>
              </a:lnSpc>
              <a:tabLst>
                <a:tab pos="1866900" algn="l"/>
              </a:tabLs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2024. </a:t>
            </a:r>
            <a:endParaRPr lang="en-US" sz="400" dirty="0">
              <a:cs typeface="Arial" panose="020B0604020202020204" pitchFamily="34" charset="0"/>
            </a:endParaRPr>
          </a:p>
        </p:txBody>
      </p:sp>
      <p:sp>
        <p:nvSpPr>
          <p:cNvPr id="4" name="TextBox 3" descr="&#10;">
            <a:extLst>
              <a:ext uri="{FF2B5EF4-FFF2-40B4-BE49-F238E27FC236}">
                <a16:creationId xmlns:a16="http://schemas.microsoft.com/office/drawing/2014/main" id="{B0E5C3E8-541F-0598-9366-7B363BA1D76B}"/>
              </a:ext>
            </a:extLst>
          </p:cNvPr>
          <p:cNvSpPr txBox="1"/>
          <p:nvPr/>
        </p:nvSpPr>
        <p:spPr>
          <a:xfrm>
            <a:off x="499533" y="420681"/>
            <a:ext cx="8212666" cy="411138"/>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Obesity (%), Adults 18 Years and Older, by State, US, 2024</a:t>
            </a:r>
            <a:endParaRPr lang="en-US" sz="20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9E2B67A0-E77A-55F3-2150-A98D2E1FA20E}"/>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75FBCA70-EFB7-D05C-81E3-9137741212C5}"/>
              </a:ext>
            </a:extLst>
          </p:cNvPr>
          <p:cNvPicPr>
            <a:picLocks noChangeAspect="1"/>
          </p:cNvPicPr>
          <p:nvPr/>
        </p:nvPicPr>
        <p:blipFill>
          <a:blip r:embed="rId4"/>
          <a:stretch>
            <a:fillRect/>
          </a:stretch>
        </p:blipFill>
        <p:spPr>
          <a:xfrm>
            <a:off x="1300766" y="905224"/>
            <a:ext cx="6542467" cy="4730314"/>
          </a:xfrm>
          <a:prstGeom prst="rect">
            <a:avLst/>
          </a:prstGeom>
          <a:ln>
            <a:solidFill>
              <a:schemeClr val="tx1"/>
            </a:solidFill>
          </a:ln>
        </p:spPr>
      </p:pic>
    </p:spTree>
    <p:extLst>
      <p:ext uri="{BB962C8B-B14F-4D97-AF65-F5344CB8AC3E}">
        <p14:creationId xmlns:p14="http://schemas.microsoft.com/office/powerpoint/2010/main" val="2975790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12EE2ED4-5767-2D89-6CFC-CE6B0AAB3A80}"/>
              </a:ext>
            </a:extLst>
          </p:cNvPr>
          <p:cNvSpPr txBox="1"/>
          <p:nvPr/>
        </p:nvSpPr>
        <p:spPr>
          <a:xfrm>
            <a:off x="499534" y="5964563"/>
            <a:ext cx="7543636" cy="743665"/>
          </a:xfrm>
          <a:prstGeom prst="rect">
            <a:avLst/>
          </a:prstGeom>
          <a:noFill/>
        </p:spPr>
        <p:txBody>
          <a:bodyPr wrap="square">
            <a:spAutoFit/>
          </a:bodyPr>
          <a:lstStyle/>
          <a:p>
            <a:pPr>
              <a:lnSpc>
                <a:spcPct val="107000"/>
              </a:lnSpc>
              <a:tabLst>
                <a:tab pos="1866900" algn="l"/>
              </a:tabLst>
            </a:pPr>
            <a:r>
              <a:rPr lang="en-US" sz="1000" dirty="0">
                <a:solidFill>
                  <a:srgbClr val="000000"/>
                </a:solidFill>
              </a:rPr>
              <a:t>Tennessee was not included in the 2024 Behavioral Risk Factor Surveillance System due to insufficient data. Estimates are age adjusted to the year 2000 US population standard using 5 age groups: 18-24, 25-34, 35-44, 45-64, and ≥65 years. No leisure-time physical activity in the past month.</a:t>
            </a:r>
          </a:p>
          <a:p>
            <a:pPr>
              <a:lnSpc>
                <a:spcPct val="107000"/>
              </a:lnSpc>
              <a:tabLst>
                <a:tab pos="1866900" algn="l"/>
              </a:tabLst>
            </a:pPr>
            <a:r>
              <a:rPr lang="en-US" sz="1000" b="1" i="0" u="none" strike="noStrike" baseline="0" dirty="0">
                <a:solidFill>
                  <a:srgbClr val="000000"/>
                </a:solidFill>
              </a:rPr>
              <a:t>Source: </a:t>
            </a:r>
            <a:r>
              <a:rPr lang="en-US" sz="1000" b="0" i="0" u="none" strike="noStrike" baseline="0" dirty="0">
                <a:solidFill>
                  <a:srgbClr val="000000"/>
                </a:solidFill>
              </a:rPr>
              <a:t>Behavioral Risk Factor Surveillance System, 2024. </a:t>
            </a:r>
            <a:endParaRPr lang="en-US" sz="400" dirty="0">
              <a:cs typeface="Arial" panose="020B0604020202020204" pitchFamily="34" charset="0"/>
            </a:endParaRPr>
          </a:p>
        </p:txBody>
      </p:sp>
      <p:pic>
        <p:nvPicPr>
          <p:cNvPr id="46" name="Picture 45">
            <a:extLst>
              <a:ext uri="{FF2B5EF4-FFF2-40B4-BE49-F238E27FC236}">
                <a16:creationId xmlns:a16="http://schemas.microsoft.com/office/drawing/2014/main" id="{613FE292-AD45-357C-2B70-996D1A2A35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A0D08967-B5A7-7543-BF51-04C67438A55B}"/>
              </a:ext>
            </a:extLst>
          </p:cNvPr>
          <p:cNvSpPr txBox="1"/>
          <p:nvPr/>
        </p:nvSpPr>
        <p:spPr>
          <a:xfrm>
            <a:off x="499533" y="408489"/>
            <a:ext cx="8212666" cy="740459"/>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No Leisure-time Physical Activity (%), Adults 18 Years and Older, by State, US, 2024</a:t>
            </a:r>
            <a:endParaRPr lang="en-US" sz="16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1DC8AD69-7997-F677-9CD2-F8CA304FEB6D}"/>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5" name="Picture 4">
            <a:extLst>
              <a:ext uri="{FF2B5EF4-FFF2-40B4-BE49-F238E27FC236}">
                <a16:creationId xmlns:a16="http://schemas.microsoft.com/office/drawing/2014/main" id="{5B7EE8EF-9D9F-541A-3CE5-C98CC85046AC}"/>
              </a:ext>
            </a:extLst>
          </p:cNvPr>
          <p:cNvPicPr>
            <a:picLocks noChangeAspect="1"/>
          </p:cNvPicPr>
          <p:nvPr/>
        </p:nvPicPr>
        <p:blipFill>
          <a:blip r:embed="rId4"/>
          <a:stretch>
            <a:fillRect/>
          </a:stretch>
        </p:blipFill>
        <p:spPr>
          <a:xfrm>
            <a:off x="1140935" y="1146047"/>
            <a:ext cx="6862129" cy="4818516"/>
          </a:xfrm>
          <a:prstGeom prst="rect">
            <a:avLst/>
          </a:prstGeom>
          <a:ln>
            <a:solidFill>
              <a:schemeClr val="tx1"/>
            </a:solidFill>
          </a:ln>
        </p:spPr>
      </p:pic>
    </p:spTree>
    <p:extLst>
      <p:ext uri="{BB962C8B-B14F-4D97-AF65-F5344CB8AC3E}">
        <p14:creationId xmlns:p14="http://schemas.microsoft.com/office/powerpoint/2010/main" val="2095743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1203CD-1D0F-4A0E-4787-6778002FA7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a:extLst>
              <a:ext uri="{FF2B5EF4-FFF2-40B4-BE49-F238E27FC236}">
                <a16:creationId xmlns:a16="http://schemas.microsoft.com/office/drawing/2014/main" id="{B3978544-8D5F-F76B-3A85-2482CF9A6EB3}"/>
              </a:ext>
            </a:extLst>
          </p:cNvPr>
          <p:cNvSpPr txBox="1"/>
          <p:nvPr/>
        </p:nvSpPr>
        <p:spPr>
          <a:xfrm>
            <a:off x="499533" y="5843616"/>
            <a:ext cx="7647152" cy="743665"/>
          </a:xfrm>
          <a:prstGeom prst="rect">
            <a:avLst/>
          </a:prstGeom>
          <a:noFill/>
        </p:spPr>
        <p:txBody>
          <a:bodyPr wrap="square" rtlCol="0">
            <a:spAutoFit/>
          </a:bodyPr>
          <a:lstStyle/>
          <a:p>
            <a:pPr>
              <a:lnSpc>
                <a:spcPct val="107000"/>
              </a:lnSpc>
              <a:tabLst>
                <a:tab pos="2349500" algn="l"/>
              </a:tabLst>
            </a:pPr>
            <a:r>
              <a:rPr lang="en-US" sz="1000" kern="100" dirty="0">
                <a:ea typeface="Calibri" panose="020F0502020204030204" pitchFamily="34" charset="0"/>
                <a:cs typeface="Arial" panose="020B0604020202020204" pitchFamily="34" charset="0"/>
              </a:rPr>
              <a:t>Estimates are crude. The NHIS underwent a significant redesign in 2019 preventing comparability to prior years indicated by the line break. Meeting recommended levels of aerobic physical activity is defined as 150 minutes or more of moderate-intensity aerobic activity or 75 minutes or more of vigorous-intensity aerobic activity each week. </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a:t>
            </a:r>
            <a:r>
              <a:rPr lang="en-US" sz="1000" kern="100" dirty="0">
                <a:effectLst/>
                <a:ea typeface="Calibri" panose="020F0502020204030204" pitchFamily="34" charset="0"/>
                <a:cs typeface="Arial" panose="020B0604020202020204" pitchFamily="34" charset="0"/>
              </a:rPr>
              <a:t> Health, United States, 2019. National Health Interview Survey, 2020, 2022, and 2024.</a:t>
            </a:r>
            <a:endParaRPr lang="en-US" sz="1100" dirty="0"/>
          </a:p>
        </p:txBody>
      </p:sp>
      <p:sp>
        <p:nvSpPr>
          <p:cNvPr id="6" name="TextBox 5" descr="&#10;">
            <a:extLst>
              <a:ext uri="{FF2B5EF4-FFF2-40B4-BE49-F238E27FC236}">
                <a16:creationId xmlns:a16="http://schemas.microsoft.com/office/drawing/2014/main" id="{17C10999-C1C0-85AB-DD5A-BDAFA0B21128}"/>
              </a:ext>
            </a:extLst>
          </p:cNvPr>
          <p:cNvSpPr txBox="1"/>
          <p:nvPr/>
        </p:nvSpPr>
        <p:spPr>
          <a:xfrm>
            <a:off x="499533" y="42068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Trends in Meeting Recommended Levels of Aerobic Physical Activity, Adults 18 Years and Older, US, 1998-2024</a:t>
            </a:r>
          </a:p>
        </p:txBody>
      </p:sp>
      <p:sp>
        <p:nvSpPr>
          <p:cNvPr id="2" name="Text Placeholder 3">
            <a:extLst>
              <a:ext uri="{FF2B5EF4-FFF2-40B4-BE49-F238E27FC236}">
                <a16:creationId xmlns:a16="http://schemas.microsoft.com/office/drawing/2014/main" id="{3F7BE1F6-4332-F8A6-EA85-9036FC74FDE9}"/>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7" name="Picture 6">
            <a:extLst>
              <a:ext uri="{FF2B5EF4-FFF2-40B4-BE49-F238E27FC236}">
                <a16:creationId xmlns:a16="http://schemas.microsoft.com/office/drawing/2014/main" id="{3C99AA4A-8894-B722-0729-47F6D5B44056}"/>
              </a:ext>
            </a:extLst>
          </p:cNvPr>
          <p:cNvPicPr>
            <a:picLocks noChangeAspect="1"/>
          </p:cNvPicPr>
          <p:nvPr/>
        </p:nvPicPr>
        <p:blipFill>
          <a:blip r:embed="rId4"/>
          <a:stretch>
            <a:fillRect/>
          </a:stretch>
        </p:blipFill>
        <p:spPr>
          <a:xfrm>
            <a:off x="773863" y="1242569"/>
            <a:ext cx="7596274" cy="4487045"/>
          </a:xfrm>
          <a:prstGeom prst="rect">
            <a:avLst/>
          </a:prstGeom>
        </p:spPr>
      </p:pic>
    </p:spTree>
    <p:extLst>
      <p:ext uri="{BB962C8B-B14F-4D97-AF65-F5344CB8AC3E}">
        <p14:creationId xmlns:p14="http://schemas.microsoft.com/office/powerpoint/2010/main" val="287478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0A91E9-D2DE-03FD-8186-1AC2B317E105}"/>
              </a:ext>
            </a:extLst>
          </p:cNvPr>
          <p:cNvSpPr txBox="1"/>
          <p:nvPr/>
        </p:nvSpPr>
        <p:spPr>
          <a:xfrm>
            <a:off x="499533" y="6094775"/>
            <a:ext cx="7226667" cy="553998"/>
          </a:xfrm>
          <a:prstGeom prst="rect">
            <a:avLst/>
          </a:prstGeom>
          <a:noFill/>
        </p:spPr>
        <p:txBody>
          <a:bodyPr wrap="square" rtlCol="0">
            <a:spAutoFit/>
          </a:bodyPr>
          <a:lstStyle/>
          <a:p>
            <a:r>
              <a:rPr lang="en-US" sz="1000" b="0" i="0" u="none" strike="noStrike" baseline="0" dirty="0">
                <a:solidFill>
                  <a:srgbClr val="000000"/>
                </a:solidFill>
              </a:rPr>
              <a:t>Estimates are crude. AIAN–American Indian or Alaska Native. Physical activity that increased heart rate and made breathing hard some of the time for a total of ≥60 minutes/day on all 7 days preceding the survey. 	</a:t>
            </a:r>
          </a:p>
          <a:p>
            <a:r>
              <a:rPr lang="en-US" sz="1000" b="1" dirty="0">
                <a:cs typeface="Arial" panose="020B0604020202020204" pitchFamily="34" charset="0"/>
              </a:rPr>
              <a:t>Source: </a:t>
            </a:r>
            <a:r>
              <a:rPr lang="en-US" sz="1000" dirty="0">
                <a:cs typeface="Arial" panose="020B0604020202020204" pitchFamily="34" charset="0"/>
              </a:rPr>
              <a:t>Youth Risk Behavior Survey 2023.</a:t>
            </a:r>
          </a:p>
        </p:txBody>
      </p:sp>
      <p:pic>
        <p:nvPicPr>
          <p:cNvPr id="11" name="Picture 10">
            <a:extLst>
              <a:ext uri="{FF2B5EF4-FFF2-40B4-BE49-F238E27FC236}">
                <a16:creationId xmlns:a16="http://schemas.microsoft.com/office/drawing/2014/main" id="{6E58A9D7-6511-ADC7-6769-0FD050998D8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Box 5" descr="&#10;">
            <a:extLst>
              <a:ext uri="{FF2B5EF4-FFF2-40B4-BE49-F238E27FC236}">
                <a16:creationId xmlns:a16="http://schemas.microsoft.com/office/drawing/2014/main" id="{8DFAD34E-D122-8D93-503C-E29AA3F5C1FA}"/>
              </a:ext>
            </a:extLst>
          </p:cNvPr>
          <p:cNvSpPr txBox="1"/>
          <p:nvPr/>
        </p:nvSpPr>
        <p:spPr>
          <a:xfrm>
            <a:off x="499533" y="386623"/>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Met Physical Activity Recommendations (%), High School Students, by Sex and Race/Ethnicity, US, 2023</a:t>
            </a:r>
          </a:p>
        </p:txBody>
      </p:sp>
      <p:sp>
        <p:nvSpPr>
          <p:cNvPr id="2" name="Text Placeholder 3">
            <a:extLst>
              <a:ext uri="{FF2B5EF4-FFF2-40B4-BE49-F238E27FC236}">
                <a16:creationId xmlns:a16="http://schemas.microsoft.com/office/drawing/2014/main" id="{3D634F8C-C739-B9EF-D7A5-311E8FF086E8}"/>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12" name="Picture 11">
            <a:extLst>
              <a:ext uri="{FF2B5EF4-FFF2-40B4-BE49-F238E27FC236}">
                <a16:creationId xmlns:a16="http://schemas.microsoft.com/office/drawing/2014/main" id="{C12EE434-A700-F8BB-56D8-FD2954812919}"/>
              </a:ext>
            </a:extLst>
          </p:cNvPr>
          <p:cNvPicPr>
            <a:picLocks noChangeAspect="1"/>
          </p:cNvPicPr>
          <p:nvPr/>
        </p:nvPicPr>
        <p:blipFill>
          <a:blip r:embed="rId4"/>
          <a:stretch>
            <a:fillRect/>
          </a:stretch>
        </p:blipFill>
        <p:spPr>
          <a:xfrm>
            <a:off x="770814" y="1115367"/>
            <a:ext cx="7602371" cy="4627265"/>
          </a:xfrm>
          <a:prstGeom prst="rect">
            <a:avLst/>
          </a:prstGeom>
        </p:spPr>
      </p:pic>
    </p:spTree>
    <p:extLst>
      <p:ext uri="{BB962C8B-B14F-4D97-AF65-F5344CB8AC3E}">
        <p14:creationId xmlns:p14="http://schemas.microsoft.com/office/powerpoint/2010/main" val="91499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A6C56B-B459-E4F5-E07D-DD98A1869012}"/>
              </a:ext>
            </a:extLst>
          </p:cNvPr>
          <p:cNvSpPr txBox="1"/>
          <p:nvPr/>
        </p:nvSpPr>
        <p:spPr>
          <a:xfrm>
            <a:off x="499533" y="5840561"/>
            <a:ext cx="7661202" cy="57900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Florida was not included in the 2021 Behavioral Risk Factor Surveillance System due to insufficient data. </a:t>
            </a:r>
            <a:r>
              <a:rPr lang="en-US" sz="1000" kern="100" dirty="0">
                <a:effectLst/>
                <a:ea typeface="Calibri" panose="020F0502020204030204" pitchFamily="34" charset="0"/>
                <a:cs typeface="Arial" panose="020B0604020202020204" pitchFamily="34" charset="0"/>
              </a:rPr>
              <a:t>Estimates are age adjusted to the year 2000 US population standard using five age groups: 18-24, 25-34, 35-44, 45-64, and ≥65 years. </a:t>
            </a:r>
          </a:p>
          <a:p>
            <a:pPr marL="0" marR="0">
              <a:lnSpc>
                <a:spcPct val="107000"/>
              </a:lnSpc>
              <a:spcBef>
                <a:spcPts val="0"/>
              </a:spcBef>
              <a:spcAft>
                <a:spcPts val="0"/>
              </a:spcAft>
              <a:tabLst>
                <a:tab pos="1866900" algn="l"/>
              </a:tabLst>
            </a:pPr>
            <a:r>
              <a:rPr lang="en-US" sz="1000" b="1" kern="100" dirty="0">
                <a:ea typeface="Calibri" panose="020F0502020204030204" pitchFamily="34" charset="0"/>
                <a:cs typeface="Arial" panose="020B0604020202020204" pitchFamily="34" charset="0"/>
              </a:rPr>
              <a:t>Source: </a:t>
            </a:r>
            <a:r>
              <a:rPr lang="en-US" sz="1000" kern="100" dirty="0">
                <a:effectLst/>
                <a:ea typeface="Calibri" panose="020F0502020204030204" pitchFamily="34" charset="0"/>
                <a:cs typeface="Arial" panose="020B0604020202020204" pitchFamily="34" charset="0"/>
              </a:rPr>
              <a:t>Behavioral Risk Factor Surveillance System, 2021.</a:t>
            </a:r>
          </a:p>
        </p:txBody>
      </p:sp>
      <p:pic>
        <p:nvPicPr>
          <p:cNvPr id="7" name="Picture 6">
            <a:extLst>
              <a:ext uri="{FF2B5EF4-FFF2-40B4-BE49-F238E27FC236}">
                <a16:creationId xmlns:a16="http://schemas.microsoft.com/office/drawing/2014/main" id="{A03A0FEB-A675-BD8B-DDD0-1B23D25C782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04CA13F4-EF9B-8853-1030-DBCA25E6D9CF}"/>
              </a:ext>
            </a:extLst>
          </p:cNvPr>
          <p:cNvSpPr txBox="1"/>
          <p:nvPr/>
        </p:nvSpPr>
        <p:spPr>
          <a:xfrm>
            <a:off x="499533" y="42068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Fruit Consumption (2+ servings per day, %), Adults 18 Years and Older, by State, US, 2021</a:t>
            </a:r>
          </a:p>
        </p:txBody>
      </p:sp>
      <p:sp>
        <p:nvSpPr>
          <p:cNvPr id="2" name="Text Placeholder 3">
            <a:extLst>
              <a:ext uri="{FF2B5EF4-FFF2-40B4-BE49-F238E27FC236}">
                <a16:creationId xmlns:a16="http://schemas.microsoft.com/office/drawing/2014/main" id="{CDA77DFC-868D-DC7C-F99C-04FFAA98D030}"/>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7566E426-8022-58F5-71C5-78433C4C0A99}"/>
              </a:ext>
            </a:extLst>
          </p:cNvPr>
          <p:cNvPicPr>
            <a:picLocks noChangeAspect="1"/>
          </p:cNvPicPr>
          <p:nvPr/>
        </p:nvPicPr>
        <p:blipFill>
          <a:blip r:embed="rId4"/>
          <a:stretch>
            <a:fillRect/>
          </a:stretch>
        </p:blipFill>
        <p:spPr>
          <a:xfrm>
            <a:off x="1027513" y="1380270"/>
            <a:ext cx="7088973" cy="4305298"/>
          </a:xfrm>
          <a:prstGeom prst="rect">
            <a:avLst/>
          </a:prstGeom>
          <a:ln>
            <a:solidFill>
              <a:schemeClr val="tx1"/>
            </a:solidFill>
          </a:ln>
        </p:spPr>
      </p:pic>
    </p:spTree>
    <p:extLst>
      <p:ext uri="{BB962C8B-B14F-4D97-AF65-F5344CB8AC3E}">
        <p14:creationId xmlns:p14="http://schemas.microsoft.com/office/powerpoint/2010/main" val="262333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70177EF-F777-6C67-9F2A-5A8EE2576040}"/>
              </a:ext>
            </a:extLst>
          </p:cNvPr>
          <p:cNvSpPr txBox="1"/>
          <p:nvPr/>
        </p:nvSpPr>
        <p:spPr>
          <a:xfrm>
            <a:off x="499534" y="5902525"/>
            <a:ext cx="7899230" cy="579005"/>
          </a:xfrm>
          <a:prstGeom prst="rect">
            <a:avLst/>
          </a:prstGeom>
          <a:noFill/>
        </p:spPr>
        <p:txBody>
          <a:bodyPr wrap="square">
            <a:spAutoFit/>
          </a:bodyPr>
          <a:lstStyle/>
          <a:p>
            <a:pPr marL="0" marR="0">
              <a:lnSpc>
                <a:spcPct val="107000"/>
              </a:lnSpc>
              <a:spcBef>
                <a:spcPts val="0"/>
              </a:spcBef>
              <a:spcAft>
                <a:spcPts val="0"/>
              </a:spcAft>
              <a:tabLst>
                <a:tab pos="1866900" algn="l"/>
              </a:tabLst>
            </a:pPr>
            <a:r>
              <a:rPr lang="en-US" sz="1000" b="0" i="0" u="none" strike="noStrike" baseline="0" dirty="0">
                <a:solidFill>
                  <a:srgbClr val="000000"/>
                </a:solidFill>
              </a:rPr>
              <a:t>Florida was not included in the 2021 Behavioral Risk Factor Surveillance System due to insufficient data.  </a:t>
            </a:r>
            <a:r>
              <a:rPr lang="en-US" sz="1000" kern="100" dirty="0">
                <a:effectLst/>
                <a:ea typeface="Calibri" panose="020F0502020204030204" pitchFamily="34" charset="0"/>
                <a:cs typeface="Arial" panose="020B0604020202020204" pitchFamily="34" charset="0"/>
              </a:rPr>
              <a:t>Estimates are age adjusted to the year 2000 US population standard using five age groups: 18-24, 25-34, 35-44, 45-64, and ≥65 years. </a:t>
            </a:r>
          </a:p>
          <a:p>
            <a:pPr marL="0" marR="0">
              <a:lnSpc>
                <a:spcPct val="107000"/>
              </a:lnSpc>
              <a:spcBef>
                <a:spcPts val="0"/>
              </a:spcBef>
              <a:spcAft>
                <a:spcPts val="0"/>
              </a:spcAft>
              <a:tabLst>
                <a:tab pos="1866900" algn="l"/>
              </a:tabLst>
            </a:pPr>
            <a:r>
              <a:rPr lang="en-US" sz="1000" b="1" kern="100" dirty="0">
                <a:effectLst/>
                <a:ea typeface="Calibri" panose="020F0502020204030204" pitchFamily="34" charset="0"/>
                <a:cs typeface="Arial" panose="020B0604020202020204" pitchFamily="34" charset="0"/>
              </a:rPr>
              <a:t>Source:</a:t>
            </a:r>
            <a:r>
              <a:rPr lang="en-US" sz="1000" kern="100" dirty="0">
                <a:effectLst/>
                <a:ea typeface="Calibri" panose="020F0502020204030204" pitchFamily="34" charset="0"/>
                <a:cs typeface="Arial" panose="020B0604020202020204" pitchFamily="34" charset="0"/>
              </a:rPr>
              <a:t> Behavioral Risk Factor Surveillance System, 2021.</a:t>
            </a:r>
          </a:p>
        </p:txBody>
      </p:sp>
      <p:pic>
        <p:nvPicPr>
          <p:cNvPr id="7" name="Picture 6">
            <a:extLst>
              <a:ext uri="{FF2B5EF4-FFF2-40B4-BE49-F238E27FC236}">
                <a16:creationId xmlns:a16="http://schemas.microsoft.com/office/drawing/2014/main" id="{41B3C061-E8F4-B778-FD86-D3FFA55C11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CC14F6CB-7C16-3F73-D1A1-476BCC76B8E0}"/>
              </a:ext>
            </a:extLst>
          </p:cNvPr>
          <p:cNvSpPr txBox="1"/>
          <p:nvPr/>
        </p:nvSpPr>
        <p:spPr>
          <a:xfrm>
            <a:off x="499533" y="42068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Vegetable Consumption (3+ servings per day, %), Adults 18 Years and Older, by State, US, 2021</a:t>
            </a:r>
          </a:p>
        </p:txBody>
      </p:sp>
      <p:sp>
        <p:nvSpPr>
          <p:cNvPr id="2" name="Text Placeholder 3">
            <a:extLst>
              <a:ext uri="{FF2B5EF4-FFF2-40B4-BE49-F238E27FC236}">
                <a16:creationId xmlns:a16="http://schemas.microsoft.com/office/drawing/2014/main" id="{E5BC40FD-361A-F8D4-61FC-82CE1E37B564}"/>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B7C0EC42-C659-839C-61CE-CC67539051BE}"/>
              </a:ext>
            </a:extLst>
          </p:cNvPr>
          <p:cNvPicPr>
            <a:picLocks noChangeAspect="1"/>
          </p:cNvPicPr>
          <p:nvPr/>
        </p:nvPicPr>
        <p:blipFill>
          <a:blip r:embed="rId4"/>
          <a:stretch>
            <a:fillRect/>
          </a:stretch>
        </p:blipFill>
        <p:spPr>
          <a:xfrm>
            <a:off x="1116763" y="1424909"/>
            <a:ext cx="6910474" cy="4181274"/>
          </a:xfrm>
          <a:prstGeom prst="rect">
            <a:avLst/>
          </a:prstGeom>
          <a:ln>
            <a:solidFill>
              <a:schemeClr val="tx1"/>
            </a:solidFill>
          </a:ln>
        </p:spPr>
      </p:pic>
    </p:spTree>
    <p:extLst>
      <p:ext uri="{BB962C8B-B14F-4D97-AF65-F5344CB8AC3E}">
        <p14:creationId xmlns:p14="http://schemas.microsoft.com/office/powerpoint/2010/main" val="112318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descr="&#10;">
            <a:extLst>
              <a:ext uri="{FF2B5EF4-FFF2-40B4-BE49-F238E27FC236}">
                <a16:creationId xmlns:a16="http://schemas.microsoft.com/office/drawing/2014/main" id="{F73157BF-6F36-AF47-A544-EE9DA787A107}"/>
              </a:ext>
            </a:extLst>
          </p:cNvPr>
          <p:cNvSpPr txBox="1"/>
          <p:nvPr/>
        </p:nvSpPr>
        <p:spPr>
          <a:xfrm>
            <a:off x="499533" y="378277"/>
            <a:ext cx="8674100"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Tobacco Use and Lung and Bronchus Cancer Death Rates, US, 1900-2023</a:t>
            </a:r>
          </a:p>
        </p:txBody>
      </p:sp>
      <p:sp>
        <p:nvSpPr>
          <p:cNvPr id="13" name="Text Box 4">
            <a:extLst>
              <a:ext uri="{FF2B5EF4-FFF2-40B4-BE49-F238E27FC236}">
                <a16:creationId xmlns:a16="http://schemas.microsoft.com/office/drawing/2014/main" id="{92FC2F47-C3A9-5DB8-4537-EF2FEC2C853D}"/>
              </a:ext>
            </a:extLst>
          </p:cNvPr>
          <p:cNvSpPr txBox="1">
            <a:spLocks noChangeArrowheads="1"/>
          </p:cNvSpPr>
          <p:nvPr/>
        </p:nvSpPr>
        <p:spPr bwMode="auto">
          <a:xfrm>
            <a:off x="499533" y="5221282"/>
            <a:ext cx="7645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base" hangingPunct="1">
              <a:spcBef>
                <a:spcPct val="50000"/>
              </a:spcBef>
              <a:spcAft>
                <a:spcPct val="0"/>
              </a:spcAft>
            </a:pPr>
            <a:r>
              <a:rPr lang="en-US" sz="1000" dirty="0">
                <a:solidFill>
                  <a:srgbClr val="000000"/>
                </a:solidFill>
                <a:ea typeface="ＭＳ Ｐゴシック" pitchFamily="34" charset="-128"/>
              </a:rPr>
              <a:t>Rates are age-adjusted to the year 2000 US population standard. Due to changes in ICD coding, numerator information has changed over time. Rates for cancers of the lung and bronchus are affected by these coding changes. Due to changes in disease classification over time, lung and bronchus cancer death rates include cancers of the trachea and pleura.</a:t>
            </a:r>
          </a:p>
          <a:p>
            <a:r>
              <a:rPr lang="en-US" sz="1000" b="1" dirty="0">
                <a:solidFill>
                  <a:srgbClr val="000000"/>
                </a:solidFill>
                <a:ea typeface="ＭＳ Ｐゴシック" pitchFamily="34" charset="-128"/>
              </a:rPr>
              <a:t>Sources</a:t>
            </a:r>
            <a:r>
              <a:rPr lang="en-US" sz="1000" b="1" dirty="0">
                <a:ea typeface="ＭＳ Ｐゴシック" pitchFamily="34" charset="-128"/>
              </a:rPr>
              <a:t>: Death rate</a:t>
            </a:r>
            <a:r>
              <a:rPr lang="en-US" sz="1000" b="1" dirty="0">
                <a:solidFill>
                  <a:srgbClr val="000000"/>
                </a:solidFill>
                <a:ea typeface="ＭＳ Ｐゴシック" pitchFamily="34" charset="-128"/>
              </a:rPr>
              <a:t>: </a:t>
            </a:r>
            <a:r>
              <a:rPr lang="en-US" sz="1000" dirty="0">
                <a:solidFill>
                  <a:srgbClr val="000000"/>
                </a:solidFill>
                <a:ea typeface="ＭＳ Ｐゴシック" pitchFamily="34" charset="-128"/>
              </a:rPr>
              <a:t>Cancer Statistics Center. </a:t>
            </a:r>
            <a:r>
              <a:rPr lang="en-US" sz="1000" dirty="0">
                <a:solidFill>
                  <a:srgbClr val="000000"/>
                </a:solidFill>
                <a:ea typeface="ＭＳ Ｐゴシック" pitchFamily="34" charset="-128"/>
                <a:hlinkClick r:id="rId3"/>
              </a:rPr>
              <a:t>http://cancerstatisticscenter.cancer.org</a:t>
            </a:r>
            <a:r>
              <a:rPr lang="en-US" sz="1000" dirty="0">
                <a:solidFill>
                  <a:srgbClr val="000000"/>
                </a:solidFill>
                <a:ea typeface="ＭＳ Ｐゴシック" pitchFamily="34" charset="-128"/>
              </a:rPr>
              <a:t>. Accessed January 27, 2026. </a:t>
            </a:r>
            <a:r>
              <a:rPr lang="en-US" sz="1000" b="1" dirty="0">
                <a:solidFill>
                  <a:srgbClr val="000000"/>
                </a:solidFill>
                <a:ea typeface="ＭＳ Ｐゴシック" pitchFamily="34" charset="-128"/>
              </a:rPr>
              <a:t>Cigarette consumption: </a:t>
            </a:r>
            <a:r>
              <a:rPr lang="en-US" sz="1000" u="sng" dirty="0">
                <a:solidFill>
                  <a:srgbClr val="000000"/>
                </a:solidFill>
                <a:ea typeface="ＭＳ Ｐゴシック" pitchFamily="34" charset="-128"/>
              </a:rPr>
              <a:t>1900-1992</a:t>
            </a:r>
            <a:r>
              <a:rPr lang="en-US" sz="1000" dirty="0">
                <a:solidFill>
                  <a:srgbClr val="000000"/>
                </a:solidFill>
                <a:ea typeface="ＭＳ Ｐゴシック" pitchFamily="34" charset="-128"/>
              </a:rPr>
              <a:t>: Surveillance for Selected Tobacco-Use Behaviors – United States, 1900-1994, </a:t>
            </a:r>
            <a:r>
              <a:rPr lang="en-US" sz="1000" u="sng" dirty="0">
                <a:solidFill>
                  <a:srgbClr val="000000"/>
                </a:solidFill>
                <a:ea typeface="ＭＳ Ｐゴシック" pitchFamily="34" charset="-128"/>
              </a:rPr>
              <a:t>1993-1999</a:t>
            </a:r>
            <a:r>
              <a:rPr lang="en-US" sz="1000" dirty="0">
                <a:solidFill>
                  <a:srgbClr val="000000"/>
                </a:solidFill>
                <a:ea typeface="ＭＳ Ｐゴシック" pitchFamily="34" charset="-128"/>
              </a:rPr>
              <a:t>: USDA Tobacco Yearbook: Reports 2003-2007.</a:t>
            </a:r>
            <a:r>
              <a:rPr lang="en-US" sz="1000" dirty="0">
                <a:hlinkClick r:id="rId4"/>
              </a:rPr>
              <a:t> https://usda.library.cornell.edu/concern/publications/z603qx40z?locale=en</a:t>
            </a:r>
            <a:r>
              <a:rPr lang="en-US" sz="1000" dirty="0">
                <a:solidFill>
                  <a:srgbClr val="000000"/>
                </a:solidFill>
                <a:ea typeface="ＭＳ Ｐゴシック" pitchFamily="34" charset="-128"/>
              </a:rPr>
              <a:t>, </a:t>
            </a:r>
            <a:r>
              <a:rPr lang="en-US" sz="1000" u="sng" dirty="0">
                <a:solidFill>
                  <a:srgbClr val="000000"/>
                </a:solidFill>
                <a:ea typeface="ＭＳ Ｐゴシック" pitchFamily="34" charset="-128"/>
              </a:rPr>
              <a:t>2000-2014:</a:t>
            </a:r>
            <a:r>
              <a:rPr lang="en-US" sz="1000" dirty="0">
                <a:solidFill>
                  <a:srgbClr val="000000"/>
                </a:solidFill>
                <a:ea typeface="ＭＳ Ｐゴシック" pitchFamily="34" charset="-128"/>
              </a:rPr>
              <a:t> Wang, TW et al. PMID: 27932780. </a:t>
            </a:r>
            <a:r>
              <a:rPr lang="en-US" sz="1000" u="sng" dirty="0">
                <a:solidFill>
                  <a:srgbClr val="000000"/>
                </a:solidFill>
                <a:ea typeface="ＭＳ Ｐゴシック" pitchFamily="34" charset="-128"/>
              </a:rPr>
              <a:t>2014-2023:</a:t>
            </a:r>
            <a:r>
              <a:rPr lang="en-US" sz="1000" dirty="0">
                <a:solidFill>
                  <a:srgbClr val="000000"/>
                </a:solidFill>
                <a:ea typeface="ＭＳ Ｐゴシック" pitchFamily="34" charset="-128"/>
              </a:rPr>
              <a:t> Adult Tobacco Consumption in the U.S. </a:t>
            </a:r>
            <a:r>
              <a:rPr lang="en-US" sz="1000" dirty="0">
                <a:hlinkClick r:id="rId5"/>
              </a:rPr>
              <a:t>https://chronicdata.cdc.gov/Policy/Adult-Tobacco-Consumption-In-The-U-S-2000-Present/rnvb-cpxx/about_data</a:t>
            </a:r>
            <a:r>
              <a:rPr lang="en-US" sz="1000" dirty="0"/>
              <a:t>.</a:t>
            </a:r>
            <a:endParaRPr lang="en-US" sz="1000" dirty="0">
              <a:solidFill>
                <a:srgbClr val="000000"/>
              </a:solidFill>
              <a:ea typeface="ＭＳ Ｐゴシック" pitchFamily="34" charset="-128"/>
            </a:endParaRPr>
          </a:p>
        </p:txBody>
      </p:sp>
      <p:pic>
        <p:nvPicPr>
          <p:cNvPr id="14" name="Picture 13">
            <a:extLst>
              <a:ext uri="{FF2B5EF4-FFF2-40B4-BE49-F238E27FC236}">
                <a16:creationId xmlns:a16="http://schemas.microsoft.com/office/drawing/2014/main" id="{7BBB9299-F198-69AC-CB87-1AC97AA6925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 Placeholder 3">
            <a:extLst>
              <a:ext uri="{FF2B5EF4-FFF2-40B4-BE49-F238E27FC236}">
                <a16:creationId xmlns:a16="http://schemas.microsoft.com/office/drawing/2014/main" id="{76AD43BA-0BCF-5CB6-3A80-4228460D77DD}"/>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7" name="Picture 6">
            <a:extLst>
              <a:ext uri="{FF2B5EF4-FFF2-40B4-BE49-F238E27FC236}">
                <a16:creationId xmlns:a16="http://schemas.microsoft.com/office/drawing/2014/main" id="{D1C342E7-4838-052E-E97F-4457668B07DB}"/>
              </a:ext>
            </a:extLst>
          </p:cNvPr>
          <p:cNvPicPr>
            <a:picLocks noChangeAspect="1"/>
          </p:cNvPicPr>
          <p:nvPr/>
        </p:nvPicPr>
        <p:blipFill>
          <a:blip r:embed="rId7"/>
          <a:stretch>
            <a:fillRect/>
          </a:stretch>
        </p:blipFill>
        <p:spPr>
          <a:xfrm>
            <a:off x="985999" y="1295462"/>
            <a:ext cx="7172001" cy="3764804"/>
          </a:xfrm>
          <a:prstGeom prst="rect">
            <a:avLst/>
          </a:prstGeom>
        </p:spPr>
      </p:pic>
    </p:spTree>
    <p:extLst>
      <p:ext uri="{BB962C8B-B14F-4D97-AF65-F5344CB8AC3E}">
        <p14:creationId xmlns:p14="http://schemas.microsoft.com/office/powerpoint/2010/main" val="89281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8FAAC8-8D95-BFF7-A12D-3B58455E5C99}"/>
              </a:ext>
            </a:extLst>
          </p:cNvPr>
          <p:cNvSpPr txBox="1"/>
          <p:nvPr/>
        </p:nvSpPr>
        <p:spPr>
          <a:xfrm>
            <a:off x="499534" y="5897597"/>
            <a:ext cx="7543636" cy="743665"/>
          </a:xfrm>
          <a:prstGeom prst="rect">
            <a:avLst/>
          </a:prstGeom>
          <a:noFill/>
        </p:spPr>
        <p:txBody>
          <a:bodyPr wrap="square">
            <a:spAutoFit/>
          </a:bodyPr>
          <a:lstStyle/>
          <a:p>
            <a:pPr>
              <a:lnSpc>
                <a:spcPct val="107000"/>
              </a:lnSpc>
              <a:tabLst>
                <a:tab pos="1066800" algn="l"/>
              </a:tabLst>
            </a:pPr>
            <a:r>
              <a:rPr lang="en-US" sz="1000" dirty="0">
                <a:solidFill>
                  <a:srgbClr val="000000"/>
                </a:solidFill>
              </a:rPr>
              <a:t>AIAN-American Indian or Alaska Native. All estimates except age are age adjusted to the year 2000 US population standard using 5 age groups: 18-24, 25-34, 35-44, 45-64, and ≥65 years. Any sunburns in the past 12 months. Sunburn is defined as when even a small part of your skin turns red or hurts for 12 hours or more.</a:t>
            </a:r>
          </a:p>
          <a:p>
            <a:pPr>
              <a:lnSpc>
                <a:spcPct val="107000"/>
              </a:lnSpc>
              <a:tabLst>
                <a:tab pos="1066800" algn="l"/>
              </a:tabLst>
            </a:pPr>
            <a:r>
              <a:rPr lang="en-US" sz="1000" b="1" i="0" u="none" strike="noStrike" baseline="0" dirty="0">
                <a:solidFill>
                  <a:srgbClr val="000000"/>
                </a:solidFill>
              </a:rPr>
              <a:t>Source: </a:t>
            </a:r>
            <a:r>
              <a:rPr lang="en-US" sz="1000" dirty="0">
                <a:solidFill>
                  <a:srgbClr val="000000"/>
                </a:solidFill>
              </a:rPr>
              <a:t>National Health Interview Survey, 2024.</a:t>
            </a:r>
            <a:endParaRPr lang="en-US" sz="1000" kern="100" dirty="0">
              <a:effectLs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4B05F952-7AC4-3799-734E-9938DB7326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Box 1" descr="&#10;">
            <a:extLst>
              <a:ext uri="{FF2B5EF4-FFF2-40B4-BE49-F238E27FC236}">
                <a16:creationId xmlns:a16="http://schemas.microsoft.com/office/drawing/2014/main" id="{FAA0A5A2-AE25-6F30-BC94-A0526927E9AC}"/>
              </a:ext>
            </a:extLst>
          </p:cNvPr>
          <p:cNvSpPr txBox="1"/>
          <p:nvPr/>
        </p:nvSpPr>
        <p:spPr>
          <a:xfrm>
            <a:off x="499533" y="382655"/>
            <a:ext cx="8212666" cy="740459"/>
          </a:xfrm>
          <a:prstGeom prst="rect">
            <a:avLst/>
          </a:prstGeom>
          <a:noFill/>
        </p:spPr>
        <p:txBody>
          <a:bodyPr wrap="square" rtlCol="0">
            <a:spAutoFit/>
          </a:bodyPr>
          <a:lstStyle/>
          <a:p>
            <a:pPr marL="0" marR="0">
              <a:lnSpc>
                <a:spcPct val="107000"/>
              </a:lnSpc>
              <a:spcBef>
                <a:spcPts val="0"/>
              </a:spcBef>
              <a:spcAft>
                <a:spcPts val="0"/>
              </a:spcAft>
              <a:tabLst>
                <a:tab pos="1866900" algn="l"/>
              </a:tabLst>
            </a:pP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Su</a:t>
            </a:r>
            <a:r>
              <a:rPr lang="en-US" sz="2000" b="1" kern="100" dirty="0">
                <a:solidFill>
                  <a:srgbClr val="2746F8"/>
                </a:solidFill>
                <a:latin typeface="Poppins" panose="00000500000000000000" pitchFamily="2" charset="0"/>
                <a:ea typeface="Calibri" panose="020F0502020204030204" pitchFamily="34" charset="0"/>
                <a:cs typeface="Poppins" panose="00000500000000000000" pitchFamily="2" charset="0"/>
              </a:rPr>
              <a:t>nburn (%)</a:t>
            </a: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 Adults 18 Years and Older, by </a:t>
            </a:r>
            <a:r>
              <a:rPr lang="en-US" sz="2000" b="1" kern="100" dirty="0">
                <a:solidFill>
                  <a:srgbClr val="2746F8"/>
                </a:solidFill>
                <a:latin typeface="Poppins" panose="00000500000000000000" pitchFamily="2" charset="0"/>
                <a:ea typeface="Calibri" panose="020F0502020204030204" pitchFamily="34" charset="0"/>
                <a:cs typeface="Poppins" panose="00000500000000000000" pitchFamily="2" charset="0"/>
              </a:rPr>
              <a:t>Sex and Race/Ethnicity, </a:t>
            </a:r>
            <a:r>
              <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rPr>
              <a:t>US, 2024</a:t>
            </a:r>
            <a:endParaRPr lang="en-US" sz="20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5" name="Text Placeholder 3">
            <a:extLst>
              <a:ext uri="{FF2B5EF4-FFF2-40B4-BE49-F238E27FC236}">
                <a16:creationId xmlns:a16="http://schemas.microsoft.com/office/drawing/2014/main" id="{1C8ACD08-43DE-A691-EDFE-4E12ACDABEF8}"/>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DCD58960-9E4B-D367-FD66-054319C653CE}"/>
              </a:ext>
            </a:extLst>
          </p:cNvPr>
          <p:cNvPicPr>
            <a:picLocks noChangeAspect="1"/>
          </p:cNvPicPr>
          <p:nvPr/>
        </p:nvPicPr>
        <p:blipFill>
          <a:blip r:embed="rId4"/>
          <a:stretch>
            <a:fillRect/>
          </a:stretch>
        </p:blipFill>
        <p:spPr>
          <a:xfrm>
            <a:off x="876091" y="1336791"/>
            <a:ext cx="7391818" cy="4382055"/>
          </a:xfrm>
          <a:prstGeom prst="rect">
            <a:avLst/>
          </a:prstGeom>
        </p:spPr>
      </p:pic>
    </p:spTree>
    <p:extLst>
      <p:ext uri="{BB962C8B-B14F-4D97-AF65-F5344CB8AC3E}">
        <p14:creationId xmlns:p14="http://schemas.microsoft.com/office/powerpoint/2010/main" val="233020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EEF23D2-59B1-0E6F-E737-2B3246C16347}"/>
              </a:ext>
            </a:extLst>
          </p:cNvPr>
          <p:cNvSpPr txBox="1"/>
          <p:nvPr/>
        </p:nvSpPr>
        <p:spPr>
          <a:xfrm>
            <a:off x="499533" y="5581026"/>
            <a:ext cx="7543636" cy="1138773"/>
          </a:xfrm>
          <a:prstGeom prst="rect">
            <a:avLst/>
          </a:prstGeom>
          <a:noFill/>
          <a:ln>
            <a:noFill/>
          </a:ln>
        </p:spPr>
        <p:txBody>
          <a:bodyPr wrap="square">
            <a:spAutoFit/>
          </a:bodyPr>
          <a:lstStyle/>
          <a:p>
            <a:r>
              <a:rPr lang="en-US" sz="1200" dirty="0">
                <a:cs typeface="Arial" panose="020B0604020202020204" pitchFamily="34" charset="0"/>
              </a:rPr>
              <a:t>Visit </a:t>
            </a:r>
            <a:r>
              <a:rPr lang="en-US" sz="1200" dirty="0">
                <a:hlinkClick r:id="rId3"/>
              </a:rPr>
              <a:t>Cancer Screening Guidelines | Detecting Cancer Early | American Cancer Society</a:t>
            </a:r>
            <a:r>
              <a:rPr lang="en-US" sz="1200" dirty="0"/>
              <a:t> </a:t>
            </a:r>
            <a:r>
              <a:rPr lang="en-US" sz="1200" dirty="0">
                <a:cs typeface="Arial" panose="020B0604020202020204" pitchFamily="34" charset="0"/>
              </a:rPr>
              <a:t>for more information about the American Cancer Society Guidelines.</a:t>
            </a:r>
          </a:p>
          <a:p>
            <a:endParaRPr lang="en-US" sz="1400" dirty="0"/>
          </a:p>
          <a:p>
            <a:r>
              <a:rPr lang="en-US" sz="1000" b="1" i="0" dirty="0">
                <a:effectLst/>
                <a:highlight>
                  <a:srgbClr val="FFFFFF"/>
                </a:highlight>
                <a:cs typeface="Arial" panose="020B0604020202020204" pitchFamily="34" charset="0"/>
              </a:rPr>
              <a:t>Source: </a:t>
            </a:r>
            <a:r>
              <a:rPr lang="en-US" sz="1000" b="0" i="0" dirty="0" err="1">
                <a:effectLst/>
                <a:highlight>
                  <a:srgbClr val="FFFFFF"/>
                </a:highlight>
                <a:cs typeface="Arial" panose="020B0604020202020204" pitchFamily="34" charset="0"/>
              </a:rPr>
              <a:t>Saslow</a:t>
            </a:r>
            <a:r>
              <a:rPr lang="en-US" sz="1000" b="0" i="0" dirty="0">
                <a:effectLst/>
                <a:highlight>
                  <a:srgbClr val="FFFFFF"/>
                </a:highlight>
                <a:cs typeface="Arial" panose="020B0604020202020204" pitchFamily="34" charset="0"/>
              </a:rPr>
              <a:t> D, Andrews KS, </a:t>
            </a:r>
            <a:r>
              <a:rPr lang="en-US" sz="1000" b="0" i="0" dirty="0" err="1">
                <a:effectLst/>
                <a:highlight>
                  <a:srgbClr val="FFFFFF"/>
                </a:highlight>
                <a:cs typeface="Arial" panose="020B0604020202020204" pitchFamily="34" charset="0"/>
              </a:rPr>
              <a:t>Manassaram</a:t>
            </a:r>
            <a:r>
              <a:rPr lang="en-US" sz="1000" b="0" i="0" dirty="0">
                <a:effectLst/>
                <a:highlight>
                  <a:srgbClr val="FFFFFF"/>
                </a:highlight>
                <a:cs typeface="Arial" panose="020B0604020202020204" pitchFamily="34" charset="0"/>
              </a:rPr>
              <a:t>-Baptiste D, Smith RA,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American Cancer Society Guideline Development Group. Human papillomavirus vaccination 2020 guideline update: American Cancer Society guideline adaptation.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2020;70(4):274-280. doi:10.3322/caac.21616.</a:t>
            </a:r>
            <a:endParaRPr lang="en-US" sz="1000" dirty="0">
              <a:cs typeface="Arial" panose="020B0604020202020204" pitchFamily="34" charset="0"/>
            </a:endParaRPr>
          </a:p>
        </p:txBody>
      </p:sp>
      <p:sp>
        <p:nvSpPr>
          <p:cNvPr id="2" name="TextBox 1" descr="&#10;">
            <a:extLst>
              <a:ext uri="{FF2B5EF4-FFF2-40B4-BE49-F238E27FC236}">
                <a16:creationId xmlns:a16="http://schemas.microsoft.com/office/drawing/2014/main" id="{F2F68E8C-44D6-4BB8-D5BA-968F9B1D2798}"/>
              </a:ext>
            </a:extLst>
          </p:cNvPr>
          <p:cNvSpPr txBox="1"/>
          <p:nvPr/>
        </p:nvSpPr>
        <p:spPr>
          <a:xfrm>
            <a:off x="499533" y="353700"/>
            <a:ext cx="8399417"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ACS Guideline for Human Papillomavirus Vaccination (HPV)</a:t>
            </a:r>
          </a:p>
        </p:txBody>
      </p:sp>
      <p:pic>
        <p:nvPicPr>
          <p:cNvPr id="8" name="Picture 7">
            <a:extLst>
              <a:ext uri="{FF2B5EF4-FFF2-40B4-BE49-F238E27FC236}">
                <a16:creationId xmlns:a16="http://schemas.microsoft.com/office/drawing/2014/main" id="{AC3A42DE-951D-0D34-8EB1-2F830E96366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 Placeholder 3">
            <a:extLst>
              <a:ext uri="{FF2B5EF4-FFF2-40B4-BE49-F238E27FC236}">
                <a16:creationId xmlns:a16="http://schemas.microsoft.com/office/drawing/2014/main" id="{B729D561-4786-A6C9-59A5-9C294A64A9D2}"/>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3" name="Table 2">
            <a:extLst>
              <a:ext uri="{FF2B5EF4-FFF2-40B4-BE49-F238E27FC236}">
                <a16:creationId xmlns:a16="http://schemas.microsoft.com/office/drawing/2014/main" id="{B43038CE-BC77-0EB4-7D4F-111FCCF8D13C}"/>
              </a:ext>
            </a:extLst>
          </p:cNvPr>
          <p:cNvGraphicFramePr>
            <a:graphicFrameLocks noGrp="1"/>
          </p:cNvGraphicFramePr>
          <p:nvPr>
            <p:extLst>
              <p:ext uri="{D42A27DB-BD31-4B8C-83A1-F6EECF244321}">
                <p14:modId xmlns:p14="http://schemas.microsoft.com/office/powerpoint/2010/main" val="3088202490"/>
              </p:ext>
            </p:extLst>
          </p:nvPr>
        </p:nvGraphicFramePr>
        <p:xfrm>
          <a:off x="245051" y="866957"/>
          <a:ext cx="8653899" cy="4663440"/>
        </p:xfrm>
        <a:graphic>
          <a:graphicData uri="http://schemas.openxmlformats.org/drawingml/2006/table">
            <a:tbl>
              <a:tblPr firstRow="1" bandRow="1">
                <a:tableStyleId>{5C22544A-7EE6-4342-B048-85BDC9FD1C3A}</a:tableStyleId>
              </a:tblPr>
              <a:tblGrid>
                <a:gridCol w="2243013">
                  <a:extLst>
                    <a:ext uri="{9D8B030D-6E8A-4147-A177-3AD203B41FA5}">
                      <a16:colId xmlns:a16="http://schemas.microsoft.com/office/drawing/2014/main" val="20000"/>
                    </a:ext>
                  </a:extLst>
                </a:gridCol>
                <a:gridCol w="2480278">
                  <a:extLst>
                    <a:ext uri="{9D8B030D-6E8A-4147-A177-3AD203B41FA5}">
                      <a16:colId xmlns:a16="http://schemas.microsoft.com/office/drawing/2014/main" val="20001"/>
                    </a:ext>
                  </a:extLst>
                </a:gridCol>
                <a:gridCol w="3930608">
                  <a:extLst>
                    <a:ext uri="{9D8B030D-6E8A-4147-A177-3AD203B41FA5}">
                      <a16:colId xmlns:a16="http://schemas.microsoft.com/office/drawing/2014/main" val="20002"/>
                    </a:ext>
                  </a:extLst>
                </a:gridCol>
              </a:tblGrid>
              <a:tr h="215571">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Population</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Test or Procedure</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Recommendation</a:t>
                      </a:r>
                    </a:p>
                  </a:txBody>
                  <a:tcPr>
                    <a:solidFill>
                      <a:srgbClr val="2746F8"/>
                    </a:solidFill>
                  </a:tcPr>
                </a:tc>
                <a:extLst>
                  <a:ext uri="{0D108BD9-81ED-4DB2-BD59-A6C34878D82A}">
                    <a16:rowId xmlns:a16="http://schemas.microsoft.com/office/drawing/2014/main" val="10000"/>
                  </a:ext>
                </a:extLst>
              </a:tr>
              <a:tr h="2083855">
                <a:tc rowSpan="2">
                  <a:txBody>
                    <a:bodyPr/>
                    <a:lstStyle/>
                    <a:p>
                      <a:r>
                        <a:rPr lang="en-US" sz="1000" dirty="0">
                          <a:latin typeface="Poppins Light" panose="00000400000000000000" pitchFamily="2" charset="0"/>
                          <a:cs typeface="Poppins Light" panose="00000400000000000000" pitchFamily="2" charset="0"/>
                        </a:rPr>
                        <a:t>Children, ages 9-14 years</a:t>
                      </a:r>
                      <a:endParaRPr sz="1000" dirty="0">
                        <a:latin typeface="Poppins Light" panose="00000400000000000000" pitchFamily="2" charset="0"/>
                        <a:cs typeface="Poppins Light" panose="00000400000000000000" pitchFamily="2" charset="0"/>
                      </a:endParaRPr>
                    </a:p>
                  </a:txBody>
                  <a:tcPr/>
                </a:tc>
                <a:tc rowSpan="4">
                  <a:txBody>
                    <a:bodyPr/>
                    <a:lstStyle/>
                    <a:p>
                      <a:pPr algn="ctr"/>
                      <a:r>
                        <a:rPr lang="en-US" sz="1000" dirty="0">
                          <a:latin typeface="Poppins Light" panose="00000400000000000000" pitchFamily="2" charset="0"/>
                          <a:cs typeface="Poppins Light" panose="00000400000000000000" pitchFamily="2" charset="0"/>
                        </a:rPr>
                        <a:t>HPV Vaccination</a:t>
                      </a:r>
                      <a:endParaRPr sz="1000" dirty="0">
                        <a:latin typeface="Poppins Light" panose="00000400000000000000" pitchFamily="2" charset="0"/>
                        <a:cs typeface="Poppins Light" panose="00000400000000000000" pitchFamily="2" charset="0"/>
                      </a:endParaRPr>
                    </a:p>
                  </a:txBody>
                  <a:tcPr anchor="ctr"/>
                </a:tc>
                <a:tc>
                  <a:txBody>
                    <a:bodyPr/>
                    <a:lstStyle/>
                    <a:p>
                      <a:r>
                        <a:rPr lang="en-US" sz="1000" dirty="0">
                          <a:latin typeface="Poppins Light" panose="00000400000000000000" pitchFamily="2" charset="0"/>
                          <a:cs typeface="Poppins Light" panose="00000400000000000000" pitchFamily="2" charset="0"/>
                        </a:rPr>
                        <a:t>HPV vaccination works best when given to boys and girls between ages 9 and 12 years. Special emphasis has been given to start at age 9 to increase the success of completing the series by age 13. Children ages 13 to 14 years who have not been vaccinated or who have not received all their shots should get the vaccine as soon as possible. </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Two doses are recommended for most persons starting the series before their 15</a:t>
                      </a:r>
                      <a:r>
                        <a:rPr lang="en-US" sz="1000" baseline="30000" dirty="0">
                          <a:latin typeface="Poppins Light" panose="00000400000000000000" pitchFamily="2" charset="0"/>
                          <a:cs typeface="Poppins Light" panose="00000400000000000000" pitchFamily="2" charset="0"/>
                        </a:rPr>
                        <a:t>th</a:t>
                      </a:r>
                      <a:r>
                        <a:rPr lang="en-US" sz="1000" dirty="0">
                          <a:latin typeface="Poppins Light" panose="00000400000000000000" pitchFamily="2" charset="0"/>
                          <a:cs typeface="Poppins Light" panose="00000400000000000000" pitchFamily="2" charset="0"/>
                        </a:rPr>
                        <a:t> birthday</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Recommended to begin at age 9 years for better immune response</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Second dose should be given 6 to 12 months after the first dose</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Adolescents who receive two doses less than 5 months apart will require a third dose</a:t>
                      </a:r>
                    </a:p>
                  </a:txBody>
                  <a:tcPr/>
                </a:tc>
                <a:extLst>
                  <a:ext uri="{0D108BD9-81ED-4DB2-BD59-A6C34878D82A}">
                    <a16:rowId xmlns:a16="http://schemas.microsoft.com/office/drawing/2014/main" val="10001"/>
                  </a:ext>
                </a:extLst>
              </a:tr>
              <a:tr h="84377">
                <a:tc vMerge="1">
                  <a:txBody>
                    <a:bodyPr/>
                    <a:lstStyle/>
                    <a:p>
                      <a:endParaRPr sz="1100" dirty="0">
                        <a:latin typeface="Poppins Light" panose="00000400000000000000" pitchFamily="2" charset="0"/>
                        <a:cs typeface="Poppins Light" panose="00000400000000000000" pitchFamily="2" charset="0"/>
                      </a:endParaRPr>
                    </a:p>
                  </a:txBody>
                  <a:tcPr/>
                </a:tc>
                <a:tc vMerge="1">
                  <a:txBody>
                    <a:bodyPr/>
                    <a:lstStyle/>
                    <a:p>
                      <a:endParaRPr lang="en-US"/>
                    </a:p>
                  </a:txBody>
                  <a:tcPr/>
                </a:tc>
                <a:tc rowSpan="2">
                  <a:txBody>
                    <a:bodyPr/>
                    <a:lstStyle/>
                    <a:p>
                      <a:r>
                        <a:rPr lang="en-US" sz="1000" dirty="0">
                          <a:latin typeface="Poppins Light" panose="00000400000000000000" pitchFamily="2" charset="0"/>
                          <a:cs typeface="Poppins Light" panose="00000400000000000000" pitchFamily="2" charset="0"/>
                        </a:rPr>
                        <a:t>Children and young adults ages 15-26 years who have not been vaccinated or who have not received all their shots should get the vaccine as soon as possible. Vaccination of young adults will not prevent as many cancers as vaccination of children and teens. </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Three doses are recommended for most persons starting the series between the ages of 15-26 years</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Second dose should be given 1-2 months after the first dose</a:t>
                      </a:r>
                    </a:p>
                    <a:p>
                      <a:pPr marL="171450" indent="-171450">
                        <a:buFont typeface="Arial" panose="020B0604020202020204" pitchFamily="34" charset="0"/>
                        <a:buChar char="•"/>
                      </a:pPr>
                      <a:r>
                        <a:rPr lang="en-US" sz="1000" dirty="0">
                          <a:latin typeface="Poppins Light" panose="00000400000000000000" pitchFamily="2" charset="0"/>
                          <a:cs typeface="Poppins Light" panose="00000400000000000000" pitchFamily="2" charset="0"/>
                        </a:rPr>
                        <a:t>Third dose should be given 6 months after the first dose</a:t>
                      </a:r>
                    </a:p>
                  </a:txBody>
                  <a:tcPr>
                    <a:solidFill>
                      <a:srgbClr val="E9EBF5"/>
                    </a:solidFill>
                  </a:tcPr>
                </a:tc>
                <a:extLst>
                  <a:ext uri="{0D108BD9-81ED-4DB2-BD59-A6C34878D82A}">
                    <a16:rowId xmlns:a16="http://schemas.microsoft.com/office/drawing/2014/main" val="2901742386"/>
                  </a:ext>
                </a:extLst>
              </a:tr>
              <a:tr h="1370728">
                <a:tc>
                  <a:txBody>
                    <a:bodyPr/>
                    <a:lstStyle/>
                    <a:p>
                      <a:r>
                        <a:rPr lang="en-US" sz="1000" dirty="0">
                          <a:latin typeface="Poppins Light" panose="00000400000000000000" pitchFamily="2" charset="0"/>
                          <a:cs typeface="Poppins Light" panose="00000400000000000000" pitchFamily="2" charset="0"/>
                        </a:rPr>
                        <a:t>Children and young adults, ages 15-26 years</a:t>
                      </a:r>
                      <a:endParaRPr sz="1000" dirty="0">
                        <a:latin typeface="Poppins Light" panose="00000400000000000000" pitchFamily="2" charset="0"/>
                        <a:cs typeface="Poppins Light" panose="00000400000000000000" pitchFamily="2" charset="0"/>
                      </a:endParaRPr>
                    </a:p>
                  </a:txBody>
                  <a:tcPr>
                    <a:solidFill>
                      <a:srgbClr val="E9EBF5"/>
                    </a:solidFill>
                  </a:tcPr>
                </a:tc>
                <a:tc vMerge="1">
                  <a:txBody>
                    <a:bodyPr/>
                    <a:lstStyle/>
                    <a:p>
                      <a:endParaRPr dirty="0"/>
                    </a:p>
                  </a:txBody>
                  <a:tcPr/>
                </a:tc>
                <a:tc vMerge="1">
                  <a:txBody>
                    <a:bodyPr/>
                    <a:lstStyle/>
                    <a:p>
                      <a:r>
                        <a:rPr lang="en-US" sz="1100" dirty="0">
                          <a:latin typeface="Poppins Light" panose="00000400000000000000" pitchFamily="2" charset="0"/>
                          <a:cs typeface="Poppins Light" panose="00000400000000000000" pitchFamily="2" charset="0"/>
                        </a:rPr>
                        <a:t>Children and young adults ages 15-26 years who have not been vaccinated or who have not received all their shots should get the vaccine as soon as possible. Vaccination of young adults will not prevent as many cancers as vaccination of children and teens. </a:t>
                      </a:r>
                    </a:p>
                    <a:p>
                      <a:pPr marL="171450" indent="-171450">
                        <a:buFont typeface="Arial" panose="020B0604020202020204" pitchFamily="34" charset="0"/>
                        <a:buChar char="•"/>
                      </a:pPr>
                      <a:r>
                        <a:rPr lang="en-US" sz="1100" dirty="0">
                          <a:latin typeface="Poppins Light" panose="00000400000000000000" pitchFamily="2" charset="0"/>
                          <a:cs typeface="Poppins Light" panose="00000400000000000000" pitchFamily="2" charset="0"/>
                        </a:rPr>
                        <a:t>Three doses are recommended for most persons starting the series between the ages of 15-26 years</a:t>
                      </a:r>
                    </a:p>
                    <a:p>
                      <a:pPr marL="171450" indent="-171450">
                        <a:buFont typeface="Arial" panose="020B0604020202020204" pitchFamily="34" charset="0"/>
                        <a:buChar char="•"/>
                      </a:pPr>
                      <a:r>
                        <a:rPr lang="en-US" sz="1100" dirty="0">
                          <a:latin typeface="Poppins Light" panose="00000400000000000000" pitchFamily="2" charset="0"/>
                          <a:cs typeface="Poppins Light" panose="00000400000000000000" pitchFamily="2" charset="0"/>
                        </a:rPr>
                        <a:t>Second should be given 1-2 months after the first dose</a:t>
                      </a:r>
                    </a:p>
                    <a:p>
                      <a:pPr marL="171450" indent="-171450">
                        <a:buFont typeface="Arial" panose="020B0604020202020204" pitchFamily="34" charset="0"/>
                        <a:buChar char="•"/>
                      </a:pPr>
                      <a:r>
                        <a:rPr lang="en-US" sz="1100" dirty="0">
                          <a:latin typeface="Poppins Light" panose="00000400000000000000" pitchFamily="2" charset="0"/>
                          <a:cs typeface="Poppins Light" panose="00000400000000000000" pitchFamily="2" charset="0"/>
                        </a:rPr>
                        <a:t>Third dose should be given 6 months after the first dose</a:t>
                      </a:r>
                      <a:endParaRPr sz="1100" dirty="0">
                        <a:latin typeface="Poppins Light" panose="00000400000000000000" pitchFamily="2" charset="0"/>
                        <a:cs typeface="Poppins Light" panose="00000400000000000000" pitchFamily="2" charset="0"/>
                      </a:endParaRPr>
                    </a:p>
                  </a:txBody>
                  <a:tcPr/>
                </a:tc>
                <a:extLst>
                  <a:ext uri="{0D108BD9-81ED-4DB2-BD59-A6C34878D82A}">
                    <a16:rowId xmlns:a16="http://schemas.microsoft.com/office/drawing/2014/main" val="10002"/>
                  </a:ext>
                </a:extLst>
              </a:tr>
              <a:tr h="323357">
                <a:tc>
                  <a:txBody>
                    <a:bodyPr/>
                    <a:lstStyle/>
                    <a:p>
                      <a:r>
                        <a:rPr lang="en-US" sz="1000" dirty="0">
                          <a:latin typeface="Poppins Light" panose="00000400000000000000" pitchFamily="2" charset="0"/>
                          <a:cs typeface="Poppins Light" panose="00000400000000000000" pitchFamily="2" charset="0"/>
                        </a:rPr>
                        <a:t>Adults, ages &gt;26 years</a:t>
                      </a:r>
                      <a:endParaRPr sz="1000" dirty="0">
                        <a:latin typeface="Poppins Light" panose="00000400000000000000" pitchFamily="2" charset="0"/>
                        <a:cs typeface="Poppins Light" panose="00000400000000000000" pitchFamily="2" charset="0"/>
                      </a:endParaRPr>
                    </a:p>
                  </a:txBody>
                  <a:tcPr>
                    <a:solidFill>
                      <a:srgbClr val="CFD5EA"/>
                    </a:solidFill>
                  </a:tcPr>
                </a:tc>
                <a:tc vMerge="1">
                  <a:txBody>
                    <a:bodyPr/>
                    <a:lstStyle/>
                    <a:p>
                      <a:pPr algn="ctr"/>
                      <a:endParaRPr sz="1100" dirty="0">
                        <a:latin typeface="Poppins Light" panose="00000400000000000000" pitchFamily="2" charset="0"/>
                        <a:cs typeface="Poppins Light" panose="00000400000000000000" pitchFamily="2" charset="0"/>
                      </a:endParaRPr>
                    </a:p>
                  </a:txBody>
                  <a:tcPr anchor="ctr"/>
                </a:tc>
                <a:tc>
                  <a:txBody>
                    <a:bodyPr/>
                    <a:lstStyle/>
                    <a:p>
                      <a:r>
                        <a:rPr lang="en-US" sz="1000" dirty="0">
                          <a:latin typeface="Poppins Light" panose="00000400000000000000" pitchFamily="2" charset="0"/>
                          <a:cs typeface="Poppins Light" panose="00000400000000000000" pitchFamily="2" charset="0"/>
                        </a:rPr>
                        <a:t>ACS does not recommend HPV vaccination for adults older than 26 years.</a:t>
                      </a:r>
                      <a:endParaRPr sz="1000" dirty="0">
                        <a:latin typeface="Poppins Light" panose="00000400000000000000" pitchFamily="2" charset="0"/>
                        <a:cs typeface="Poppins Light" panose="00000400000000000000" pitchFamily="2" charset="0"/>
                      </a:endParaRPr>
                    </a:p>
                  </a:txBody>
                  <a:tcPr>
                    <a:solidFill>
                      <a:srgbClr val="CFD5EA"/>
                    </a:solidFill>
                  </a:tcPr>
                </a:tc>
                <a:extLst>
                  <a:ext uri="{0D108BD9-81ED-4DB2-BD59-A6C34878D82A}">
                    <a16:rowId xmlns:a16="http://schemas.microsoft.com/office/drawing/2014/main" val="2589865027"/>
                  </a:ext>
                </a:extLst>
              </a:tr>
            </a:tbl>
          </a:graphicData>
        </a:graphic>
      </p:graphicFrame>
    </p:spTree>
    <p:extLst>
      <p:ext uri="{BB962C8B-B14F-4D97-AF65-F5344CB8AC3E}">
        <p14:creationId xmlns:p14="http://schemas.microsoft.com/office/powerpoint/2010/main" val="427833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90DE360-2803-8F18-DD39-CD300B60D14C}"/>
              </a:ext>
            </a:extLst>
          </p:cNvPr>
          <p:cNvSpPr txBox="1"/>
          <p:nvPr/>
        </p:nvSpPr>
        <p:spPr>
          <a:xfrm>
            <a:off x="499532" y="5838543"/>
            <a:ext cx="7543637" cy="707886"/>
          </a:xfrm>
          <a:prstGeom prst="rect">
            <a:avLst/>
          </a:prstGeom>
          <a:noFill/>
        </p:spPr>
        <p:txBody>
          <a:bodyPr wrap="square">
            <a:spAutoFit/>
          </a:bodyPr>
          <a:lstStyle/>
          <a:p>
            <a:r>
              <a:rPr lang="en-US" sz="1000" b="0" i="0" u="none" strike="noStrike" baseline="0" dirty="0">
                <a:solidFill>
                  <a:srgbClr val="000000"/>
                </a:solidFill>
              </a:rPr>
              <a:t>Estimates are crude. </a:t>
            </a:r>
            <a:r>
              <a:rPr lang="en-US" sz="1000" dirty="0">
                <a:solidFill>
                  <a:srgbClr val="000000"/>
                </a:solidFill>
              </a:rPr>
              <a:t>AIAN-American Indian or Alaska Native. Data from US territories excluded from national estimates as they were sampled separately. Up-to-date HPV in ages 13-17 years is defined as 2 doses separated by 5 months (minus 4 days) for immunocompetent adolescents initiating the HPV series before their 15th birthday, and 3 doses for all others. </a:t>
            </a:r>
          </a:p>
          <a:p>
            <a:r>
              <a:rPr lang="en-US" sz="1000" b="1" i="0" u="none" strike="noStrike" baseline="0" dirty="0">
                <a:solidFill>
                  <a:srgbClr val="000000"/>
                </a:solidFill>
              </a:rPr>
              <a:t>Sources: </a:t>
            </a:r>
            <a:r>
              <a:rPr lang="en-US" sz="1000" b="0" i="0" u="none" strike="noStrike" baseline="0" dirty="0">
                <a:solidFill>
                  <a:srgbClr val="000000"/>
                </a:solidFill>
              </a:rPr>
              <a:t>National Immunization Survey-Teen, 2024. 	</a:t>
            </a:r>
          </a:p>
        </p:txBody>
      </p:sp>
      <p:pic>
        <p:nvPicPr>
          <p:cNvPr id="12" name="Picture 11">
            <a:extLst>
              <a:ext uri="{FF2B5EF4-FFF2-40B4-BE49-F238E27FC236}">
                <a16:creationId xmlns:a16="http://schemas.microsoft.com/office/drawing/2014/main" id="{3D64C132-FE56-4819-4783-4DB74497C9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Box 1" descr="&#10;">
            <a:extLst>
              <a:ext uri="{FF2B5EF4-FFF2-40B4-BE49-F238E27FC236}">
                <a16:creationId xmlns:a16="http://schemas.microsoft.com/office/drawing/2014/main" id="{987B7209-01D8-A133-E2AD-9525F9091004}"/>
              </a:ext>
            </a:extLst>
          </p:cNvPr>
          <p:cNvSpPr txBox="1"/>
          <p:nvPr/>
        </p:nvSpPr>
        <p:spPr>
          <a:xfrm>
            <a:off x="499532" y="415605"/>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Up-to-Date Human Papillomavirus Vaccination (%), Youth 13-17 Years, by Sex and Race/Ethnicity, US, 2024</a:t>
            </a:r>
          </a:p>
        </p:txBody>
      </p:sp>
      <p:sp>
        <p:nvSpPr>
          <p:cNvPr id="4" name="Text Placeholder 3">
            <a:extLst>
              <a:ext uri="{FF2B5EF4-FFF2-40B4-BE49-F238E27FC236}">
                <a16:creationId xmlns:a16="http://schemas.microsoft.com/office/drawing/2014/main" id="{D8AB8554-9775-8727-916F-4279C754EC2D}"/>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5" name="Picture 4">
            <a:extLst>
              <a:ext uri="{FF2B5EF4-FFF2-40B4-BE49-F238E27FC236}">
                <a16:creationId xmlns:a16="http://schemas.microsoft.com/office/drawing/2014/main" id="{89563637-4005-F0C1-3A16-E4EA6BC076F2}"/>
              </a:ext>
            </a:extLst>
          </p:cNvPr>
          <p:cNvPicPr>
            <a:picLocks noChangeAspect="1"/>
          </p:cNvPicPr>
          <p:nvPr/>
        </p:nvPicPr>
        <p:blipFill>
          <a:blip r:embed="rId4"/>
          <a:stretch>
            <a:fillRect/>
          </a:stretch>
        </p:blipFill>
        <p:spPr>
          <a:xfrm>
            <a:off x="869189" y="1230230"/>
            <a:ext cx="7405622" cy="4501573"/>
          </a:xfrm>
          <a:prstGeom prst="rect">
            <a:avLst/>
          </a:prstGeom>
        </p:spPr>
      </p:pic>
    </p:spTree>
    <p:extLst>
      <p:ext uri="{BB962C8B-B14F-4D97-AF65-F5344CB8AC3E}">
        <p14:creationId xmlns:p14="http://schemas.microsoft.com/office/powerpoint/2010/main" val="214504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05B3FD-B7AB-F846-6027-4D9C403CFEF4}"/>
              </a:ext>
            </a:extLst>
          </p:cNvPr>
          <p:cNvSpPr txBox="1"/>
          <p:nvPr/>
        </p:nvSpPr>
        <p:spPr>
          <a:xfrm>
            <a:off x="298540" y="5842337"/>
            <a:ext cx="7575122" cy="707886"/>
          </a:xfrm>
          <a:prstGeom prst="rect">
            <a:avLst/>
          </a:prstGeom>
          <a:noFill/>
        </p:spPr>
        <p:txBody>
          <a:bodyPr wrap="square">
            <a:spAutoFit/>
          </a:bodyPr>
          <a:lstStyle/>
          <a:p>
            <a:r>
              <a:rPr lang="en-US" sz="1000" dirty="0"/>
              <a:t>Estimates are crude. Data from US territories excluded from national estimates as they were sampled separately. Up-to-date HPV vaccination for before 13</a:t>
            </a:r>
            <a:r>
              <a:rPr lang="en-US" sz="1000" baseline="30000" dirty="0"/>
              <a:t>th</a:t>
            </a:r>
            <a:r>
              <a:rPr lang="en-US" sz="1000" dirty="0"/>
              <a:t> birthday is defined ≥ 2 doses of the HPV before 13th birthday among ages 13-17 years. </a:t>
            </a:r>
            <a:r>
              <a:rPr lang="en-US" sz="1000" dirty="0">
                <a:solidFill>
                  <a:srgbClr val="000000"/>
                </a:solidFill>
              </a:rPr>
              <a:t>U</a:t>
            </a:r>
            <a:r>
              <a:rPr lang="en-US" sz="1000" b="0" i="0" u="none" strike="noStrike" baseline="0" dirty="0">
                <a:solidFill>
                  <a:srgbClr val="000000"/>
                </a:solidFill>
              </a:rPr>
              <a:t>p-to-date </a:t>
            </a:r>
            <a:r>
              <a:rPr lang="en-US" sz="1000" dirty="0">
                <a:solidFill>
                  <a:srgbClr val="000000"/>
                </a:solidFill>
              </a:rPr>
              <a:t>HPV</a:t>
            </a:r>
            <a:r>
              <a:rPr lang="en-US" sz="1000" b="0" i="0" u="none" strike="noStrike" baseline="0" dirty="0">
                <a:solidFill>
                  <a:srgbClr val="000000"/>
                </a:solidFill>
              </a:rPr>
              <a:t> before 13th birthday among Asian and American Indian or Alaska Native youth not released </a:t>
            </a:r>
            <a:r>
              <a:rPr lang="en-US" sz="1000" dirty="0">
                <a:solidFill>
                  <a:srgbClr val="000000"/>
                </a:solidFill>
              </a:rPr>
              <a:t>publicly in the </a:t>
            </a:r>
            <a:r>
              <a:rPr lang="en-US" sz="1000" dirty="0"/>
              <a:t>National Immunization Survey-Teen 2023. </a:t>
            </a:r>
            <a:r>
              <a:rPr lang="en-US" sz="1000" b="0" i="0" u="none" strike="noStrike" baseline="0" dirty="0">
                <a:solidFill>
                  <a:srgbClr val="000000"/>
                </a:solidFill>
              </a:rPr>
              <a:t>	</a:t>
            </a:r>
            <a:endParaRPr lang="en-US" sz="1000" dirty="0"/>
          </a:p>
          <a:p>
            <a:r>
              <a:rPr lang="en-US" sz="1000" b="1" dirty="0"/>
              <a:t>Sources: </a:t>
            </a:r>
            <a:r>
              <a:rPr lang="en-US" sz="1000" dirty="0"/>
              <a:t>National Immunization Survey-Teen, 2023. </a:t>
            </a:r>
            <a:r>
              <a:rPr lang="en-US" sz="1000" b="0" i="0" u="none" strike="noStrike" baseline="0" dirty="0">
                <a:solidFill>
                  <a:srgbClr val="000000"/>
                </a:solidFill>
              </a:rPr>
              <a:t>	</a:t>
            </a:r>
          </a:p>
        </p:txBody>
      </p:sp>
      <p:pic>
        <p:nvPicPr>
          <p:cNvPr id="8" name="Picture 7">
            <a:extLst>
              <a:ext uri="{FF2B5EF4-FFF2-40B4-BE49-F238E27FC236}">
                <a16:creationId xmlns:a16="http://schemas.microsoft.com/office/drawing/2014/main" id="{55E818B2-0B3A-C6BE-542A-DAD25AAC929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2739CA24-95F3-15AF-D77B-5D5EB59E56AE}"/>
              </a:ext>
            </a:extLst>
          </p:cNvPr>
          <p:cNvSpPr txBox="1"/>
          <p:nvPr/>
        </p:nvSpPr>
        <p:spPr>
          <a:xfrm>
            <a:off x="182607" y="420681"/>
            <a:ext cx="8961393"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Up-to-Date Human Papillomavirus Vaccination Before 13</a:t>
            </a:r>
            <a:r>
              <a:rPr lang="en-US" sz="2000" b="1" baseline="30000" dirty="0">
                <a:solidFill>
                  <a:srgbClr val="2746F8"/>
                </a:solidFill>
                <a:latin typeface="Poppins" panose="00000500000000000000" pitchFamily="2" charset="0"/>
                <a:cs typeface="Poppins" panose="00000500000000000000" pitchFamily="2" charset="0"/>
              </a:rPr>
              <a:t>th</a:t>
            </a:r>
            <a:r>
              <a:rPr lang="en-US" sz="2000" b="1" dirty="0">
                <a:solidFill>
                  <a:srgbClr val="2746F8"/>
                </a:solidFill>
                <a:latin typeface="Poppins" panose="00000500000000000000" pitchFamily="2" charset="0"/>
                <a:cs typeface="Poppins" panose="00000500000000000000" pitchFamily="2" charset="0"/>
              </a:rPr>
              <a:t> Birthday (%), Youth 13-17 Years, by Sex and Race/Ethnicity, US, 2023</a:t>
            </a:r>
          </a:p>
        </p:txBody>
      </p:sp>
      <p:sp>
        <p:nvSpPr>
          <p:cNvPr id="4" name="Text Placeholder 3">
            <a:extLst>
              <a:ext uri="{FF2B5EF4-FFF2-40B4-BE49-F238E27FC236}">
                <a16:creationId xmlns:a16="http://schemas.microsoft.com/office/drawing/2014/main" id="{A2BC30E6-6FE3-C018-68EB-A73DC8FC750F}"/>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5" name="Picture 4">
            <a:extLst>
              <a:ext uri="{FF2B5EF4-FFF2-40B4-BE49-F238E27FC236}">
                <a16:creationId xmlns:a16="http://schemas.microsoft.com/office/drawing/2014/main" id="{BD8757A2-7EAC-72C3-46A9-F0157A80175C}"/>
              </a:ext>
            </a:extLst>
          </p:cNvPr>
          <p:cNvPicPr>
            <a:picLocks noChangeAspect="1"/>
          </p:cNvPicPr>
          <p:nvPr/>
        </p:nvPicPr>
        <p:blipFill>
          <a:blip r:embed="rId4"/>
          <a:stretch>
            <a:fillRect/>
          </a:stretch>
        </p:blipFill>
        <p:spPr>
          <a:xfrm>
            <a:off x="876029" y="1231087"/>
            <a:ext cx="7391942" cy="4508729"/>
          </a:xfrm>
          <a:prstGeom prst="rect">
            <a:avLst/>
          </a:prstGeom>
        </p:spPr>
      </p:pic>
    </p:spTree>
    <p:extLst>
      <p:ext uri="{BB962C8B-B14F-4D97-AF65-F5344CB8AC3E}">
        <p14:creationId xmlns:p14="http://schemas.microsoft.com/office/powerpoint/2010/main" val="207138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292D2C-B57B-5257-6539-EF42EC8A246B}"/>
              </a:ext>
            </a:extLst>
          </p:cNvPr>
          <p:cNvSpPr txBox="1"/>
          <p:nvPr/>
        </p:nvSpPr>
        <p:spPr>
          <a:xfrm>
            <a:off x="499533" y="5911687"/>
            <a:ext cx="7543635" cy="553998"/>
          </a:xfrm>
          <a:prstGeom prst="rect">
            <a:avLst/>
          </a:prstGeom>
          <a:noFill/>
        </p:spPr>
        <p:txBody>
          <a:bodyPr wrap="square">
            <a:spAutoFit/>
          </a:bodyPr>
          <a:lstStyle/>
          <a:p>
            <a:r>
              <a:rPr lang="en-US" sz="1000" dirty="0"/>
              <a:t>Estimates are crude. </a:t>
            </a:r>
            <a:r>
              <a:rPr lang="en-US" sz="1000" b="0" i="0" u="none" strike="noStrike" baseline="0" dirty="0">
                <a:solidFill>
                  <a:srgbClr val="000000"/>
                </a:solidFill>
              </a:rPr>
              <a:t>Data from Puerto Rico were sampled separately. Up-to-date </a:t>
            </a:r>
            <a:r>
              <a:rPr lang="en-US" sz="1000" dirty="0">
                <a:solidFill>
                  <a:srgbClr val="000000"/>
                </a:solidFill>
              </a:rPr>
              <a:t>HPV </a:t>
            </a:r>
            <a:r>
              <a:rPr lang="en-US" sz="1000" b="0" i="0" u="none" strike="noStrike" baseline="0" dirty="0">
                <a:solidFill>
                  <a:srgbClr val="000000"/>
                </a:solidFill>
              </a:rPr>
              <a:t>in ages 13-17 years is defined as 2 doses separated by 5 months (minus 4 days) for immunocompetent adolescents initiating the HPV series before their 15th birthday, and 3 doses for all others.</a:t>
            </a:r>
          </a:p>
          <a:p>
            <a:r>
              <a:rPr lang="en-US" sz="1000" b="1" i="0" u="none" strike="noStrike" baseline="0" dirty="0">
                <a:solidFill>
                  <a:srgbClr val="000000"/>
                </a:solidFill>
              </a:rPr>
              <a:t>Source: </a:t>
            </a:r>
            <a:r>
              <a:rPr lang="en-US" sz="1000" b="0" i="0" u="none" strike="noStrike" baseline="0" dirty="0">
                <a:solidFill>
                  <a:srgbClr val="000000"/>
                </a:solidFill>
              </a:rPr>
              <a:t>National Immunization Survey-Teen, 2024. 	</a:t>
            </a:r>
          </a:p>
        </p:txBody>
      </p:sp>
      <p:pic>
        <p:nvPicPr>
          <p:cNvPr id="3" name="Picture 2">
            <a:extLst>
              <a:ext uri="{FF2B5EF4-FFF2-40B4-BE49-F238E27FC236}">
                <a16:creationId xmlns:a16="http://schemas.microsoft.com/office/drawing/2014/main" id="{763121E0-6590-90C7-A49C-146CC11B877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Box 1" descr="&#10;">
            <a:extLst>
              <a:ext uri="{FF2B5EF4-FFF2-40B4-BE49-F238E27FC236}">
                <a16:creationId xmlns:a16="http://schemas.microsoft.com/office/drawing/2014/main" id="{F6199C0A-7F65-E23F-93BC-465AA1E42271}"/>
              </a:ext>
            </a:extLst>
          </p:cNvPr>
          <p:cNvSpPr txBox="1"/>
          <p:nvPr/>
        </p:nvSpPr>
        <p:spPr>
          <a:xfrm>
            <a:off x="499533" y="429477"/>
            <a:ext cx="8212666" cy="740459"/>
          </a:xfrm>
          <a:prstGeom prst="rect">
            <a:avLst/>
          </a:prstGeom>
          <a:noFill/>
        </p:spPr>
        <p:txBody>
          <a:bodyPr wrap="square" rtlCol="0">
            <a:spAutoFit/>
          </a:bodyPr>
          <a:lstStyle/>
          <a:p>
            <a:pPr marL="0" marR="0">
              <a:lnSpc>
                <a:spcPct val="107000"/>
              </a:lnSpc>
              <a:spcBef>
                <a:spcPts val="0"/>
              </a:spcBef>
              <a:spcAft>
                <a:spcPts val="0"/>
              </a:spcAft>
              <a:tabLst>
                <a:tab pos="781050" algn="l"/>
              </a:tabLst>
            </a:pP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Up-to-date Human Papillomavirus Vaccination (%), </a:t>
            </a:r>
            <a:r>
              <a:rPr lang="en-US" sz="2000" b="1" dirty="0">
                <a:solidFill>
                  <a:srgbClr val="2746F8"/>
                </a:solidFill>
                <a:latin typeface="Poppins" panose="00000500000000000000" pitchFamily="2" charset="0"/>
                <a:ea typeface="Calibri" panose="020F0502020204030204" pitchFamily="34" charset="0"/>
                <a:cs typeface="Poppins" panose="00000500000000000000" pitchFamily="2" charset="0"/>
              </a:rPr>
              <a:t>Youth</a:t>
            </a: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 13-17 Years, by State, US, 2024</a:t>
            </a:r>
            <a:endPar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4" name="Text Placeholder 3">
            <a:extLst>
              <a:ext uri="{FF2B5EF4-FFF2-40B4-BE49-F238E27FC236}">
                <a16:creationId xmlns:a16="http://schemas.microsoft.com/office/drawing/2014/main" id="{F7982363-7097-F1E7-C8D4-C442CD954855}"/>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576DEFEE-11B9-730C-298F-92BD62D2537F}"/>
              </a:ext>
            </a:extLst>
          </p:cNvPr>
          <p:cNvPicPr>
            <a:picLocks noChangeAspect="1"/>
          </p:cNvPicPr>
          <p:nvPr/>
        </p:nvPicPr>
        <p:blipFill>
          <a:blip r:embed="rId4"/>
          <a:stretch>
            <a:fillRect/>
          </a:stretch>
        </p:blipFill>
        <p:spPr>
          <a:xfrm>
            <a:off x="1236582" y="1341962"/>
            <a:ext cx="6738567" cy="4397699"/>
          </a:xfrm>
          <a:prstGeom prst="rect">
            <a:avLst/>
          </a:prstGeom>
          <a:ln>
            <a:solidFill>
              <a:schemeClr val="tx1"/>
            </a:solidFill>
          </a:ln>
        </p:spPr>
      </p:pic>
    </p:spTree>
    <p:extLst>
      <p:ext uri="{BB962C8B-B14F-4D97-AF65-F5344CB8AC3E}">
        <p14:creationId xmlns:p14="http://schemas.microsoft.com/office/powerpoint/2010/main" val="13500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3C717B-E7A8-1EF7-A29C-CEC15F138E5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8" name="TextBox 7">
            <a:extLst>
              <a:ext uri="{FF2B5EF4-FFF2-40B4-BE49-F238E27FC236}">
                <a16:creationId xmlns:a16="http://schemas.microsoft.com/office/drawing/2014/main" id="{7BA27A47-E523-3915-AAF0-C3ADCE35E030}"/>
              </a:ext>
            </a:extLst>
          </p:cNvPr>
          <p:cNvSpPr txBox="1"/>
          <p:nvPr/>
        </p:nvSpPr>
        <p:spPr>
          <a:xfrm>
            <a:off x="440558" y="5772100"/>
            <a:ext cx="7795001" cy="743665"/>
          </a:xfrm>
          <a:prstGeom prst="rect">
            <a:avLst/>
          </a:prstGeom>
          <a:noFill/>
        </p:spPr>
        <p:txBody>
          <a:bodyPr wrap="square">
            <a:spAutoFit/>
          </a:bodyPr>
          <a:lstStyle/>
          <a:p>
            <a:pPr>
              <a:lnSpc>
                <a:spcPct val="107000"/>
              </a:lnSpc>
              <a:tabLst>
                <a:tab pos="781050" algn="l"/>
              </a:tabLst>
            </a:pPr>
            <a:r>
              <a:rPr lang="en-US" sz="1000" dirty="0"/>
              <a:t>Estimates are crude. </a:t>
            </a:r>
            <a:r>
              <a:rPr lang="en-US" sz="1000" b="0" i="0" u="none" strike="noStrike" baseline="0" dirty="0">
                <a:solidFill>
                  <a:srgbClr val="000000"/>
                </a:solidFill>
              </a:rPr>
              <a:t>Data from Puerto Rico were sampled separately. Up-to-date human papillomavirus vaccination is defined in this figure as ≥ 2 doses of the human papillomavirus vaccine before 13th birthday among ages 13-17 years. ‡Estimates are statistically unstable and not shown. </a:t>
            </a:r>
            <a:r>
              <a:rPr lang="en-US" sz="1000" dirty="0"/>
              <a:t>See Special Notes, page 51</a:t>
            </a:r>
            <a:r>
              <a:rPr lang="en-US" sz="1000" kern="100" dirty="0">
                <a:ea typeface="Calibri" panose="020F0502020204030204" pitchFamily="34" charset="0"/>
                <a:cs typeface="Times New Roman" panose="02020603050405020304" pitchFamily="18" charset="0"/>
              </a:rPr>
              <a:t> of </a:t>
            </a:r>
            <a:r>
              <a:rPr lang="en-US" sz="1000" i="1" kern="100" dirty="0">
                <a:ea typeface="Calibri" panose="020F0502020204030204" pitchFamily="34" charset="0"/>
                <a:cs typeface="Times New Roman" panose="02020603050405020304" pitchFamily="18" charset="0"/>
              </a:rPr>
              <a:t>Cancer Prevention &amp; Early Detection Facts &amp; Figures 2026</a:t>
            </a:r>
            <a:r>
              <a:rPr lang="en-US" sz="1000" i="1" dirty="0"/>
              <a:t>. </a:t>
            </a:r>
            <a:endParaRPr lang="en-US" sz="1000" b="0" i="0" u="none" strike="noStrike" baseline="0" dirty="0">
              <a:solidFill>
                <a:srgbClr val="000000"/>
              </a:solidFill>
            </a:endParaRPr>
          </a:p>
          <a:p>
            <a:pPr marL="0" marR="0">
              <a:lnSpc>
                <a:spcPct val="107000"/>
              </a:lnSpc>
              <a:spcBef>
                <a:spcPts val="0"/>
              </a:spcBef>
              <a:spcAft>
                <a:spcPts val="0"/>
              </a:spcAft>
              <a:tabLst>
                <a:tab pos="781050" algn="l"/>
              </a:tabLst>
            </a:pPr>
            <a:r>
              <a:rPr lang="en-US" sz="1000" b="1" i="0" u="none" strike="noStrike" baseline="0" dirty="0">
                <a:solidFill>
                  <a:srgbClr val="000000"/>
                </a:solidFill>
              </a:rPr>
              <a:t>Source: </a:t>
            </a:r>
            <a:r>
              <a:rPr lang="en-US" sz="1000" b="0" i="0" u="none" strike="noStrike" baseline="0" dirty="0">
                <a:solidFill>
                  <a:srgbClr val="000000"/>
                </a:solidFill>
              </a:rPr>
              <a:t>National Immunization Survey-Teen, 2023. </a:t>
            </a:r>
            <a:endParaRPr lang="en-US" sz="400" kern="100" dirty="0">
              <a:effectLst/>
              <a:ea typeface="Calibri" panose="020F0502020204030204" pitchFamily="34" charset="0"/>
              <a:cs typeface="Times New Roman" panose="02020603050405020304" pitchFamily="18" charset="0"/>
            </a:endParaRPr>
          </a:p>
        </p:txBody>
      </p:sp>
      <p:sp>
        <p:nvSpPr>
          <p:cNvPr id="4" name="TextBox 3" descr="&#10;">
            <a:extLst>
              <a:ext uri="{FF2B5EF4-FFF2-40B4-BE49-F238E27FC236}">
                <a16:creationId xmlns:a16="http://schemas.microsoft.com/office/drawing/2014/main" id="{E267118B-4BDB-0BF0-288F-872629BD1781}"/>
              </a:ext>
            </a:extLst>
          </p:cNvPr>
          <p:cNvSpPr txBox="1"/>
          <p:nvPr/>
        </p:nvSpPr>
        <p:spPr>
          <a:xfrm>
            <a:off x="499533" y="429290"/>
            <a:ext cx="8212666" cy="740459"/>
          </a:xfrm>
          <a:prstGeom prst="rect">
            <a:avLst/>
          </a:prstGeom>
          <a:noFill/>
        </p:spPr>
        <p:txBody>
          <a:bodyPr wrap="square" rtlCol="0">
            <a:spAutoFit/>
          </a:bodyPr>
          <a:lstStyle/>
          <a:p>
            <a:pPr marL="0" marR="0">
              <a:lnSpc>
                <a:spcPct val="107000"/>
              </a:lnSpc>
              <a:spcBef>
                <a:spcPts val="0"/>
              </a:spcBef>
              <a:spcAft>
                <a:spcPts val="0"/>
              </a:spcAft>
              <a:tabLst>
                <a:tab pos="781050" algn="l"/>
              </a:tabLst>
            </a:pP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Up-to-date Human Papillomavirus Vaccination Before 13th Birthday (%), Youth 13</a:t>
            </a:r>
            <a:r>
              <a:rPr lang="en-US" sz="2000" b="1" dirty="0">
                <a:solidFill>
                  <a:srgbClr val="2746F8"/>
                </a:solidFill>
                <a:latin typeface="Poppins" panose="00000500000000000000" pitchFamily="2" charset="0"/>
                <a:ea typeface="Calibri" panose="020F0502020204030204" pitchFamily="34" charset="0"/>
                <a:cs typeface="Poppins" panose="00000500000000000000" pitchFamily="2" charset="0"/>
              </a:rPr>
              <a:t>-</a:t>
            </a: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17 Years, by State, US, 2023</a:t>
            </a:r>
            <a:endPar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Text Placeholder 3">
            <a:extLst>
              <a:ext uri="{FF2B5EF4-FFF2-40B4-BE49-F238E27FC236}">
                <a16:creationId xmlns:a16="http://schemas.microsoft.com/office/drawing/2014/main" id="{4693AED7-DA6C-50A2-0141-1D7B3F5B4155}"/>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1A26C752-C5CA-1844-5398-F4748F03425E}"/>
              </a:ext>
            </a:extLst>
          </p:cNvPr>
          <p:cNvPicPr>
            <a:picLocks noChangeAspect="1"/>
          </p:cNvPicPr>
          <p:nvPr/>
        </p:nvPicPr>
        <p:blipFill>
          <a:blip r:embed="rId4"/>
          <a:stretch>
            <a:fillRect/>
          </a:stretch>
        </p:blipFill>
        <p:spPr>
          <a:xfrm>
            <a:off x="1042485" y="1367950"/>
            <a:ext cx="7059029" cy="4205949"/>
          </a:xfrm>
          <a:prstGeom prst="rect">
            <a:avLst/>
          </a:prstGeom>
          <a:ln>
            <a:solidFill>
              <a:schemeClr val="tx1"/>
            </a:solidFill>
          </a:ln>
        </p:spPr>
      </p:pic>
    </p:spTree>
    <p:extLst>
      <p:ext uri="{BB962C8B-B14F-4D97-AF65-F5344CB8AC3E}">
        <p14:creationId xmlns:p14="http://schemas.microsoft.com/office/powerpoint/2010/main" val="234155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EB8333-7387-CDF2-E9A7-AFB2DF50299A}"/>
              </a:ext>
            </a:extLst>
          </p:cNvPr>
          <p:cNvSpPr txBox="1"/>
          <p:nvPr/>
        </p:nvSpPr>
        <p:spPr>
          <a:xfrm>
            <a:off x="499533" y="5838543"/>
            <a:ext cx="7662334" cy="861774"/>
          </a:xfrm>
          <a:prstGeom prst="rect">
            <a:avLst/>
          </a:prstGeom>
          <a:noFill/>
        </p:spPr>
        <p:txBody>
          <a:bodyPr wrap="square">
            <a:spAutoFit/>
          </a:bodyPr>
          <a:lstStyle/>
          <a:p>
            <a:r>
              <a:rPr lang="en-US" sz="1000" b="0" i="0" u="none" strike="noStrike" baseline="0" dirty="0">
                <a:solidFill>
                  <a:srgbClr val="000000"/>
                </a:solidFill>
              </a:rPr>
              <a:t>Estimates are age adjusted to the year 2000 US population standard using 5 age groups: 18-24, 25-34, 35-44, 45-64, and ≥65 years and by 4 age groups: 25-34, 35-44, 45-64, and ≥65 years for education. Among those with occupational chemical exposure to solvents, industrial glues, heavy metals, pesticides or motor engine exhaust in the past 12 months; those who are exposed for 4 or more hours a week are considered to have prolonged exposure.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endParaRPr lang="en-US" sz="2400" dirty="0"/>
          </a:p>
        </p:txBody>
      </p:sp>
      <p:sp>
        <p:nvSpPr>
          <p:cNvPr id="3" name="TextBox 2" descr="&#10;">
            <a:extLst>
              <a:ext uri="{FF2B5EF4-FFF2-40B4-BE49-F238E27FC236}">
                <a16:creationId xmlns:a16="http://schemas.microsoft.com/office/drawing/2014/main" id="{4186F810-4D75-7BF1-C7CC-DA7078484A4E}"/>
              </a:ext>
            </a:extLst>
          </p:cNvPr>
          <p:cNvSpPr txBox="1"/>
          <p:nvPr/>
        </p:nvSpPr>
        <p:spPr>
          <a:xfrm>
            <a:off x="499533" y="350483"/>
            <a:ext cx="8212666" cy="707886"/>
          </a:xfrm>
          <a:prstGeom prst="rect">
            <a:avLst/>
          </a:prstGeom>
          <a:noFill/>
        </p:spPr>
        <p:txBody>
          <a:bodyPr wrap="square" rtlCol="0">
            <a:spAutoFit/>
          </a:bodyPr>
          <a:lstStyle/>
          <a:p>
            <a:r>
              <a:rPr lang="en-US" sz="2000" b="1" i="0" u="none" strike="noStrike" baseline="0" dirty="0">
                <a:solidFill>
                  <a:srgbClr val="2746F8"/>
                </a:solidFill>
                <a:latin typeface="Poppins" panose="00000500000000000000" pitchFamily="2" charset="0"/>
                <a:cs typeface="Poppins" panose="00000500000000000000" pitchFamily="2" charset="0"/>
              </a:rPr>
              <a:t>Prolonged Exposure Among Individuals With Occupational Chemical Exposure (%), US Adults, 2023 </a:t>
            </a:r>
            <a:endParaRPr lang="en-US" sz="2000" dirty="0">
              <a:solidFill>
                <a:srgbClr val="2746F8"/>
              </a:solidFill>
              <a:latin typeface="Poppins" panose="00000500000000000000" pitchFamily="2" charset="0"/>
              <a:cs typeface="Poppins" panose="00000500000000000000" pitchFamily="2" charset="0"/>
            </a:endParaRPr>
          </a:p>
        </p:txBody>
      </p:sp>
      <p:pic>
        <p:nvPicPr>
          <p:cNvPr id="5" name="Picture 4">
            <a:extLst>
              <a:ext uri="{FF2B5EF4-FFF2-40B4-BE49-F238E27FC236}">
                <a16:creationId xmlns:a16="http://schemas.microsoft.com/office/drawing/2014/main" id="{4A4E821A-7CD6-9F28-D724-9E8D44C3CB7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 Placeholder 3">
            <a:extLst>
              <a:ext uri="{FF2B5EF4-FFF2-40B4-BE49-F238E27FC236}">
                <a16:creationId xmlns:a16="http://schemas.microsoft.com/office/drawing/2014/main" id="{4BCC8DB9-0A26-5425-D078-C7894FC7BD22}"/>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10" name="Picture 9">
            <a:extLst>
              <a:ext uri="{FF2B5EF4-FFF2-40B4-BE49-F238E27FC236}">
                <a16:creationId xmlns:a16="http://schemas.microsoft.com/office/drawing/2014/main" id="{4C494018-726A-F48B-9306-F2AE5B865BCD}"/>
              </a:ext>
            </a:extLst>
          </p:cNvPr>
          <p:cNvPicPr>
            <a:picLocks noChangeAspect="1"/>
          </p:cNvPicPr>
          <p:nvPr/>
        </p:nvPicPr>
        <p:blipFill>
          <a:blip r:embed="rId4"/>
          <a:stretch>
            <a:fillRect/>
          </a:stretch>
        </p:blipFill>
        <p:spPr>
          <a:xfrm>
            <a:off x="954468" y="1295104"/>
            <a:ext cx="7235063" cy="4267791"/>
          </a:xfrm>
          <a:prstGeom prst="rect">
            <a:avLst/>
          </a:prstGeom>
          <a:ln>
            <a:solidFill>
              <a:schemeClr val="tx1"/>
            </a:solidFill>
          </a:ln>
        </p:spPr>
      </p:pic>
    </p:spTree>
    <p:extLst>
      <p:ext uri="{BB962C8B-B14F-4D97-AF65-F5344CB8AC3E}">
        <p14:creationId xmlns:p14="http://schemas.microsoft.com/office/powerpoint/2010/main" val="1027356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D9DEC-7427-4841-8652-911D2CFAAB3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65813" y="6298950"/>
            <a:ext cx="1003284" cy="550583"/>
          </a:xfrm>
          <a:prstGeom prst="rect">
            <a:avLst/>
          </a:prstGeom>
        </p:spPr>
      </p:pic>
      <p:sp>
        <p:nvSpPr>
          <p:cNvPr id="4" name="TextBox 3" descr="&#10;">
            <a:extLst>
              <a:ext uri="{FF2B5EF4-FFF2-40B4-BE49-F238E27FC236}">
                <a16:creationId xmlns:a16="http://schemas.microsoft.com/office/drawing/2014/main" id="{46841E8F-B0FE-FC8A-5B63-1EDAE1BE2E01}"/>
              </a:ext>
            </a:extLst>
          </p:cNvPr>
          <p:cNvSpPr txBox="1"/>
          <p:nvPr/>
        </p:nvSpPr>
        <p:spPr>
          <a:xfrm>
            <a:off x="499533" y="420681"/>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Breast, Cervical, Colorectal, and Lung Cancer Screening (%), US, 2000-2024</a:t>
            </a:r>
          </a:p>
        </p:txBody>
      </p:sp>
      <p:sp>
        <p:nvSpPr>
          <p:cNvPr id="9" name="TextBox 8">
            <a:extLst>
              <a:ext uri="{FF2B5EF4-FFF2-40B4-BE49-F238E27FC236}">
                <a16:creationId xmlns:a16="http://schemas.microsoft.com/office/drawing/2014/main" id="{47FB8F73-19E3-180C-CCBE-274D6D490618}"/>
              </a:ext>
            </a:extLst>
          </p:cNvPr>
          <p:cNvSpPr txBox="1"/>
          <p:nvPr/>
        </p:nvSpPr>
        <p:spPr>
          <a:xfrm>
            <a:off x="74903" y="4837379"/>
            <a:ext cx="7990910" cy="2012154"/>
          </a:xfrm>
          <a:prstGeom prst="rect">
            <a:avLst/>
          </a:prstGeom>
          <a:noFill/>
        </p:spPr>
        <p:txBody>
          <a:bodyPr wrap="square">
            <a:spAutoFit/>
          </a:bodyPr>
          <a:lstStyle/>
          <a:p>
            <a:pPr>
              <a:lnSpc>
                <a:spcPct val="107000"/>
              </a:lnSpc>
              <a:tabLst>
                <a:tab pos="1454150" algn="l"/>
              </a:tabLst>
            </a:pPr>
            <a:r>
              <a:rPr lang="en-US" sz="900" dirty="0">
                <a:solidFill>
                  <a:srgbClr val="000000"/>
                </a:solidFill>
              </a:rPr>
              <a:t>The National Health Interview Survey (NHIS) underwent a significant redesign in 2019, preventing comparability to prior years indicated by the line break. Breast cancer screening is defined as a mammography in the past 2 years among females ages 40+ years. Breast cancer screening estimates are age adjusted to the year 2000 US standard population using three age groups: 40-49, 50-64, and 65+ years. Cervical cancer screening is defined as a Papanicolaou test in the past 3 years (2000-on) among females ages 21-65 years, HPV and Papanicolaou co-testing (2015-on), or HPV test alone (2019-on) in the past 5 years among females 30-65 years who have not had a hysterectomy; hysterectomy data not available in 2003. Up-to-date cervical cancer screening not available in the 2023 NHIS. Cervical cancer screening estimates are age adjusted to the year 2000 US standard population using 4 age groups: 21-29, 30-39, 40-49, and 50-65 years. Colorectal cancer screening is defined as colonoscopy, sigmoidoscopy, or fecal occult blood test/fecal immunochemical test in the past 10, 5, and 1 years; computed tomography colonography in the past 5 years (2010-on); or multi-target stool DNA test (sDNA) in the past 3 years (2018-on) among adults 50+ years. Due to questionnaire limitations, sDNA testing in 2019 was restricted to individuals who had ever received a fecal occult blood test or fecal immunochemical test. Colorectal cancer screening estimates are age adjusted to the year 2000 US standard population using 2 age groups: 50-64 and 65+ years. Lung cancer screening is defined as annual screening for lung cancer with low-dose CT in adults ages 50 to 80 years who have a 20 pack-year smoking history and currently smoke or have quit within the past 15 years. Lung cancer screening estimates are age-adjusted to the year 2000 US population standard using 3 age groups: 50-59, 60-69, and 70-80 years.</a:t>
            </a:r>
          </a:p>
          <a:p>
            <a:pPr>
              <a:lnSpc>
                <a:spcPct val="107000"/>
              </a:lnSpc>
              <a:tabLst>
                <a:tab pos="1454150" algn="l"/>
              </a:tabLst>
            </a:pPr>
            <a:r>
              <a:rPr lang="en-US" sz="900" b="1" i="0" u="none" strike="noStrike" baseline="0" dirty="0">
                <a:solidFill>
                  <a:srgbClr val="000000"/>
                </a:solidFill>
              </a:rPr>
              <a:t>Source: </a:t>
            </a:r>
            <a:r>
              <a:rPr lang="en-US" sz="900" b="0" i="0" u="none" strike="noStrike" baseline="0" dirty="0">
                <a:solidFill>
                  <a:srgbClr val="000000"/>
                </a:solidFill>
              </a:rPr>
              <a:t>National Health Interview Surveys, 2000-2024. </a:t>
            </a:r>
            <a:endParaRPr lang="en-US" sz="300" kern="100" dirty="0">
              <a:effectLst/>
              <a:ea typeface="Calibri" panose="020F0502020204030204" pitchFamily="34" charset="0"/>
              <a:cs typeface="Times New Roman" panose="02020603050405020304" pitchFamily="18" charset="0"/>
            </a:endParaRPr>
          </a:p>
        </p:txBody>
      </p:sp>
      <p:sp>
        <p:nvSpPr>
          <p:cNvPr id="2" name="Text Placeholder 3">
            <a:extLst>
              <a:ext uri="{FF2B5EF4-FFF2-40B4-BE49-F238E27FC236}">
                <a16:creationId xmlns:a16="http://schemas.microsoft.com/office/drawing/2014/main" id="{79C53E73-2AB4-C01A-180A-279F8A078641}"/>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47D2BFA3-FC1A-6254-14F2-A793765D324A}"/>
              </a:ext>
            </a:extLst>
          </p:cNvPr>
          <p:cNvPicPr>
            <a:picLocks noChangeAspect="1"/>
          </p:cNvPicPr>
          <p:nvPr/>
        </p:nvPicPr>
        <p:blipFill>
          <a:blip r:embed="rId4"/>
          <a:stretch>
            <a:fillRect/>
          </a:stretch>
        </p:blipFill>
        <p:spPr>
          <a:xfrm>
            <a:off x="1478012" y="1173365"/>
            <a:ext cx="6187976" cy="3664014"/>
          </a:xfrm>
          <a:prstGeom prst="rect">
            <a:avLst/>
          </a:prstGeom>
          <a:ln>
            <a:solidFill>
              <a:schemeClr val="tx1"/>
            </a:solidFill>
          </a:ln>
        </p:spPr>
      </p:pic>
    </p:spTree>
    <p:extLst>
      <p:ext uri="{BB962C8B-B14F-4D97-AF65-F5344CB8AC3E}">
        <p14:creationId xmlns:p14="http://schemas.microsoft.com/office/powerpoint/2010/main" val="99406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F26D36-6E1C-14DB-9FB8-448A68A19A3F}"/>
              </a:ext>
            </a:extLst>
          </p:cNvPr>
          <p:cNvSpPr txBox="1"/>
          <p:nvPr/>
        </p:nvSpPr>
        <p:spPr>
          <a:xfrm>
            <a:off x="290322" y="4000233"/>
            <a:ext cx="8563356" cy="2062103"/>
          </a:xfrm>
          <a:prstGeom prst="rect">
            <a:avLst/>
          </a:prstGeom>
          <a:noFill/>
        </p:spPr>
        <p:txBody>
          <a:bodyPr wrap="square">
            <a:spAutoFit/>
          </a:bodyPr>
          <a:lstStyle/>
          <a:p>
            <a:r>
              <a:rPr lang="en-US" sz="1600" b="0" i="0" u="none" strike="noStrike" baseline="0" dirty="0">
                <a:solidFill>
                  <a:srgbClr val="000000"/>
                </a:solidFill>
                <a:latin typeface="Source Sans Pro" panose="020B0503030403020204" pitchFamily="34" charset="0"/>
              </a:rPr>
              <a:t>All individuals should become familiar with the potential benefits, limitations, and harms associated with cancer screening.</a:t>
            </a:r>
            <a:endParaRPr lang="en-US" sz="1600" dirty="0">
              <a:cs typeface="Arial" panose="020B0604020202020204" pitchFamily="34" charset="0"/>
            </a:endParaRPr>
          </a:p>
          <a:p>
            <a:endParaRPr lang="en-US" sz="1600" dirty="0">
              <a:cs typeface="Arial" panose="020B0604020202020204" pitchFamily="34" charset="0"/>
            </a:endParaRPr>
          </a:p>
          <a:p>
            <a:r>
              <a:rPr lang="en-US" sz="1600" dirty="0">
                <a:cs typeface="Arial" panose="020B0604020202020204" pitchFamily="34" charset="0"/>
              </a:rPr>
              <a:t>Visit </a:t>
            </a:r>
            <a:r>
              <a:rPr lang="en-US" sz="1600" dirty="0">
                <a:hlinkClick r:id="rId3"/>
              </a:rPr>
              <a:t>Cancer Screening Guidelines | Detecting Cancer Early | American Cancer Society</a:t>
            </a:r>
            <a:r>
              <a:rPr lang="en-US" sz="1600" dirty="0"/>
              <a:t> </a:t>
            </a:r>
            <a:r>
              <a:rPr lang="en-US" sz="1600" dirty="0">
                <a:cs typeface="Arial" panose="020B0604020202020204" pitchFamily="34" charset="0"/>
              </a:rPr>
              <a:t>for more information about the American Cancer Society Guidelines.</a:t>
            </a:r>
            <a:endParaRPr lang="en-US" sz="1600" dirty="0"/>
          </a:p>
          <a:p>
            <a:endParaRPr lang="en-US" sz="1600" dirty="0"/>
          </a:p>
          <a:p>
            <a:endParaRPr lang="en-US" sz="1200" dirty="0">
              <a:cs typeface="Arial" panose="020B0604020202020204" pitchFamily="34" charset="0"/>
            </a:endParaRPr>
          </a:p>
          <a:p>
            <a:r>
              <a:rPr lang="en-US" sz="1000" b="1" dirty="0">
                <a:cs typeface="Arial" panose="020B0604020202020204" pitchFamily="34" charset="0"/>
              </a:rPr>
              <a:t>Source: </a:t>
            </a:r>
            <a:r>
              <a:rPr lang="en-US" sz="1000" b="0" i="0" dirty="0" err="1">
                <a:effectLst/>
                <a:highlight>
                  <a:srgbClr val="FFFFFF"/>
                </a:highlight>
                <a:cs typeface="Arial" panose="020B0604020202020204" pitchFamily="34" charset="0"/>
              </a:rPr>
              <a:t>Oeffinger</a:t>
            </a:r>
            <a:r>
              <a:rPr lang="en-US" sz="1000" b="0" i="0" dirty="0">
                <a:effectLst/>
                <a:highlight>
                  <a:srgbClr val="FFFFFF"/>
                </a:highlight>
                <a:cs typeface="Arial" panose="020B0604020202020204" pitchFamily="34" charset="0"/>
              </a:rPr>
              <a:t> KC, </a:t>
            </a:r>
            <a:r>
              <a:rPr lang="en-US" sz="1000" b="0" i="0" dirty="0" err="1">
                <a:effectLst/>
                <a:highlight>
                  <a:srgbClr val="FFFFFF"/>
                </a:highlight>
                <a:cs typeface="Arial" panose="020B0604020202020204" pitchFamily="34" charset="0"/>
              </a:rPr>
              <a:t>Fontham</a:t>
            </a:r>
            <a:r>
              <a:rPr lang="en-US" sz="1000" b="0" i="0" dirty="0">
                <a:effectLst/>
                <a:highlight>
                  <a:srgbClr val="FFFFFF"/>
                </a:highlight>
                <a:cs typeface="Arial" panose="020B0604020202020204" pitchFamily="34" charset="0"/>
              </a:rPr>
              <a:t> ETH, Etzioni R, et al. Breast Cancer Screening for Women at Average Risk: 2015 Guideline Update From the American Cancer Society. </a:t>
            </a:r>
            <a:r>
              <a:rPr lang="en-US" sz="1000" b="0" i="1" dirty="0">
                <a:effectLst/>
                <a:highlight>
                  <a:srgbClr val="FFFFFF"/>
                </a:highlight>
                <a:cs typeface="Arial" panose="020B0604020202020204" pitchFamily="34" charset="0"/>
              </a:rPr>
              <a:t>JAMA.</a:t>
            </a:r>
            <a:r>
              <a:rPr lang="en-US" sz="1000" b="0" i="0" dirty="0">
                <a:effectLst/>
                <a:highlight>
                  <a:srgbClr val="FFFFFF"/>
                </a:highlight>
                <a:cs typeface="Arial" panose="020B0604020202020204" pitchFamily="34" charset="0"/>
              </a:rPr>
              <a:t> 2015;314(15):1599–1614. doi:10.1001/jama.2015.12783.</a:t>
            </a:r>
            <a:endParaRPr lang="en-US" sz="1000" dirty="0">
              <a:cs typeface="Arial" panose="020B0604020202020204" pitchFamily="34" charset="0"/>
            </a:endParaRPr>
          </a:p>
        </p:txBody>
      </p:sp>
      <p:pic>
        <p:nvPicPr>
          <p:cNvPr id="6" name="Picture 5">
            <a:extLst>
              <a:ext uri="{FF2B5EF4-FFF2-40B4-BE49-F238E27FC236}">
                <a16:creationId xmlns:a16="http://schemas.microsoft.com/office/drawing/2014/main" id="{ED6F3C3F-4DE2-242A-732D-6FBFD61F6FA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C23BB206-9C04-6973-38CA-9A05A3BF3B09}"/>
              </a:ext>
            </a:extLst>
          </p:cNvPr>
          <p:cNvSpPr txBox="1"/>
          <p:nvPr/>
        </p:nvSpPr>
        <p:spPr>
          <a:xfrm>
            <a:off x="499533" y="420681"/>
            <a:ext cx="7945966"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ACS Guideline for Breast Cancer Screening - Average Risk</a:t>
            </a:r>
          </a:p>
        </p:txBody>
      </p:sp>
      <p:sp>
        <p:nvSpPr>
          <p:cNvPr id="4" name="Text Placeholder 3">
            <a:extLst>
              <a:ext uri="{FF2B5EF4-FFF2-40B4-BE49-F238E27FC236}">
                <a16:creationId xmlns:a16="http://schemas.microsoft.com/office/drawing/2014/main" id="{A895D6DE-CEBA-93C0-8210-612B62533239}"/>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2" name="Table 1">
            <a:extLst>
              <a:ext uri="{FF2B5EF4-FFF2-40B4-BE49-F238E27FC236}">
                <a16:creationId xmlns:a16="http://schemas.microsoft.com/office/drawing/2014/main" id="{D6879208-F9A3-6545-DC91-02F4D4958787}"/>
              </a:ext>
            </a:extLst>
          </p:cNvPr>
          <p:cNvGraphicFramePr>
            <a:graphicFrameLocks noGrp="1"/>
          </p:cNvGraphicFramePr>
          <p:nvPr>
            <p:extLst>
              <p:ext uri="{D42A27DB-BD31-4B8C-83A1-F6EECF244321}">
                <p14:modId xmlns:p14="http://schemas.microsoft.com/office/powerpoint/2010/main" val="910410136"/>
              </p:ext>
            </p:extLst>
          </p:nvPr>
        </p:nvGraphicFramePr>
        <p:xfrm>
          <a:off x="393192" y="940678"/>
          <a:ext cx="8357616" cy="2821684"/>
        </p:xfrm>
        <a:graphic>
          <a:graphicData uri="http://schemas.openxmlformats.org/drawingml/2006/table">
            <a:tbl>
              <a:tblPr firstRow="1" bandRow="1">
                <a:tableStyleId>{5C22544A-7EE6-4342-B048-85BDC9FD1C3A}</a:tableStyleId>
              </a:tblPr>
              <a:tblGrid>
                <a:gridCol w="2166219">
                  <a:extLst>
                    <a:ext uri="{9D8B030D-6E8A-4147-A177-3AD203B41FA5}">
                      <a16:colId xmlns:a16="http://schemas.microsoft.com/office/drawing/2014/main" val="20000"/>
                    </a:ext>
                  </a:extLst>
                </a:gridCol>
                <a:gridCol w="2395361">
                  <a:extLst>
                    <a:ext uri="{9D8B030D-6E8A-4147-A177-3AD203B41FA5}">
                      <a16:colId xmlns:a16="http://schemas.microsoft.com/office/drawing/2014/main" val="20001"/>
                    </a:ext>
                  </a:extLst>
                </a:gridCol>
                <a:gridCol w="3796036">
                  <a:extLst>
                    <a:ext uri="{9D8B030D-6E8A-4147-A177-3AD203B41FA5}">
                      <a16:colId xmlns:a16="http://schemas.microsoft.com/office/drawing/2014/main" val="20002"/>
                    </a:ext>
                  </a:extLst>
                </a:gridCol>
              </a:tblGrid>
              <a:tr h="341277">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Population</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Test or Procedure</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Recommendation</a:t>
                      </a:r>
                    </a:p>
                  </a:txBody>
                  <a:tcPr>
                    <a:solidFill>
                      <a:srgbClr val="2746F8"/>
                    </a:solidFill>
                  </a:tcPr>
                </a:tc>
                <a:extLst>
                  <a:ext uri="{0D108BD9-81ED-4DB2-BD59-A6C34878D82A}">
                    <a16:rowId xmlns:a16="http://schemas.microsoft.com/office/drawing/2014/main" val="10000"/>
                  </a:ext>
                </a:extLst>
              </a:tr>
              <a:tr h="1194915">
                <a:tc>
                  <a:txBody>
                    <a:bodyPr/>
                    <a:lstStyle/>
                    <a:p>
                      <a:r>
                        <a:rPr sz="1100" dirty="0">
                          <a:latin typeface="Poppins Light" panose="00000400000000000000" pitchFamily="2" charset="0"/>
                          <a:cs typeface="Poppins Light" panose="00000400000000000000" pitchFamily="2" charset="0"/>
                        </a:rPr>
                        <a:t>Women, ages 45–54</a:t>
                      </a:r>
                      <a:r>
                        <a:rPr lang="en-US" sz="1100" dirty="0">
                          <a:latin typeface="Poppins Light" panose="00000400000000000000" pitchFamily="2" charset="0"/>
                          <a:cs typeface="Poppins Light" panose="00000400000000000000" pitchFamily="2" charset="0"/>
                        </a:rPr>
                        <a:t> years</a:t>
                      </a:r>
                      <a:endParaRPr sz="1100" dirty="0">
                        <a:latin typeface="Poppins Light" panose="00000400000000000000" pitchFamily="2" charset="0"/>
                        <a:cs typeface="Poppins Light" panose="00000400000000000000" pitchFamily="2" charset="0"/>
                      </a:endParaRPr>
                    </a:p>
                  </a:txBody>
                  <a:tcPr/>
                </a:tc>
                <a:tc rowSpan="2">
                  <a:txBody>
                    <a:bodyPr/>
                    <a:lstStyle/>
                    <a:p>
                      <a:pPr algn="ctr"/>
                      <a:r>
                        <a:rPr sz="1100" dirty="0">
                          <a:latin typeface="Poppins Light" panose="00000400000000000000" pitchFamily="2" charset="0"/>
                          <a:cs typeface="Poppins Light" panose="00000400000000000000" pitchFamily="2" charset="0"/>
                        </a:rPr>
                        <a:t>Mammography</a:t>
                      </a:r>
                    </a:p>
                  </a:txBody>
                  <a:tcPr anchor="ctr"/>
                </a:tc>
                <a:tc>
                  <a:txBody>
                    <a:bodyPr/>
                    <a:lstStyle/>
                    <a:p>
                      <a:r>
                        <a:rPr sz="1100" dirty="0">
                          <a:latin typeface="Poppins Light" panose="00000400000000000000" pitchFamily="2" charset="0"/>
                          <a:cs typeface="Poppins Light" panose="00000400000000000000" pitchFamily="2" charset="0"/>
                        </a:rPr>
                        <a:t>Women should have the opportunity to begin annual screening between the ages of 40 and 44. Women should undergo regular screening mammography starting at age 45. Women ages 45 to 54 should be screened annually.</a:t>
                      </a:r>
                    </a:p>
                  </a:txBody>
                  <a:tcPr/>
                </a:tc>
                <a:extLst>
                  <a:ext uri="{0D108BD9-81ED-4DB2-BD59-A6C34878D82A}">
                    <a16:rowId xmlns:a16="http://schemas.microsoft.com/office/drawing/2014/main" val="10001"/>
                  </a:ext>
                </a:extLst>
              </a:tr>
              <a:tr h="1285492">
                <a:tc>
                  <a:txBody>
                    <a:bodyPr/>
                    <a:lstStyle/>
                    <a:p>
                      <a:r>
                        <a:rPr sz="1100" dirty="0">
                          <a:latin typeface="Poppins Light" panose="00000400000000000000" pitchFamily="2" charset="0"/>
                          <a:cs typeface="Poppins Light" panose="00000400000000000000" pitchFamily="2" charset="0"/>
                        </a:rPr>
                        <a:t>Women, ages 55+</a:t>
                      </a:r>
                      <a:r>
                        <a:rPr lang="en-US" sz="1100" dirty="0">
                          <a:latin typeface="Poppins Light" panose="00000400000000000000" pitchFamily="2" charset="0"/>
                          <a:cs typeface="Poppins Light" panose="00000400000000000000" pitchFamily="2" charset="0"/>
                        </a:rPr>
                        <a:t> years</a:t>
                      </a:r>
                      <a:endParaRPr sz="1100" dirty="0">
                        <a:latin typeface="Poppins Light" panose="00000400000000000000" pitchFamily="2" charset="0"/>
                        <a:cs typeface="Poppins Light" panose="00000400000000000000" pitchFamily="2" charset="0"/>
                      </a:endParaRPr>
                    </a:p>
                  </a:txBody>
                  <a:tcPr>
                    <a:solidFill>
                      <a:srgbClr val="E9EBF5"/>
                    </a:solidFill>
                  </a:tcPr>
                </a:tc>
                <a:tc vMerge="1">
                  <a:txBody>
                    <a:bodyPr/>
                    <a:lstStyle/>
                    <a:p>
                      <a:endParaRPr dirty="0"/>
                    </a:p>
                  </a:txBody>
                  <a:tcPr/>
                </a:tc>
                <a:tc>
                  <a:txBody>
                    <a:bodyPr/>
                    <a:lstStyle/>
                    <a:p>
                      <a:r>
                        <a:rPr sz="1100" dirty="0">
                          <a:latin typeface="Poppins Light" panose="00000400000000000000" pitchFamily="2" charset="0"/>
                          <a:cs typeface="Poppins Light" panose="00000400000000000000" pitchFamily="2" charset="0"/>
                        </a:rPr>
                        <a:t>Transition to biennial </a:t>
                      </a:r>
                      <a:r>
                        <a:rPr lang="en-US" sz="1100" dirty="0">
                          <a:latin typeface="Poppins Light" panose="00000400000000000000" pitchFamily="2" charset="0"/>
                          <a:cs typeface="Poppins Light" panose="00000400000000000000" pitchFamily="2" charset="0"/>
                        </a:rPr>
                        <a:t>screening or</a:t>
                      </a:r>
                      <a:r>
                        <a:rPr sz="1100" dirty="0">
                          <a:latin typeface="Poppins Light" panose="00000400000000000000" pitchFamily="2" charset="0"/>
                          <a:cs typeface="Poppins Light" panose="00000400000000000000" pitchFamily="2" charset="0"/>
                        </a:rPr>
                        <a:t> </a:t>
                      </a:r>
                      <a:r>
                        <a:rPr lang="en-US" sz="1100" dirty="0">
                          <a:latin typeface="Poppins Light" panose="00000400000000000000" pitchFamily="2" charset="0"/>
                          <a:cs typeface="Poppins Light" panose="00000400000000000000" pitchFamily="2" charset="0"/>
                        </a:rPr>
                        <a:t>could</a:t>
                      </a:r>
                      <a:r>
                        <a:rPr sz="1100" dirty="0">
                          <a:latin typeface="Poppins Light" panose="00000400000000000000" pitchFamily="2" charset="0"/>
                          <a:cs typeface="Poppins Light" panose="00000400000000000000" pitchFamily="2" charset="0"/>
                        </a:rPr>
                        <a:t> continue annual screening. Continue screening </a:t>
                      </a:r>
                      <a:r>
                        <a:rPr lang="en-US" sz="1100" dirty="0">
                          <a:latin typeface="Poppins Light" panose="00000400000000000000" pitchFamily="2" charset="0"/>
                          <a:cs typeface="Poppins Light" panose="00000400000000000000" pitchFamily="2" charset="0"/>
                        </a:rPr>
                        <a:t>if</a:t>
                      </a:r>
                      <a:r>
                        <a:rPr sz="1100" dirty="0">
                          <a:latin typeface="Poppins Light" panose="00000400000000000000" pitchFamily="2" charset="0"/>
                          <a:cs typeface="Poppins Light" panose="00000400000000000000" pitchFamily="2" charset="0"/>
                        </a:rPr>
                        <a:t> overall health is good and life expectancy is 10+ years.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7999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7239-134E-7EDB-53FA-A8E84E547CC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E5B6449-FD85-D0BB-4E95-35CEA734AE71}"/>
              </a:ext>
            </a:extLst>
          </p:cNvPr>
          <p:cNvSpPr txBox="1"/>
          <p:nvPr/>
        </p:nvSpPr>
        <p:spPr>
          <a:xfrm>
            <a:off x="499532" y="5919168"/>
            <a:ext cx="7476067" cy="743665"/>
          </a:xfrm>
          <a:prstGeom prst="rect">
            <a:avLst/>
          </a:prstGeom>
          <a:noFill/>
        </p:spPr>
        <p:txBody>
          <a:bodyPr wrap="square">
            <a:spAutoFit/>
          </a:bodyPr>
          <a:lstStyle/>
          <a:p>
            <a:pPr>
              <a:lnSpc>
                <a:spcPct val="107000"/>
              </a:lnSpc>
              <a:tabLst>
                <a:tab pos="1454150" algn="l"/>
              </a:tabLst>
            </a:pPr>
            <a:r>
              <a:rPr lang="en-US" sz="1000" dirty="0">
                <a:solidFill>
                  <a:srgbClr val="000000"/>
                </a:solidFill>
              </a:rPr>
              <a:t>Tennessee was not included in the 2024 Behavioral Risk Factor Surveillance System due to insufficient data. Mammogram within the past year (ages 45-54 years) or past two years (ages ≥55 years). Estimates are age adjusted to the year 2000 US population standard using 3 age groups: 45-49, 50-64, and ≥65 years. </a:t>
            </a:r>
          </a:p>
          <a:p>
            <a:pPr>
              <a:lnSpc>
                <a:spcPct val="107000"/>
              </a:lnSpc>
              <a:tabLst>
                <a:tab pos="1454150" algn="l"/>
              </a:tabLst>
            </a:pPr>
            <a:r>
              <a:rPr lang="en-US" sz="1000" b="1" dirty="0">
                <a:solidFill>
                  <a:srgbClr val="000000"/>
                </a:solidFill>
              </a:rPr>
              <a:t>Source: </a:t>
            </a:r>
            <a:r>
              <a:rPr lang="en-US" sz="1000" dirty="0">
                <a:solidFill>
                  <a:srgbClr val="000000"/>
                </a:solidFill>
              </a:rPr>
              <a:t>Behavioral Risk Factor Surveillance System, 2024. </a:t>
            </a:r>
            <a:endParaRPr lang="en-US" sz="400" kern="1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C6BF7E90-3FD8-F5C0-2404-B9FC4359898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4E6D1389-09B9-8798-A540-3BD79593B81F}"/>
              </a:ext>
            </a:extLst>
          </p:cNvPr>
          <p:cNvSpPr txBox="1"/>
          <p:nvPr/>
        </p:nvSpPr>
        <p:spPr>
          <a:xfrm>
            <a:off x="499532" y="356821"/>
            <a:ext cx="8356600"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Breast Cancer Screening </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Females 45 Years and Older, by State, US, 2024</a:t>
            </a:r>
          </a:p>
        </p:txBody>
      </p:sp>
      <p:sp>
        <p:nvSpPr>
          <p:cNvPr id="2" name="Text Placeholder 3">
            <a:extLst>
              <a:ext uri="{FF2B5EF4-FFF2-40B4-BE49-F238E27FC236}">
                <a16:creationId xmlns:a16="http://schemas.microsoft.com/office/drawing/2014/main" id="{BD14A8D7-98BB-28A9-CD60-7D1B00719855}"/>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8" name="Picture 7">
            <a:extLst>
              <a:ext uri="{FF2B5EF4-FFF2-40B4-BE49-F238E27FC236}">
                <a16:creationId xmlns:a16="http://schemas.microsoft.com/office/drawing/2014/main" id="{2E683C38-83DB-2059-A4AC-47C2FD3EA6D6}"/>
              </a:ext>
            </a:extLst>
          </p:cNvPr>
          <p:cNvPicPr>
            <a:picLocks noChangeAspect="1"/>
          </p:cNvPicPr>
          <p:nvPr/>
        </p:nvPicPr>
        <p:blipFill>
          <a:blip r:embed="rId4"/>
          <a:stretch>
            <a:fillRect/>
          </a:stretch>
        </p:blipFill>
        <p:spPr>
          <a:xfrm>
            <a:off x="1063444" y="1225437"/>
            <a:ext cx="7017111" cy="4407126"/>
          </a:xfrm>
          <a:prstGeom prst="rect">
            <a:avLst/>
          </a:prstGeom>
          <a:ln>
            <a:solidFill>
              <a:schemeClr val="tx1"/>
            </a:solidFill>
          </a:ln>
        </p:spPr>
      </p:pic>
    </p:spTree>
    <p:extLst>
      <p:ext uri="{BB962C8B-B14F-4D97-AF65-F5344CB8AC3E}">
        <p14:creationId xmlns:p14="http://schemas.microsoft.com/office/powerpoint/2010/main" val="172258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B8C4FFE-7B81-E4DC-CE06-E896C1FB28D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DBB13972-DFE2-2EA4-8F07-1999DCB9FB75}"/>
              </a:ext>
            </a:extLst>
          </p:cNvPr>
          <p:cNvSpPr txBox="1"/>
          <p:nvPr/>
        </p:nvSpPr>
        <p:spPr>
          <a:xfrm>
            <a:off x="499533" y="378066"/>
            <a:ext cx="8546919" cy="707886"/>
          </a:xfrm>
          <a:prstGeom prst="rect">
            <a:avLst/>
          </a:prstGeom>
          <a:noFill/>
        </p:spPr>
        <p:txBody>
          <a:bodyPr wrap="square" rtlCol="0">
            <a:spAutoFit/>
          </a:bodyPr>
          <a:lstStyle/>
          <a:p>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Current Cigarette Smoking (%), Adults 18 Years and Older</a:t>
            </a:r>
            <a:r>
              <a:rPr lang="en-US" sz="2000" b="1" dirty="0">
                <a:solidFill>
                  <a:srgbClr val="2746F8"/>
                </a:solidFill>
                <a:latin typeface="Poppins" panose="00000500000000000000" pitchFamily="2" charset="0"/>
                <a:ea typeface="Calibri" panose="020F0502020204030204" pitchFamily="34" charset="0"/>
                <a:cs typeface="Poppins" panose="00000500000000000000" pitchFamily="2" charset="0"/>
              </a:rPr>
              <a:t>,</a:t>
            </a: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 by State, US, 2024</a:t>
            </a:r>
            <a:endParaRPr lang="en-US" sz="2000" dirty="0">
              <a:solidFill>
                <a:srgbClr val="2746F8"/>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562E914C-D61E-F3FD-91E1-7AA71EEC32FE}"/>
              </a:ext>
            </a:extLst>
          </p:cNvPr>
          <p:cNvSpPr txBox="1"/>
          <p:nvPr/>
        </p:nvSpPr>
        <p:spPr>
          <a:xfrm>
            <a:off x="871374" y="5836835"/>
            <a:ext cx="7532182" cy="861774"/>
          </a:xfrm>
          <a:prstGeom prst="rect">
            <a:avLst/>
          </a:prstGeom>
          <a:noFill/>
        </p:spPr>
        <p:txBody>
          <a:bodyPr wrap="square" rtlCol="0">
            <a:spAutoFit/>
          </a:bodyPr>
          <a:lstStyle/>
          <a:p>
            <a:r>
              <a:rPr lang="en-US" sz="1000" dirty="0">
                <a:solidFill>
                  <a:srgbClr val="000000"/>
                </a:solidFill>
              </a:rPr>
              <a:t>Tennessee was not included in the 2024 Behavioral Risk Factor Surveillance System due to insufficient data. Estimates are age adjusted to the year 2000 US population standard using 5 age groups: 18-24, 25-34, 35-44, 45-64, and &gt;65 years. Current cigarette smoking is defined as ever smoked 100 cigarettes in lifetime and now smoke every day or some days. State grouping was based on quartiles of the prevalence distribution. </a:t>
            </a:r>
          </a:p>
          <a:p>
            <a:r>
              <a:rPr lang="en-US" sz="1000" b="1" i="0" u="none" strike="noStrike" baseline="0" dirty="0">
                <a:solidFill>
                  <a:srgbClr val="000000"/>
                </a:solidFill>
              </a:rPr>
              <a:t>Source</a:t>
            </a:r>
            <a:r>
              <a:rPr lang="en-US" sz="1000" b="0" i="0" u="none" strike="noStrike" baseline="0" dirty="0">
                <a:solidFill>
                  <a:srgbClr val="000000"/>
                </a:solidFill>
              </a:rPr>
              <a:t>: Behavioral Risk Factor Surveillance System, 2024.</a:t>
            </a:r>
            <a:endParaRPr lang="en-US" sz="1800" b="0" i="0" u="none" strike="noStrike" baseline="0" dirty="0">
              <a:solidFill>
                <a:srgbClr val="000000"/>
              </a:solidFill>
            </a:endParaRPr>
          </a:p>
        </p:txBody>
      </p:sp>
      <p:sp>
        <p:nvSpPr>
          <p:cNvPr id="4" name="Text Placeholder 3">
            <a:extLst>
              <a:ext uri="{FF2B5EF4-FFF2-40B4-BE49-F238E27FC236}">
                <a16:creationId xmlns:a16="http://schemas.microsoft.com/office/drawing/2014/main" id="{CF0502AF-507F-12EA-2871-6D70F08D0A79}"/>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sp>
        <p:nvSpPr>
          <p:cNvPr id="10" name="TextBox 7">
            <a:extLst>
              <a:ext uri="{FF2B5EF4-FFF2-40B4-BE49-F238E27FC236}">
                <a16:creationId xmlns:a16="http://schemas.microsoft.com/office/drawing/2014/main" id="{AE6D532D-6EA5-4714-90D5-A049616A0AB5}"/>
              </a:ext>
            </a:extLst>
          </p:cNvPr>
          <p:cNvSpPr txBox="1"/>
          <p:nvPr/>
        </p:nvSpPr>
        <p:spPr>
          <a:xfrm>
            <a:off x="4598905" y="5311188"/>
            <a:ext cx="1812528" cy="39172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a:p>
        </p:txBody>
      </p:sp>
      <p:pic>
        <p:nvPicPr>
          <p:cNvPr id="8" name="Picture 7">
            <a:extLst>
              <a:ext uri="{FF2B5EF4-FFF2-40B4-BE49-F238E27FC236}">
                <a16:creationId xmlns:a16="http://schemas.microsoft.com/office/drawing/2014/main" id="{A6935776-F4B6-42A7-92C5-B7D8583AABDA}"/>
              </a:ext>
            </a:extLst>
          </p:cNvPr>
          <p:cNvPicPr>
            <a:picLocks noChangeAspect="1"/>
          </p:cNvPicPr>
          <p:nvPr/>
        </p:nvPicPr>
        <p:blipFill>
          <a:blip r:embed="rId4"/>
          <a:stretch>
            <a:fillRect/>
          </a:stretch>
        </p:blipFill>
        <p:spPr>
          <a:xfrm>
            <a:off x="1093660" y="1295041"/>
            <a:ext cx="6956680" cy="4420390"/>
          </a:xfrm>
          <a:prstGeom prst="rect">
            <a:avLst/>
          </a:prstGeom>
          <a:ln>
            <a:solidFill>
              <a:schemeClr val="tx1"/>
            </a:solidFill>
          </a:ln>
        </p:spPr>
      </p:pic>
    </p:spTree>
    <p:extLst>
      <p:ext uri="{BB962C8B-B14F-4D97-AF65-F5344CB8AC3E}">
        <p14:creationId xmlns:p14="http://schemas.microsoft.com/office/powerpoint/2010/main" val="850595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3177FB-53A4-11B1-E933-1A7AC2D180A1}"/>
              </a:ext>
            </a:extLst>
          </p:cNvPr>
          <p:cNvSpPr txBox="1"/>
          <p:nvPr/>
        </p:nvSpPr>
        <p:spPr>
          <a:xfrm>
            <a:off x="499532" y="5919168"/>
            <a:ext cx="7476067" cy="579005"/>
          </a:xfrm>
          <a:prstGeom prst="rect">
            <a:avLst/>
          </a:prstGeom>
          <a:noFill/>
        </p:spPr>
        <p:txBody>
          <a:bodyPr wrap="square">
            <a:spAutoFit/>
          </a:bodyPr>
          <a:lstStyle/>
          <a:p>
            <a:pPr marL="0" marR="0">
              <a:lnSpc>
                <a:spcPct val="107000"/>
              </a:lnSpc>
              <a:spcBef>
                <a:spcPts val="0"/>
              </a:spcBef>
              <a:spcAft>
                <a:spcPts val="0"/>
              </a:spcAft>
              <a:tabLst>
                <a:tab pos="1454150" algn="l"/>
              </a:tabLst>
            </a:pPr>
            <a:r>
              <a:rPr lang="en-US" sz="1000" b="0" i="0" u="none" strike="noStrike" baseline="0" dirty="0">
                <a:solidFill>
                  <a:srgbClr val="000000"/>
                </a:solidFill>
              </a:rPr>
              <a:t>Estimates are age adjusted to the year 2000 US population standard using 3 age groups: 40-49, 50-64, and 65+ years. The National Health Interview Survey underwent a significant redesign in 2019, preventing comparability to prior years indicated by the line break. </a:t>
            </a:r>
          </a:p>
          <a:p>
            <a:pPr marL="0" marR="0">
              <a:lnSpc>
                <a:spcPct val="107000"/>
              </a:lnSpc>
              <a:spcBef>
                <a:spcPts val="0"/>
              </a:spcBef>
              <a:spcAft>
                <a:spcPts val="0"/>
              </a:spcAft>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2000-2023. </a:t>
            </a:r>
            <a:endParaRPr lang="en-US" sz="400" kern="1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EF6B0D2-F25C-E895-B522-D9EFB6FF89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E4EA9CA4-52BE-71CD-159D-734BAEC2F4F6}"/>
              </a:ext>
            </a:extLst>
          </p:cNvPr>
          <p:cNvSpPr txBox="1"/>
          <p:nvPr/>
        </p:nvSpPr>
        <p:spPr>
          <a:xfrm>
            <a:off x="499532" y="356821"/>
            <a:ext cx="8356600"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Mammography Within the Past Two Years</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 (%)</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Females 40 Years and Older, by Race/Ethnicity, US, 2000-2023</a:t>
            </a:r>
          </a:p>
        </p:txBody>
      </p:sp>
      <p:sp>
        <p:nvSpPr>
          <p:cNvPr id="2" name="Text Placeholder 3">
            <a:extLst>
              <a:ext uri="{FF2B5EF4-FFF2-40B4-BE49-F238E27FC236}">
                <a16:creationId xmlns:a16="http://schemas.microsoft.com/office/drawing/2014/main" id="{0C4985AA-B8F0-C8D9-93DA-1369DF627A62}"/>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5" name="Chart 4">
            <a:extLst>
              <a:ext uri="{FF2B5EF4-FFF2-40B4-BE49-F238E27FC236}">
                <a16:creationId xmlns:a16="http://schemas.microsoft.com/office/drawing/2014/main" id="{FB4D2E91-220D-4180-B7B0-8060D49F7B39}"/>
              </a:ext>
            </a:extLst>
          </p:cNvPr>
          <p:cNvGraphicFramePr>
            <a:graphicFrameLocks/>
          </p:cNvGraphicFramePr>
          <p:nvPr>
            <p:extLst>
              <p:ext uri="{D42A27DB-BD31-4B8C-83A1-F6EECF244321}">
                <p14:modId xmlns:p14="http://schemas.microsoft.com/office/powerpoint/2010/main" val="711653995"/>
              </p:ext>
            </p:extLst>
          </p:nvPr>
        </p:nvGraphicFramePr>
        <p:xfrm>
          <a:off x="786068" y="1285123"/>
          <a:ext cx="7571864" cy="46042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1777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47590B-2631-9338-82A1-64FE135D1973}"/>
              </a:ext>
            </a:extLst>
          </p:cNvPr>
          <p:cNvSpPr txBox="1"/>
          <p:nvPr/>
        </p:nvSpPr>
        <p:spPr>
          <a:xfrm>
            <a:off x="499534" y="5375170"/>
            <a:ext cx="7543635" cy="1169551"/>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AIAN-American Indian or Alaska Native only or multiple race categories. *Mammogram within the past year (females ages 45-54 years) or past two years (ages ≥55 years). Estimates are age adjusted to the year 2000 US population standard using 3 age groups: 45-49, 50-64, and ≥65 years. §USPSTF 2016 Recommendation: Mammogram within the past 2 years among females ages 50-74 years. Estimates are age adjusted using 2 age groups: 50-64, and 65-74 years. †USPSTF 2024 recommendation: Mammogram within the past two years among females ages 40-74 years. Data are presented only as baseline estimates, as this recommendation was not in place at time of survey. Estimates are age adjusted using 3 age groups: 40-49, 50-64, and 65-74 years. </a:t>
            </a:r>
            <a:endParaRPr lang="en-US" sz="1000" dirty="0">
              <a:solidFill>
                <a:srgbClr val="000000"/>
              </a:solidFill>
            </a:endParaRP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9" name="Picture 8">
            <a:extLst>
              <a:ext uri="{FF2B5EF4-FFF2-40B4-BE49-F238E27FC236}">
                <a16:creationId xmlns:a16="http://schemas.microsoft.com/office/drawing/2014/main" id="{DCBA8776-245A-E387-31B5-14F7E520E72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94CEFFD1-F4E7-15C6-B73B-50116F346DAF}"/>
              </a:ext>
            </a:extLst>
          </p:cNvPr>
          <p:cNvSpPr txBox="1"/>
          <p:nvPr/>
        </p:nvSpPr>
        <p:spPr>
          <a:xfrm>
            <a:off x="499533" y="308901"/>
            <a:ext cx="8212666" cy="707886"/>
          </a:xfrm>
          <a:prstGeom prst="rect">
            <a:avLst/>
          </a:prstGeom>
          <a:noFill/>
        </p:spPr>
        <p:txBody>
          <a:bodyPr wrap="square" rtlCol="0">
            <a:spAutoFit/>
          </a:bodyPr>
          <a:lstStyle/>
          <a:p>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Mammography (%), Females 40 Years and Older, by Race/Ethnicity, US, 2023</a:t>
            </a:r>
            <a:endParaRPr lang="en-US" sz="2400" b="1" dirty="0">
              <a:solidFill>
                <a:srgbClr val="2746F8"/>
              </a:solidFill>
              <a:latin typeface="Poppins" panose="00000500000000000000" pitchFamily="2" charset="0"/>
              <a:cs typeface="Poppins" panose="00000500000000000000" pitchFamily="2" charset="0"/>
            </a:endParaRPr>
          </a:p>
        </p:txBody>
      </p:sp>
      <p:sp>
        <p:nvSpPr>
          <p:cNvPr id="2" name="Text Placeholder 3">
            <a:extLst>
              <a:ext uri="{FF2B5EF4-FFF2-40B4-BE49-F238E27FC236}">
                <a16:creationId xmlns:a16="http://schemas.microsoft.com/office/drawing/2014/main" id="{F7EC274F-0AE6-FC6C-7AF1-FBEE3A982D87}"/>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B785BA9B-DCBD-3759-A34A-A40C41394B9F}"/>
              </a:ext>
            </a:extLst>
          </p:cNvPr>
          <p:cNvPicPr>
            <a:picLocks noChangeAspect="1"/>
          </p:cNvPicPr>
          <p:nvPr/>
        </p:nvPicPr>
        <p:blipFill>
          <a:blip r:embed="rId4"/>
          <a:stretch>
            <a:fillRect/>
          </a:stretch>
        </p:blipFill>
        <p:spPr>
          <a:xfrm>
            <a:off x="1110376" y="1156710"/>
            <a:ext cx="6990979" cy="4161031"/>
          </a:xfrm>
          <a:prstGeom prst="rect">
            <a:avLst/>
          </a:prstGeom>
        </p:spPr>
      </p:pic>
    </p:spTree>
    <p:extLst>
      <p:ext uri="{BB962C8B-B14F-4D97-AF65-F5344CB8AC3E}">
        <p14:creationId xmlns:p14="http://schemas.microsoft.com/office/powerpoint/2010/main" val="3058879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4E54084-BC0B-F3AE-F612-A724BF57C3DD}"/>
              </a:ext>
            </a:extLst>
          </p:cNvPr>
          <p:cNvSpPr txBox="1"/>
          <p:nvPr/>
        </p:nvSpPr>
        <p:spPr>
          <a:xfrm>
            <a:off x="499533" y="5764877"/>
            <a:ext cx="7589520" cy="861774"/>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Estimates stratified by age are crude. *Mammogram within the past year (females ages 45-54 years) or past two years (females ages ≥55 years). §USPSTF 2016 Recommendation: Mammogram within the past 2 years among females ages 50-74 years. †USPSTF 2024 recommendation: Mammogram within the past two years among females ages 40-74 years. Data are presented only as baseline estimates, as this recommendation was not in place at time of survey.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8" name="Picture 7">
            <a:extLst>
              <a:ext uri="{FF2B5EF4-FFF2-40B4-BE49-F238E27FC236}">
                <a16:creationId xmlns:a16="http://schemas.microsoft.com/office/drawing/2014/main" id="{4B6D2EAF-1472-B909-B71F-BE46D32FAB4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9537CA51-58EA-0154-D162-8852DA49BBCC}"/>
              </a:ext>
            </a:extLst>
          </p:cNvPr>
          <p:cNvSpPr txBox="1"/>
          <p:nvPr/>
        </p:nvSpPr>
        <p:spPr>
          <a:xfrm>
            <a:off x="499533" y="385237"/>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Mammography (%), Females 40 Years and Older, by Age, US, 2023</a:t>
            </a:r>
          </a:p>
        </p:txBody>
      </p:sp>
      <p:sp>
        <p:nvSpPr>
          <p:cNvPr id="4" name="Text Placeholder 3">
            <a:extLst>
              <a:ext uri="{FF2B5EF4-FFF2-40B4-BE49-F238E27FC236}">
                <a16:creationId xmlns:a16="http://schemas.microsoft.com/office/drawing/2014/main" id="{9DB0C4A5-26BF-DF9E-B0EC-1C29D79CCDF0}"/>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10" name="Picture 9">
            <a:extLst>
              <a:ext uri="{FF2B5EF4-FFF2-40B4-BE49-F238E27FC236}">
                <a16:creationId xmlns:a16="http://schemas.microsoft.com/office/drawing/2014/main" id="{CF08BB4B-27E3-517B-3C1A-FB4F3B6CB7FB}"/>
              </a:ext>
            </a:extLst>
          </p:cNvPr>
          <p:cNvPicPr>
            <a:picLocks noChangeAspect="1"/>
          </p:cNvPicPr>
          <p:nvPr/>
        </p:nvPicPr>
        <p:blipFill>
          <a:blip r:embed="rId4"/>
          <a:stretch>
            <a:fillRect/>
          </a:stretch>
        </p:blipFill>
        <p:spPr>
          <a:xfrm>
            <a:off x="758621" y="1167188"/>
            <a:ext cx="7626757" cy="4523624"/>
          </a:xfrm>
          <a:prstGeom prst="rect">
            <a:avLst/>
          </a:prstGeom>
        </p:spPr>
      </p:pic>
    </p:spTree>
    <p:extLst>
      <p:ext uri="{BB962C8B-B14F-4D97-AF65-F5344CB8AC3E}">
        <p14:creationId xmlns:p14="http://schemas.microsoft.com/office/powerpoint/2010/main" val="4003522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F6A5AF-EE34-D004-0B2E-BFB1A9064CC0}"/>
              </a:ext>
            </a:extLst>
          </p:cNvPr>
          <p:cNvSpPr txBox="1"/>
          <p:nvPr/>
        </p:nvSpPr>
        <p:spPr>
          <a:xfrm>
            <a:off x="499533" y="5682947"/>
            <a:ext cx="7703563" cy="861774"/>
          </a:xfrm>
          <a:prstGeom prst="rect">
            <a:avLst/>
          </a:prstGeom>
          <a:noFill/>
        </p:spPr>
        <p:txBody>
          <a:bodyPr wrap="square">
            <a:spAutoFit/>
          </a:bodyPr>
          <a:lstStyle/>
          <a:p>
            <a:r>
              <a:rPr lang="en-US" sz="1000" b="0" i="0" u="none" strike="noStrike" baseline="0" dirty="0">
                <a:solidFill>
                  <a:srgbClr val="000000"/>
                </a:solidFill>
              </a:rPr>
              <a:t>ACS-American Cancer Society, USPSTF-United States Preventive Services Task Force. Estimates stratified by i</a:t>
            </a:r>
            <a:r>
              <a:rPr lang="en-US" sz="1000" dirty="0">
                <a:solidFill>
                  <a:srgbClr val="000000"/>
                </a:solidFill>
              </a:rPr>
              <a:t>nsurance</a:t>
            </a:r>
            <a:r>
              <a:rPr lang="en-US" sz="1000" b="0" i="0" u="none" strike="noStrike" baseline="0" dirty="0">
                <a:solidFill>
                  <a:srgbClr val="000000"/>
                </a:solidFill>
              </a:rPr>
              <a:t> status are crude. *Mammogram within the past year (females ages 45-54 years) or past two years (females ages ≥55 years). §USPSTF 2016 Recommendation: Mammogram within the past 2 years among females ages 50-74 years. †USPSTF 2024 recommendation: Mammogram within the past two years among females ages 40-74 years. Data are presented only as baseline estimates, as this recommendation was not in place at time of survey.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p>
        </p:txBody>
      </p:sp>
      <p:pic>
        <p:nvPicPr>
          <p:cNvPr id="8" name="Picture 7">
            <a:extLst>
              <a:ext uri="{FF2B5EF4-FFF2-40B4-BE49-F238E27FC236}">
                <a16:creationId xmlns:a16="http://schemas.microsoft.com/office/drawing/2014/main" id="{CE48AA9A-70E1-946D-077D-FCF6812869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9294DE37-4751-68FC-62B3-7D03EBB8741C}"/>
              </a:ext>
            </a:extLst>
          </p:cNvPr>
          <p:cNvSpPr txBox="1"/>
          <p:nvPr/>
        </p:nvSpPr>
        <p:spPr>
          <a:xfrm>
            <a:off x="499533" y="386623"/>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Mammography (%), Females 40 Years and Older, by Insurance Status, US, 2023</a:t>
            </a:r>
          </a:p>
        </p:txBody>
      </p:sp>
      <p:sp>
        <p:nvSpPr>
          <p:cNvPr id="2" name="Text Placeholder 3">
            <a:extLst>
              <a:ext uri="{FF2B5EF4-FFF2-40B4-BE49-F238E27FC236}">
                <a16:creationId xmlns:a16="http://schemas.microsoft.com/office/drawing/2014/main" id="{EEC58E90-95E7-E337-B43F-6BADB32B0D8C}"/>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5" name="Picture 4">
            <a:extLst>
              <a:ext uri="{FF2B5EF4-FFF2-40B4-BE49-F238E27FC236}">
                <a16:creationId xmlns:a16="http://schemas.microsoft.com/office/drawing/2014/main" id="{1CA22D8E-EF7F-4EAE-4B0C-0936D1B49594}"/>
              </a:ext>
            </a:extLst>
          </p:cNvPr>
          <p:cNvPicPr>
            <a:picLocks noChangeAspect="1"/>
          </p:cNvPicPr>
          <p:nvPr/>
        </p:nvPicPr>
        <p:blipFill>
          <a:blip r:embed="rId4"/>
          <a:stretch>
            <a:fillRect/>
          </a:stretch>
        </p:blipFill>
        <p:spPr>
          <a:xfrm>
            <a:off x="999769" y="1202290"/>
            <a:ext cx="7144461" cy="4285530"/>
          </a:xfrm>
          <a:prstGeom prst="rect">
            <a:avLst/>
          </a:prstGeom>
        </p:spPr>
      </p:pic>
    </p:spTree>
    <p:extLst>
      <p:ext uri="{BB962C8B-B14F-4D97-AF65-F5344CB8AC3E}">
        <p14:creationId xmlns:p14="http://schemas.microsoft.com/office/powerpoint/2010/main" val="2208036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21107B-E88E-24F8-B690-FF83D0685E12}"/>
              </a:ext>
            </a:extLst>
          </p:cNvPr>
          <p:cNvSpPr txBox="1"/>
          <p:nvPr/>
        </p:nvSpPr>
        <p:spPr>
          <a:xfrm>
            <a:off x="393192" y="4238105"/>
            <a:ext cx="8430766" cy="2031325"/>
          </a:xfrm>
          <a:prstGeom prst="rect">
            <a:avLst/>
          </a:prstGeom>
          <a:noFill/>
        </p:spPr>
        <p:txBody>
          <a:bodyPr wrap="square">
            <a:spAutoFit/>
          </a:bodyPr>
          <a:lstStyle/>
          <a:p>
            <a:r>
              <a:rPr lang="en-US" sz="1100" b="0" i="0" u="none" strike="noStrike" baseline="0" dirty="0">
                <a:solidFill>
                  <a:srgbClr val="000000"/>
                </a:solidFill>
              </a:rPr>
              <a:t>*Self-collection should only be done using FDA-approved tests and collection devices, available through a health care provider.</a:t>
            </a:r>
          </a:p>
          <a:p>
            <a:endParaRPr lang="en-US" sz="1100" b="0" i="0" u="none" strike="noStrike" baseline="0" dirty="0">
              <a:solidFill>
                <a:srgbClr val="000000"/>
              </a:solidFill>
            </a:endParaRPr>
          </a:p>
          <a:p>
            <a:r>
              <a:rPr lang="en-US" sz="1400" b="0" i="0" u="none" strike="noStrike" baseline="0" dirty="0">
                <a:solidFill>
                  <a:srgbClr val="000000"/>
                </a:solidFill>
              </a:rPr>
              <a:t>All individuals should become familiar with the potential benefits, limitations, and harms associated with cancer screening.</a:t>
            </a:r>
            <a:endParaRPr lang="en-US" sz="1400" dirty="0">
              <a:cs typeface="Arial" panose="020B0604020202020204" pitchFamily="34" charset="0"/>
            </a:endParaRPr>
          </a:p>
          <a:p>
            <a:endParaRPr lang="en-US" sz="1400" dirty="0">
              <a:cs typeface="Arial" panose="020B0604020202020204" pitchFamily="34" charset="0"/>
            </a:endParaRPr>
          </a:p>
          <a:p>
            <a:r>
              <a:rPr lang="en-US" sz="1400" dirty="0">
                <a:cs typeface="Arial" panose="020B0604020202020204" pitchFamily="34" charset="0"/>
              </a:rPr>
              <a:t>Visit </a:t>
            </a:r>
            <a:r>
              <a:rPr lang="en-US" sz="1400" dirty="0">
                <a:hlinkClick r:id="rId3"/>
              </a:rPr>
              <a:t>Cancer Screening Guidelines | Detecting Cancer Early | American Cancer Society</a:t>
            </a:r>
            <a:r>
              <a:rPr lang="en-US" sz="1400" dirty="0"/>
              <a:t> </a:t>
            </a:r>
            <a:r>
              <a:rPr lang="en-US" sz="1400" dirty="0">
                <a:cs typeface="Arial" panose="020B0604020202020204" pitchFamily="34" charset="0"/>
              </a:rPr>
              <a:t>for more information about the American Cancer Society Guidelines.</a:t>
            </a:r>
          </a:p>
          <a:p>
            <a:endParaRPr lang="en-US" sz="1400" dirty="0"/>
          </a:p>
          <a:p>
            <a:r>
              <a:rPr lang="en-US" sz="1000" b="1" dirty="0">
                <a:cs typeface="Arial" panose="020B0604020202020204" pitchFamily="34" charset="0"/>
              </a:rPr>
              <a:t>Source: </a:t>
            </a:r>
            <a:r>
              <a:rPr lang="en-US" sz="1000" b="0" i="0" dirty="0">
                <a:effectLst/>
                <a:highlight>
                  <a:srgbClr val="FFFFFF"/>
                </a:highlight>
                <a:cs typeface="Arial" panose="020B0604020202020204" pitchFamily="34" charset="0"/>
              </a:rPr>
              <a:t>Perkins RB, Wolf AMD, Church TR, et al. Self-collected vaginal specimens for human papillomavirus testing and guidance on screening exit: An update to the American Cancer Society cervical cancer screening guideline. CA Cancer J Clin. 2026;e70041. doi:10.3322/caac.70041.</a:t>
            </a:r>
          </a:p>
        </p:txBody>
      </p:sp>
      <p:pic>
        <p:nvPicPr>
          <p:cNvPr id="7" name="Picture 6">
            <a:extLst>
              <a:ext uri="{FF2B5EF4-FFF2-40B4-BE49-F238E27FC236}">
                <a16:creationId xmlns:a16="http://schemas.microsoft.com/office/drawing/2014/main" id="{394FB183-00D8-9005-F848-89BD8C7C621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F82F21E1-14B2-144A-A7AB-34EAA97A7B49}"/>
              </a:ext>
            </a:extLst>
          </p:cNvPr>
          <p:cNvSpPr txBox="1"/>
          <p:nvPr/>
        </p:nvSpPr>
        <p:spPr>
          <a:xfrm>
            <a:off x="499533" y="358272"/>
            <a:ext cx="8430766"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ACS Guideline for Cervical Cancer Screening- Average Risk</a:t>
            </a:r>
          </a:p>
        </p:txBody>
      </p:sp>
      <p:sp>
        <p:nvSpPr>
          <p:cNvPr id="4" name="Text Placeholder 3">
            <a:extLst>
              <a:ext uri="{FF2B5EF4-FFF2-40B4-BE49-F238E27FC236}">
                <a16:creationId xmlns:a16="http://schemas.microsoft.com/office/drawing/2014/main" id="{5C26BB5F-F3E1-5B2C-8A69-DA33CDBF90C3}"/>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2" name="Table 1">
            <a:extLst>
              <a:ext uri="{FF2B5EF4-FFF2-40B4-BE49-F238E27FC236}">
                <a16:creationId xmlns:a16="http://schemas.microsoft.com/office/drawing/2014/main" id="{8650091E-C74D-32F0-5B86-05D4D1EA3B09}"/>
              </a:ext>
            </a:extLst>
          </p:cNvPr>
          <p:cNvGraphicFramePr>
            <a:graphicFrameLocks noGrp="1"/>
          </p:cNvGraphicFramePr>
          <p:nvPr>
            <p:extLst>
              <p:ext uri="{D42A27DB-BD31-4B8C-83A1-F6EECF244321}">
                <p14:modId xmlns:p14="http://schemas.microsoft.com/office/powerpoint/2010/main" val="2492438804"/>
              </p:ext>
            </p:extLst>
          </p:nvPr>
        </p:nvGraphicFramePr>
        <p:xfrm>
          <a:off x="393192" y="1055065"/>
          <a:ext cx="8357616" cy="2886357"/>
        </p:xfrm>
        <a:graphic>
          <a:graphicData uri="http://schemas.openxmlformats.org/drawingml/2006/table">
            <a:tbl>
              <a:tblPr firstRow="1" bandRow="1">
                <a:tableStyleId>{5C22544A-7EE6-4342-B048-85BDC9FD1C3A}</a:tableStyleId>
              </a:tblPr>
              <a:tblGrid>
                <a:gridCol w="3041124">
                  <a:extLst>
                    <a:ext uri="{9D8B030D-6E8A-4147-A177-3AD203B41FA5}">
                      <a16:colId xmlns:a16="http://schemas.microsoft.com/office/drawing/2014/main" val="20000"/>
                    </a:ext>
                  </a:extLst>
                </a:gridCol>
                <a:gridCol w="2105247">
                  <a:extLst>
                    <a:ext uri="{9D8B030D-6E8A-4147-A177-3AD203B41FA5}">
                      <a16:colId xmlns:a16="http://schemas.microsoft.com/office/drawing/2014/main" val="20001"/>
                    </a:ext>
                  </a:extLst>
                </a:gridCol>
                <a:gridCol w="3211245">
                  <a:extLst>
                    <a:ext uri="{9D8B030D-6E8A-4147-A177-3AD203B41FA5}">
                      <a16:colId xmlns:a16="http://schemas.microsoft.com/office/drawing/2014/main" val="20002"/>
                    </a:ext>
                  </a:extLst>
                </a:gridCol>
              </a:tblGrid>
              <a:tr h="341277">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Population</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Test or Procedure</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Recommendation</a:t>
                      </a:r>
                    </a:p>
                  </a:txBody>
                  <a:tcPr>
                    <a:solidFill>
                      <a:srgbClr val="2746F8"/>
                    </a:solidFill>
                  </a:tcPr>
                </a:tc>
                <a:extLst>
                  <a:ext uri="{0D108BD9-81ED-4DB2-BD59-A6C34878D82A}">
                    <a16:rowId xmlns:a16="http://schemas.microsoft.com/office/drawing/2014/main" val="10000"/>
                  </a:ext>
                </a:extLst>
              </a:tr>
              <a:tr h="446139">
                <a:tc>
                  <a:txBody>
                    <a:bodyPr/>
                    <a:lstStyle/>
                    <a:p>
                      <a:pPr algn="l"/>
                      <a:r>
                        <a:rPr lang="en-US" sz="1100" dirty="0">
                          <a:latin typeface="Poppins Light" panose="00000400000000000000" pitchFamily="2" charset="0"/>
                          <a:cs typeface="Poppins Light" panose="00000400000000000000" pitchFamily="2" charset="0"/>
                        </a:rPr>
                        <a:t>Women and other individuals with a cervix at </a:t>
                      </a:r>
                      <a:r>
                        <a:rPr lang="en-US" sz="1100" b="1" dirty="0">
                          <a:latin typeface="Poppins Light" panose="00000400000000000000" pitchFamily="2" charset="0"/>
                          <a:cs typeface="Poppins Light" panose="00000400000000000000" pitchFamily="2" charset="0"/>
                        </a:rPr>
                        <a:t>average risk </a:t>
                      </a:r>
                      <a:r>
                        <a:rPr lang="en-US" sz="1100" dirty="0">
                          <a:latin typeface="Poppins Light" panose="00000400000000000000" pitchFamily="2" charset="0"/>
                          <a:cs typeface="Poppins Light" panose="00000400000000000000" pitchFamily="2" charset="0"/>
                        </a:rPr>
                        <a:t>for cervical cancer </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Primary HPV testing </a:t>
                      </a:r>
                      <a:r>
                        <a:rPr lang="en-US" sz="1100" i="1" dirty="0">
                          <a:latin typeface="Poppins Light" panose="00000400000000000000" pitchFamily="2" charset="0"/>
                          <a:cs typeface="Poppins Light" panose="00000400000000000000" pitchFamily="2" charset="0"/>
                        </a:rPr>
                        <a:t>(provider collected)</a:t>
                      </a:r>
                      <a:endParaRPr sz="1100" i="1"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Start screening at </a:t>
                      </a:r>
                      <a:r>
                        <a:rPr lang="en-US" sz="1100" b="1" dirty="0">
                          <a:solidFill>
                            <a:srgbClr val="2746F8"/>
                          </a:solidFill>
                          <a:latin typeface="Poppins Light" panose="00000400000000000000" pitchFamily="2" charset="0"/>
                          <a:cs typeface="Poppins Light" panose="00000400000000000000" pitchFamily="2" charset="0"/>
                        </a:rPr>
                        <a:t>age 25 </a:t>
                      </a:r>
                      <a:r>
                        <a:rPr lang="en-US" sz="1100" dirty="0">
                          <a:latin typeface="Poppins Light" panose="00000400000000000000" pitchFamily="2" charset="0"/>
                          <a:cs typeface="Poppins Light" panose="00000400000000000000" pitchFamily="2" charset="0"/>
                        </a:rPr>
                        <a:t>and continue until at least </a:t>
                      </a:r>
                      <a:r>
                        <a:rPr lang="en-US" sz="1100" b="1" dirty="0">
                          <a:solidFill>
                            <a:srgbClr val="2746F8"/>
                          </a:solidFill>
                          <a:latin typeface="Poppins Light" panose="00000400000000000000" pitchFamily="2" charset="0"/>
                          <a:cs typeface="Poppins Light" panose="00000400000000000000" pitchFamily="2" charset="0"/>
                        </a:rPr>
                        <a:t>age 65</a:t>
                      </a:r>
                      <a:r>
                        <a:rPr lang="en-US" sz="1100" dirty="0">
                          <a:latin typeface="Poppins Light" panose="00000400000000000000" pitchFamily="2" charset="0"/>
                          <a:cs typeface="Poppins Light" panose="00000400000000000000" pitchFamily="2" charset="0"/>
                        </a:rPr>
                        <a:t>; screen </a:t>
                      </a:r>
                      <a:r>
                        <a:rPr lang="en-US" sz="1100" b="1" dirty="0">
                          <a:solidFill>
                            <a:srgbClr val="2746F8"/>
                          </a:solidFill>
                          <a:latin typeface="Poppins Light" panose="00000400000000000000" pitchFamily="2" charset="0"/>
                          <a:cs typeface="Poppins Light" panose="00000400000000000000" pitchFamily="2" charset="0"/>
                        </a:rPr>
                        <a:t>every 5 years</a:t>
                      </a:r>
                      <a:r>
                        <a:rPr lang="en-US" sz="1100" dirty="0">
                          <a:latin typeface="Poppins Light" panose="00000400000000000000" pitchFamily="2" charset="0"/>
                          <a:cs typeface="Poppins Light" panose="00000400000000000000" pitchFamily="2" charset="0"/>
                        </a:rPr>
                        <a:t> </a:t>
                      </a:r>
                      <a:r>
                        <a:rPr lang="en-US" sz="1100" i="1" dirty="0">
                          <a:latin typeface="Poppins Light" panose="00000400000000000000" pitchFamily="2" charset="0"/>
                          <a:cs typeface="Poppins Light" panose="00000400000000000000" pitchFamily="2" charset="0"/>
                        </a:rPr>
                        <a:t>(preferred option).</a:t>
                      </a:r>
                      <a:endParaRPr sz="1100" i="1" dirty="0">
                        <a:latin typeface="Poppins Light" panose="00000400000000000000" pitchFamily="2" charset="0"/>
                        <a:cs typeface="Poppins Light" panose="00000400000000000000" pitchFamily="2" charset="0"/>
                      </a:endParaRPr>
                    </a:p>
                  </a:txBody>
                  <a:tcPr anchor="ctr"/>
                </a:tc>
                <a:extLst>
                  <a:ext uri="{0D108BD9-81ED-4DB2-BD59-A6C34878D82A}">
                    <a16:rowId xmlns:a16="http://schemas.microsoft.com/office/drawing/2014/main" val="10001"/>
                  </a:ext>
                </a:extLst>
              </a:tr>
              <a:tr h="634409">
                <a:tc>
                  <a:txBody>
                    <a:bodyPr/>
                    <a:lstStyle/>
                    <a:p>
                      <a:pPr algn="l"/>
                      <a:r>
                        <a:rPr lang="en-US" sz="1100" dirty="0">
                          <a:latin typeface="Poppins Light" panose="00000400000000000000" pitchFamily="2" charset="0"/>
                          <a:cs typeface="Poppins Light" panose="00000400000000000000" pitchFamily="2" charset="0"/>
                        </a:rPr>
                        <a:t>Women and other individuals with a cervix at </a:t>
                      </a:r>
                      <a:r>
                        <a:rPr lang="en-US" sz="1100" b="1" dirty="0">
                          <a:latin typeface="Poppins Light" panose="00000400000000000000" pitchFamily="2" charset="0"/>
                          <a:cs typeface="Poppins Light" panose="00000400000000000000" pitchFamily="2" charset="0"/>
                        </a:rPr>
                        <a:t>average risk </a:t>
                      </a:r>
                      <a:r>
                        <a:rPr lang="en-US" sz="1100" dirty="0">
                          <a:latin typeface="Poppins Light" panose="00000400000000000000" pitchFamily="2" charset="0"/>
                          <a:cs typeface="Poppins Light" panose="00000400000000000000" pitchFamily="2" charset="0"/>
                        </a:rPr>
                        <a:t>for cervical cancer </a:t>
                      </a:r>
                    </a:p>
                  </a:txBody>
                  <a:tcPr anchor="ctr"/>
                </a:tc>
                <a:tc>
                  <a:txBody>
                    <a:bodyPr/>
                    <a:lstStyle/>
                    <a:p>
                      <a:pPr algn="l"/>
                      <a:r>
                        <a:rPr lang="en-US" sz="1100" i="0" dirty="0">
                          <a:latin typeface="Poppins Light" panose="00000400000000000000" pitchFamily="2" charset="0"/>
                          <a:cs typeface="Poppins Light" panose="00000400000000000000" pitchFamily="2" charset="0"/>
                        </a:rPr>
                        <a:t>Self-collected HPV testing*</a:t>
                      </a:r>
                      <a:endParaRPr sz="1100" i="0" dirty="0">
                        <a:latin typeface="Poppins Light" panose="00000400000000000000" pitchFamily="2" charset="0"/>
                        <a:cs typeface="Poppins Light" panose="00000400000000000000" pitchFamily="2" charset="0"/>
                      </a:endParaRPr>
                    </a:p>
                  </a:txBody>
                  <a:tcPr anchor="ctr"/>
                </a:tc>
                <a:tc>
                  <a:txBody>
                    <a:bodyPr/>
                    <a:lstStyle/>
                    <a:p>
                      <a:pPr algn="l"/>
                      <a:r>
                        <a:rPr lang="en-US" sz="1100" i="0" dirty="0">
                          <a:latin typeface="Poppins Light" panose="00000400000000000000" pitchFamily="2" charset="0"/>
                          <a:cs typeface="Poppins Light" panose="00000400000000000000" pitchFamily="2" charset="0"/>
                        </a:rPr>
                        <a:t>Start at </a:t>
                      </a:r>
                      <a:r>
                        <a:rPr lang="en-US" sz="1100" b="1" i="0" dirty="0">
                          <a:solidFill>
                            <a:srgbClr val="2746F8"/>
                          </a:solidFill>
                          <a:latin typeface="Poppins Light" panose="00000400000000000000" pitchFamily="2" charset="0"/>
                          <a:cs typeface="Poppins Light" panose="00000400000000000000" pitchFamily="2" charset="0"/>
                        </a:rPr>
                        <a:t>age 25 </a:t>
                      </a:r>
                      <a:r>
                        <a:rPr lang="en-US" sz="1100" i="0" dirty="0">
                          <a:latin typeface="Poppins Light" panose="00000400000000000000" pitchFamily="2" charset="0"/>
                          <a:cs typeface="Poppins Light" panose="00000400000000000000" pitchFamily="2" charset="0"/>
                        </a:rPr>
                        <a:t>and continue until at least </a:t>
                      </a:r>
                      <a:r>
                        <a:rPr lang="en-US" sz="1100" b="1" i="0" dirty="0">
                          <a:solidFill>
                            <a:srgbClr val="2746F8"/>
                          </a:solidFill>
                          <a:latin typeface="Poppins Light" panose="00000400000000000000" pitchFamily="2" charset="0"/>
                          <a:cs typeface="Poppins Light" panose="00000400000000000000" pitchFamily="2" charset="0"/>
                        </a:rPr>
                        <a:t>age 65</a:t>
                      </a:r>
                      <a:r>
                        <a:rPr lang="en-US" sz="1100" i="0" dirty="0">
                          <a:latin typeface="Poppins Light" panose="00000400000000000000" pitchFamily="2" charset="0"/>
                          <a:cs typeface="Poppins Light" panose="00000400000000000000" pitchFamily="2" charset="0"/>
                        </a:rPr>
                        <a:t>; screen </a:t>
                      </a:r>
                      <a:r>
                        <a:rPr lang="en-US" sz="1100" b="1" i="0" dirty="0">
                          <a:solidFill>
                            <a:srgbClr val="2746F8"/>
                          </a:solidFill>
                          <a:latin typeface="Poppins Light" panose="00000400000000000000" pitchFamily="2" charset="0"/>
                          <a:cs typeface="Poppins Light" panose="00000400000000000000" pitchFamily="2" charset="0"/>
                        </a:rPr>
                        <a:t>every 3 years</a:t>
                      </a:r>
                      <a:r>
                        <a:rPr lang="en-US" sz="1100" i="0" dirty="0">
                          <a:latin typeface="Poppins Light" panose="00000400000000000000" pitchFamily="2" charset="0"/>
                          <a:cs typeface="Poppins Light" panose="00000400000000000000" pitchFamily="2" charset="0"/>
                        </a:rPr>
                        <a:t>. </a:t>
                      </a:r>
                    </a:p>
                    <a:p>
                      <a:pPr algn="l"/>
                      <a:r>
                        <a:rPr lang="en-US" sz="1100" i="1" dirty="0">
                          <a:latin typeface="Poppins Light" panose="00000400000000000000" pitchFamily="2" charset="0"/>
                          <a:cs typeface="Poppins Light" panose="00000400000000000000" pitchFamily="2" charset="0"/>
                        </a:rPr>
                        <a:t>Test must be ordered by a health care provider.</a:t>
                      </a:r>
                      <a:endParaRPr sz="1100" i="1" dirty="0">
                        <a:latin typeface="Poppins Light" panose="00000400000000000000" pitchFamily="2" charset="0"/>
                        <a:cs typeface="Poppins Light" panose="00000400000000000000" pitchFamily="2" charset="0"/>
                      </a:endParaRPr>
                    </a:p>
                  </a:txBody>
                  <a:tcPr anchor="ctr"/>
                </a:tc>
                <a:extLst>
                  <a:ext uri="{0D108BD9-81ED-4DB2-BD59-A6C34878D82A}">
                    <a16:rowId xmlns:a16="http://schemas.microsoft.com/office/drawing/2014/main" val="1836883408"/>
                  </a:ext>
                </a:extLst>
              </a:tr>
              <a:tr h="4972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Poppins Light" panose="00000400000000000000" pitchFamily="2" charset="0"/>
                          <a:cs typeface="Poppins Light" panose="00000400000000000000" pitchFamily="2" charset="0"/>
                        </a:rPr>
                        <a:t>Women and other individuals with a cervix at </a:t>
                      </a:r>
                      <a:r>
                        <a:rPr lang="en-US" sz="1100" b="1" dirty="0">
                          <a:latin typeface="Poppins Light" panose="00000400000000000000" pitchFamily="2" charset="0"/>
                          <a:cs typeface="Poppins Light" panose="00000400000000000000" pitchFamily="2" charset="0"/>
                        </a:rPr>
                        <a:t>average risk </a:t>
                      </a:r>
                      <a:r>
                        <a:rPr lang="en-US" sz="1100" dirty="0">
                          <a:latin typeface="Poppins Light" panose="00000400000000000000" pitchFamily="2" charset="0"/>
                          <a:cs typeface="Poppins Light" panose="00000400000000000000" pitchFamily="2" charset="0"/>
                        </a:rPr>
                        <a:t>for cervical cancer </a:t>
                      </a:r>
                    </a:p>
                    <a:p>
                      <a:pPr algn="l"/>
                      <a:endParaRPr lang="en-US" sz="1100" dirty="0">
                        <a:latin typeface="Poppins Light" panose="00000400000000000000" pitchFamily="2" charset="0"/>
                        <a:cs typeface="Poppins Light" panose="00000400000000000000" pitchFamily="2" charset="0"/>
                      </a:endParaRPr>
                    </a:p>
                  </a:txBody>
                  <a:tcPr anchor="ctr"/>
                </a:tc>
                <a:tc>
                  <a:txBody>
                    <a:bodyPr/>
                    <a:lstStyle/>
                    <a:p>
                      <a:pPr algn="l"/>
                      <a:r>
                        <a:rPr lang="en-US" sz="1100" i="0" dirty="0">
                          <a:latin typeface="Poppins Light" panose="00000400000000000000" pitchFamily="2" charset="0"/>
                          <a:cs typeface="Poppins Light" panose="00000400000000000000" pitchFamily="2" charset="0"/>
                        </a:rPr>
                        <a:t>Co-testing (HPV test + Pap test)</a:t>
                      </a:r>
                      <a:endParaRPr sz="1100" i="0" dirty="0">
                        <a:latin typeface="Poppins Light" panose="00000400000000000000" pitchFamily="2" charset="0"/>
                        <a:cs typeface="Poppins Light" panose="000004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Poppins Light" panose="00000400000000000000" pitchFamily="2" charset="0"/>
                          <a:cs typeface="Poppins Light" panose="00000400000000000000" pitchFamily="2" charset="0"/>
                        </a:rPr>
                        <a:t>Start at </a:t>
                      </a:r>
                      <a:r>
                        <a:rPr lang="en-US" sz="1100" b="1" i="0" dirty="0">
                          <a:solidFill>
                            <a:srgbClr val="2746F8"/>
                          </a:solidFill>
                          <a:latin typeface="Poppins Light" panose="00000400000000000000" pitchFamily="2" charset="0"/>
                          <a:cs typeface="Poppins Light" panose="00000400000000000000" pitchFamily="2" charset="0"/>
                        </a:rPr>
                        <a:t>age 25 </a:t>
                      </a:r>
                      <a:r>
                        <a:rPr lang="en-US" sz="1100" i="0" dirty="0">
                          <a:latin typeface="Poppins Light" panose="00000400000000000000" pitchFamily="2" charset="0"/>
                          <a:cs typeface="Poppins Light" panose="00000400000000000000" pitchFamily="2" charset="0"/>
                        </a:rPr>
                        <a:t>and continue until at least </a:t>
                      </a:r>
                      <a:r>
                        <a:rPr lang="en-US" sz="1100" b="1" i="0" dirty="0">
                          <a:solidFill>
                            <a:srgbClr val="2746F8"/>
                          </a:solidFill>
                          <a:latin typeface="Poppins Light" panose="00000400000000000000" pitchFamily="2" charset="0"/>
                          <a:cs typeface="Poppins Light" panose="00000400000000000000" pitchFamily="2" charset="0"/>
                        </a:rPr>
                        <a:t>age 65</a:t>
                      </a:r>
                      <a:r>
                        <a:rPr lang="en-US" sz="1100" i="0" dirty="0">
                          <a:latin typeface="Poppins Light" panose="00000400000000000000" pitchFamily="2" charset="0"/>
                          <a:cs typeface="Poppins Light" panose="00000400000000000000" pitchFamily="2" charset="0"/>
                        </a:rPr>
                        <a:t>; screen </a:t>
                      </a:r>
                      <a:r>
                        <a:rPr lang="en-US" sz="1100" b="1" i="0" dirty="0">
                          <a:solidFill>
                            <a:srgbClr val="2746F8"/>
                          </a:solidFill>
                          <a:latin typeface="Poppins Light" panose="00000400000000000000" pitchFamily="2" charset="0"/>
                          <a:cs typeface="Poppins Light" panose="00000400000000000000" pitchFamily="2" charset="0"/>
                        </a:rPr>
                        <a:t>every 5 years</a:t>
                      </a:r>
                      <a:r>
                        <a:rPr lang="en-US" sz="1100" i="0" dirty="0">
                          <a:latin typeface="Poppins Light" panose="00000400000000000000" pitchFamily="2" charset="0"/>
                          <a:cs typeface="Poppins Light" panose="00000400000000000000" pitchFamily="2" charset="0"/>
                        </a:rPr>
                        <a:t>. </a:t>
                      </a:r>
                      <a:r>
                        <a:rPr lang="en-US" sz="1100" i="1" dirty="0">
                          <a:latin typeface="Poppins Light" panose="00000400000000000000" pitchFamily="2" charset="0"/>
                          <a:cs typeface="Poppins Light" panose="00000400000000000000" pitchFamily="2" charset="0"/>
                        </a:rPr>
                        <a:t>Sample collected by a health care provider.</a:t>
                      </a:r>
                    </a:p>
                  </a:txBody>
                  <a:tcPr anchor="ctr"/>
                </a:tc>
                <a:extLst>
                  <a:ext uri="{0D108BD9-81ED-4DB2-BD59-A6C34878D82A}">
                    <a16:rowId xmlns:a16="http://schemas.microsoft.com/office/drawing/2014/main" val="2370750765"/>
                  </a:ext>
                </a:extLst>
              </a:tr>
              <a:tr h="4539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Poppins Light" panose="00000400000000000000" pitchFamily="2" charset="0"/>
                          <a:cs typeface="Poppins Light" panose="00000400000000000000" pitchFamily="2" charset="0"/>
                        </a:rPr>
                        <a:t>Women and other individuals with a cervix at </a:t>
                      </a:r>
                      <a:r>
                        <a:rPr lang="en-US" sz="1100" b="1" dirty="0">
                          <a:latin typeface="Poppins Light" panose="00000400000000000000" pitchFamily="2" charset="0"/>
                          <a:cs typeface="Poppins Light" panose="00000400000000000000" pitchFamily="2" charset="0"/>
                        </a:rPr>
                        <a:t>average risk </a:t>
                      </a:r>
                      <a:r>
                        <a:rPr lang="en-US" sz="1100" dirty="0">
                          <a:latin typeface="Poppins Light" panose="00000400000000000000" pitchFamily="2" charset="0"/>
                          <a:cs typeface="Poppins Light" panose="00000400000000000000" pitchFamily="2" charset="0"/>
                        </a:rPr>
                        <a:t>for cervical cancer </a:t>
                      </a:r>
                    </a:p>
                    <a:p>
                      <a:pPr algn="l"/>
                      <a:endParaRPr lang="en-US" sz="1100" dirty="0">
                        <a:latin typeface="Poppins Light" panose="00000400000000000000" pitchFamily="2" charset="0"/>
                        <a:cs typeface="Poppins Light" panose="00000400000000000000" pitchFamily="2" charset="0"/>
                      </a:endParaRPr>
                    </a:p>
                  </a:txBody>
                  <a:tcPr anchor="ctr"/>
                </a:tc>
                <a:tc>
                  <a:txBody>
                    <a:bodyPr/>
                    <a:lstStyle/>
                    <a:p>
                      <a:pPr algn="l"/>
                      <a:r>
                        <a:rPr lang="en-US" sz="1100" i="0" dirty="0">
                          <a:solidFill>
                            <a:schemeClr val="tx1"/>
                          </a:solidFill>
                          <a:latin typeface="Poppins Light" panose="00000400000000000000" pitchFamily="2" charset="0"/>
                          <a:cs typeface="Poppins Light" panose="00000400000000000000" pitchFamily="2" charset="0"/>
                        </a:rPr>
                        <a:t>Pap test alone</a:t>
                      </a:r>
                      <a:endParaRPr sz="1100" i="0" dirty="0">
                        <a:solidFill>
                          <a:schemeClr val="tx1"/>
                        </a:solidFill>
                        <a:latin typeface="Poppins Light" panose="00000400000000000000" pitchFamily="2" charset="0"/>
                        <a:cs typeface="Poppins Light" panose="00000400000000000000" pitchFamily="2"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Poppins Light" panose="00000400000000000000" pitchFamily="2" charset="0"/>
                          <a:cs typeface="Poppins Light" panose="00000400000000000000" pitchFamily="2" charset="0"/>
                        </a:rPr>
                        <a:t>Start at </a:t>
                      </a:r>
                      <a:r>
                        <a:rPr lang="en-US" sz="1100" b="1" i="0" dirty="0">
                          <a:solidFill>
                            <a:srgbClr val="2746F8"/>
                          </a:solidFill>
                          <a:latin typeface="Poppins Light" panose="00000400000000000000" pitchFamily="2" charset="0"/>
                          <a:cs typeface="Poppins Light" panose="00000400000000000000" pitchFamily="2" charset="0"/>
                        </a:rPr>
                        <a:t>age 25 </a:t>
                      </a:r>
                      <a:r>
                        <a:rPr lang="en-US" sz="1100" i="0" dirty="0">
                          <a:latin typeface="Poppins Light" panose="00000400000000000000" pitchFamily="2" charset="0"/>
                          <a:cs typeface="Poppins Light" panose="00000400000000000000" pitchFamily="2" charset="0"/>
                        </a:rPr>
                        <a:t>and continue until at least </a:t>
                      </a:r>
                      <a:r>
                        <a:rPr lang="en-US" sz="1100" b="1" i="0" dirty="0">
                          <a:solidFill>
                            <a:srgbClr val="2746F8"/>
                          </a:solidFill>
                          <a:latin typeface="Poppins Light" panose="00000400000000000000" pitchFamily="2" charset="0"/>
                          <a:cs typeface="Poppins Light" panose="00000400000000000000" pitchFamily="2" charset="0"/>
                        </a:rPr>
                        <a:t>age 65</a:t>
                      </a:r>
                      <a:r>
                        <a:rPr lang="en-US" sz="1100" i="0" dirty="0">
                          <a:latin typeface="Poppins Light" panose="00000400000000000000" pitchFamily="2" charset="0"/>
                          <a:cs typeface="Poppins Light" panose="00000400000000000000" pitchFamily="2" charset="0"/>
                        </a:rPr>
                        <a:t>; screen </a:t>
                      </a:r>
                      <a:r>
                        <a:rPr lang="en-US" sz="1100" b="1" i="0" dirty="0">
                          <a:solidFill>
                            <a:srgbClr val="2746F8"/>
                          </a:solidFill>
                          <a:latin typeface="Poppins Light" panose="00000400000000000000" pitchFamily="2" charset="0"/>
                          <a:cs typeface="Poppins Light" panose="00000400000000000000" pitchFamily="2" charset="0"/>
                        </a:rPr>
                        <a:t>every 3 years</a:t>
                      </a:r>
                      <a:r>
                        <a:rPr lang="en-US" sz="1100" i="0" dirty="0">
                          <a:latin typeface="Poppins Light" panose="00000400000000000000" pitchFamily="2" charset="0"/>
                          <a:cs typeface="Poppins Light" panose="00000400000000000000" pitchFamily="2" charset="0"/>
                        </a:rPr>
                        <a:t>. </a:t>
                      </a:r>
                      <a:r>
                        <a:rPr lang="en-US" sz="1100" i="1" dirty="0">
                          <a:latin typeface="Poppins Light" panose="00000400000000000000" pitchFamily="2" charset="0"/>
                          <a:cs typeface="Poppins Light" panose="00000400000000000000" pitchFamily="2" charset="0"/>
                        </a:rPr>
                        <a:t>If other options are not available. </a:t>
                      </a:r>
                    </a:p>
                  </a:txBody>
                  <a:tcPr anchor="ctr"/>
                </a:tc>
                <a:extLst>
                  <a:ext uri="{0D108BD9-81ED-4DB2-BD59-A6C34878D82A}">
                    <a16:rowId xmlns:a16="http://schemas.microsoft.com/office/drawing/2014/main" val="3740261744"/>
                  </a:ext>
                </a:extLst>
              </a:tr>
            </a:tbl>
          </a:graphicData>
        </a:graphic>
      </p:graphicFrame>
    </p:spTree>
    <p:extLst>
      <p:ext uri="{BB962C8B-B14F-4D97-AF65-F5344CB8AC3E}">
        <p14:creationId xmlns:p14="http://schemas.microsoft.com/office/powerpoint/2010/main" val="975700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7F063-26FA-FEA0-5696-FA15D1619224}"/>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4B30C8D-AA30-D074-B4AC-D1B8E75C69D4}"/>
              </a:ext>
            </a:extLst>
          </p:cNvPr>
          <p:cNvSpPr txBox="1"/>
          <p:nvPr/>
        </p:nvSpPr>
        <p:spPr>
          <a:xfrm>
            <a:off x="499533" y="5727277"/>
            <a:ext cx="7689264" cy="813941"/>
          </a:xfrm>
          <a:prstGeom prst="rect">
            <a:avLst/>
          </a:prstGeom>
          <a:noFill/>
        </p:spPr>
        <p:txBody>
          <a:bodyPr wrap="square">
            <a:spAutoFit/>
          </a:bodyPr>
          <a:lstStyle/>
          <a:p>
            <a:pPr>
              <a:lnSpc>
                <a:spcPct val="107000"/>
              </a:lnSpc>
              <a:tabLst>
                <a:tab pos="1454150" algn="l"/>
              </a:tabLst>
            </a:pPr>
            <a:r>
              <a:rPr lang="en-US" sz="1000" dirty="0">
                <a:solidFill>
                  <a:srgbClr val="000000"/>
                </a:solidFill>
              </a:rPr>
              <a:t>Tennessee was not included in the 2024 Behavioral Risk Factor Surveillance System due to insufficient data. Estimates are among females who have not had a hysterectomy. All estimates are age adjusted to the year 2000 US population standard using 4 age groups: 25-29, 30-39, 40-49, and 50-65 years. Pap test in the past 3 years or Pap test and HPV test or HPV test alone within the past 5 years among females 25-65 years. </a:t>
            </a:r>
          </a:p>
          <a:p>
            <a:pPr>
              <a:lnSpc>
                <a:spcPct val="107000"/>
              </a:lnSpc>
              <a:tabLst>
                <a:tab pos="1454150" algn="l"/>
              </a:tabLst>
            </a:pPr>
            <a:r>
              <a:rPr lang="en-US" sz="1000" b="1" dirty="0">
                <a:solidFill>
                  <a:srgbClr val="000000"/>
                </a:solidFill>
              </a:rPr>
              <a:t>Source: </a:t>
            </a:r>
            <a:r>
              <a:rPr lang="en-US" sz="1000" dirty="0">
                <a:solidFill>
                  <a:srgbClr val="000000"/>
                </a:solidFill>
              </a:rPr>
              <a:t>Behavioral Risk Factor Surveillance System, 2024.</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400" dirty="0"/>
          </a:p>
        </p:txBody>
      </p:sp>
      <p:pic>
        <p:nvPicPr>
          <p:cNvPr id="3" name="Picture 2">
            <a:extLst>
              <a:ext uri="{FF2B5EF4-FFF2-40B4-BE49-F238E27FC236}">
                <a16:creationId xmlns:a16="http://schemas.microsoft.com/office/drawing/2014/main" id="{963F6912-9114-E1D6-E0B5-CCDB11B20D1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2870CC8C-EF26-B167-03AD-BEB754DA8183}"/>
              </a:ext>
            </a:extLst>
          </p:cNvPr>
          <p:cNvSpPr txBox="1"/>
          <p:nvPr/>
        </p:nvSpPr>
        <p:spPr>
          <a:xfrm>
            <a:off x="499533" y="390264"/>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25-65 Years, by </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State</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US, 2024</a:t>
            </a:r>
          </a:p>
        </p:txBody>
      </p:sp>
      <p:sp>
        <p:nvSpPr>
          <p:cNvPr id="2" name="Text Placeholder 3">
            <a:extLst>
              <a:ext uri="{FF2B5EF4-FFF2-40B4-BE49-F238E27FC236}">
                <a16:creationId xmlns:a16="http://schemas.microsoft.com/office/drawing/2014/main" id="{05686D41-6469-2BFE-07F5-4BF82C720894}"/>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65590443-70B3-3D4C-DFF7-B6A8B8519F0B}"/>
              </a:ext>
            </a:extLst>
          </p:cNvPr>
          <p:cNvPicPr>
            <a:picLocks noChangeAspect="1"/>
          </p:cNvPicPr>
          <p:nvPr/>
        </p:nvPicPr>
        <p:blipFill>
          <a:blip r:embed="rId4"/>
          <a:stretch>
            <a:fillRect/>
          </a:stretch>
        </p:blipFill>
        <p:spPr>
          <a:xfrm>
            <a:off x="1362734" y="1352009"/>
            <a:ext cx="6418532" cy="4191541"/>
          </a:xfrm>
          <a:prstGeom prst="rect">
            <a:avLst/>
          </a:prstGeom>
          <a:ln>
            <a:solidFill>
              <a:schemeClr val="tx1"/>
            </a:solidFill>
          </a:ln>
        </p:spPr>
      </p:pic>
    </p:spTree>
    <p:extLst>
      <p:ext uri="{BB962C8B-B14F-4D97-AF65-F5344CB8AC3E}">
        <p14:creationId xmlns:p14="http://schemas.microsoft.com/office/powerpoint/2010/main" val="2935036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A45CE4-FC38-9A0D-355F-09E958DCB145}"/>
              </a:ext>
            </a:extLst>
          </p:cNvPr>
          <p:cNvSpPr txBox="1"/>
          <p:nvPr/>
        </p:nvSpPr>
        <p:spPr>
          <a:xfrm>
            <a:off x="499533" y="5401459"/>
            <a:ext cx="7689264" cy="1143262"/>
          </a:xfrm>
          <a:prstGeom prst="rect">
            <a:avLst/>
          </a:prstGeom>
          <a:noFill/>
        </p:spPr>
        <p:txBody>
          <a:bodyPr wrap="square">
            <a:spAutoFit/>
          </a:bodyPr>
          <a:lstStyle/>
          <a:p>
            <a:pPr>
              <a:lnSpc>
                <a:spcPct val="107000"/>
              </a:lnSpc>
              <a:tabLst>
                <a:tab pos="1454150" algn="l"/>
              </a:tabLst>
            </a:pPr>
            <a:r>
              <a:rPr lang="en-US" sz="1000" dirty="0">
                <a:solidFill>
                  <a:srgbClr val="000000"/>
                </a:solidFill>
              </a:rPr>
              <a:t>Estimates are age adjusted to the year 2000 US standard population using 4 age groups: 21-29, 30-39, 40-49, and 50-65 years. The National Health Interview Survey (NHIS) underwent a significant redesign in 2019, preventing comparability to prior years indicated by the line break. Cervical cancer screening is defined as Pap test in the past 3 years (2000-2021) among females 21-65 years or HPV and Pap co-testing (2015-on) or HPV test alone within the past 5 years (2019-on) among females 30-65 years who have not had a hysterectomy; hysterectomy data not available in 2003. Up-to-date cervical cancer screening data not available in the NHIS 2023. </a:t>
            </a:r>
          </a:p>
          <a:p>
            <a:pPr>
              <a:lnSpc>
                <a:spcPct val="107000"/>
              </a:lnSpc>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Surveys, 2000-2021. </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400" dirty="0"/>
          </a:p>
        </p:txBody>
      </p:sp>
      <p:pic>
        <p:nvPicPr>
          <p:cNvPr id="3" name="Picture 2">
            <a:extLst>
              <a:ext uri="{FF2B5EF4-FFF2-40B4-BE49-F238E27FC236}">
                <a16:creationId xmlns:a16="http://schemas.microsoft.com/office/drawing/2014/main" id="{5D9DC91C-9702-2BF5-F1AB-D030C1323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B614EB48-2833-6747-5768-7665F56C9857}"/>
              </a:ext>
            </a:extLst>
          </p:cNvPr>
          <p:cNvSpPr txBox="1"/>
          <p:nvPr/>
        </p:nvSpPr>
        <p:spPr>
          <a:xfrm>
            <a:off x="499533" y="390264"/>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21-65 Years, by Race/Ethnicity, US, 2000-2021</a:t>
            </a:r>
          </a:p>
        </p:txBody>
      </p:sp>
      <p:sp>
        <p:nvSpPr>
          <p:cNvPr id="2" name="Text Placeholder 3">
            <a:extLst>
              <a:ext uri="{FF2B5EF4-FFF2-40B4-BE49-F238E27FC236}">
                <a16:creationId xmlns:a16="http://schemas.microsoft.com/office/drawing/2014/main" id="{14E3611F-3A4C-50D6-A607-B7E2973EF52A}"/>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9" name="Picture 8">
            <a:extLst>
              <a:ext uri="{FF2B5EF4-FFF2-40B4-BE49-F238E27FC236}">
                <a16:creationId xmlns:a16="http://schemas.microsoft.com/office/drawing/2014/main" id="{95DD47D6-FAFE-1983-1B99-77173A2FF64C}"/>
              </a:ext>
            </a:extLst>
          </p:cNvPr>
          <p:cNvPicPr>
            <a:picLocks noChangeAspect="1"/>
          </p:cNvPicPr>
          <p:nvPr/>
        </p:nvPicPr>
        <p:blipFill>
          <a:blip r:embed="rId4"/>
          <a:stretch>
            <a:fillRect/>
          </a:stretch>
        </p:blipFill>
        <p:spPr>
          <a:xfrm>
            <a:off x="1392940" y="1352009"/>
            <a:ext cx="6358120" cy="3936282"/>
          </a:xfrm>
          <a:prstGeom prst="rect">
            <a:avLst/>
          </a:prstGeom>
        </p:spPr>
      </p:pic>
    </p:spTree>
    <p:extLst>
      <p:ext uri="{BB962C8B-B14F-4D97-AF65-F5344CB8AC3E}">
        <p14:creationId xmlns:p14="http://schemas.microsoft.com/office/powerpoint/2010/main" val="2457505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604518-785E-4106-29A5-3F5799144665}"/>
              </a:ext>
            </a:extLst>
          </p:cNvPr>
          <p:cNvSpPr txBox="1"/>
          <p:nvPr/>
        </p:nvSpPr>
        <p:spPr>
          <a:xfrm>
            <a:off x="499533" y="5375170"/>
            <a:ext cx="7543636" cy="1169551"/>
          </a:xfrm>
          <a:prstGeom prst="rect">
            <a:avLst/>
          </a:prstGeom>
          <a:noFill/>
        </p:spPr>
        <p:txBody>
          <a:bodyPr wrap="square">
            <a:spAutoFit/>
          </a:bodyPr>
          <a:lstStyle/>
          <a:p>
            <a:r>
              <a:rPr lang="en-US" sz="1000" dirty="0">
                <a:solidFill>
                  <a:srgbClr val="000000"/>
                </a:solidFill>
              </a:rPr>
              <a:t>ACS-American Cancer Society, USPSTF-United States Preventive Services Task Force, AIAN-American Indian or Alaska Native only or multiple race categories. Estimates are among females who have not had a hysterectomy. Up-to-date cervical cancer screening data are not available in the National Health Interview Survey 2023. †Pap test in the past 3 years; Pap test and HPV test; or HPV test alone within the past 5 years among females 25-65 years. ACS estimates are age adjusted to the year 2000 US population standard using 4 age groups: 25-29, 30-39, 40-49, and 50-65 years. *Pap test in the past 3 years among females 21-65 years; Pap test and HPV test or HPV test alone within the past 5 years among females 30-65 years. USPSTF estimates are age adjusted using 4 age groups: 21-29, 30-39, 40-49, and 50-65 years. </a:t>
            </a:r>
            <a:r>
              <a:rPr lang="en-US" sz="1000" b="0" i="0" u="none" strike="noStrike" baseline="0" dirty="0">
                <a:solidFill>
                  <a:srgbClr val="000000"/>
                </a:solidFill>
              </a:rPr>
              <a:t>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2021. </a:t>
            </a:r>
          </a:p>
        </p:txBody>
      </p:sp>
      <p:pic>
        <p:nvPicPr>
          <p:cNvPr id="3" name="Picture 2">
            <a:extLst>
              <a:ext uri="{FF2B5EF4-FFF2-40B4-BE49-F238E27FC236}">
                <a16:creationId xmlns:a16="http://schemas.microsoft.com/office/drawing/2014/main" id="{E8215A6A-7CAB-79AC-D23E-288B7A01B7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descr="&#10;">
            <a:extLst>
              <a:ext uri="{FF2B5EF4-FFF2-40B4-BE49-F238E27FC236}">
                <a16:creationId xmlns:a16="http://schemas.microsoft.com/office/drawing/2014/main" id="{797A0C0D-A7F7-5977-F38D-23ACCBA0CF07}"/>
              </a:ext>
            </a:extLst>
          </p:cNvPr>
          <p:cNvSpPr txBox="1"/>
          <p:nvPr/>
        </p:nvSpPr>
        <p:spPr>
          <a:xfrm>
            <a:off x="499533" y="416460"/>
            <a:ext cx="8212666" cy="707886"/>
          </a:xfrm>
          <a:prstGeom prst="rect">
            <a:avLst/>
          </a:prstGeom>
          <a:noFill/>
        </p:spPr>
        <p:txBody>
          <a:bodyPr wrap="square" rtlCol="0">
            <a:spAutoFit/>
          </a:bodyPr>
          <a:lstStyle/>
          <a:p>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21-65 Years, by Race/Ethnicity, US, 2021</a:t>
            </a:r>
          </a:p>
        </p:txBody>
      </p:sp>
      <p:sp>
        <p:nvSpPr>
          <p:cNvPr id="2" name="Text Placeholder 3">
            <a:extLst>
              <a:ext uri="{FF2B5EF4-FFF2-40B4-BE49-F238E27FC236}">
                <a16:creationId xmlns:a16="http://schemas.microsoft.com/office/drawing/2014/main" id="{F40CF7F3-B6DB-ADBC-65BD-6502988659CB}"/>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8" name="Picture 7">
            <a:extLst>
              <a:ext uri="{FF2B5EF4-FFF2-40B4-BE49-F238E27FC236}">
                <a16:creationId xmlns:a16="http://schemas.microsoft.com/office/drawing/2014/main" id="{65A356D4-9D78-7EAC-0B35-3CECBB82D124}"/>
              </a:ext>
            </a:extLst>
          </p:cNvPr>
          <p:cNvPicPr>
            <a:picLocks noChangeAspect="1"/>
          </p:cNvPicPr>
          <p:nvPr/>
        </p:nvPicPr>
        <p:blipFill>
          <a:blip r:embed="rId4"/>
          <a:stretch>
            <a:fillRect/>
          </a:stretch>
        </p:blipFill>
        <p:spPr>
          <a:xfrm>
            <a:off x="934298" y="1124347"/>
            <a:ext cx="6961927" cy="4239636"/>
          </a:xfrm>
          <a:prstGeom prst="rect">
            <a:avLst/>
          </a:prstGeom>
        </p:spPr>
      </p:pic>
    </p:spTree>
    <p:extLst>
      <p:ext uri="{BB962C8B-B14F-4D97-AF65-F5344CB8AC3E}">
        <p14:creationId xmlns:p14="http://schemas.microsoft.com/office/powerpoint/2010/main" val="430881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CF89BD-98A4-26AE-5FFC-04B2C0DA22E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a:extLst>
              <a:ext uri="{FF2B5EF4-FFF2-40B4-BE49-F238E27FC236}">
                <a16:creationId xmlns:a16="http://schemas.microsoft.com/office/drawing/2014/main" id="{94645C26-B70D-0D0D-E1D6-A1F5234DF052}"/>
              </a:ext>
            </a:extLst>
          </p:cNvPr>
          <p:cNvSpPr txBox="1"/>
          <p:nvPr/>
        </p:nvSpPr>
        <p:spPr>
          <a:xfrm>
            <a:off x="497840" y="5838543"/>
            <a:ext cx="7602371" cy="861774"/>
          </a:xfrm>
          <a:prstGeom prst="rect">
            <a:avLst/>
          </a:prstGeom>
          <a:noFill/>
        </p:spPr>
        <p:txBody>
          <a:bodyPr wrap="square">
            <a:spAutoFit/>
          </a:bodyPr>
          <a:lstStyle/>
          <a:p>
            <a:r>
              <a:rPr lang="en-US" sz="1000" dirty="0">
                <a:solidFill>
                  <a:srgbClr val="000000"/>
                </a:solidFill>
              </a:rPr>
              <a:t>ACS-American Cancer Society, USPSTF-United States Preventive Services Task Force. Estimates are among females who have not had a hysterectomy. Up-to-date cervical cancer screening data are not available in the National Health Interview Survey 2023. Estimates stratified by age are crude. †Pap test in the past 3 years; Pap test and HPV test or HPV test alone within the past 5 years among females 25-65 years. *Pap test in the past 3 years among females 21-65 years; Pap test and HPV test or HPV test alone within the past 5 years among females 30-65 years.</a:t>
            </a:r>
            <a:endParaRPr lang="en-US" sz="1000" b="0" i="0" u="none" strike="noStrike" baseline="0" dirty="0">
              <a:solidFill>
                <a:srgbClr val="000000"/>
              </a:solidFill>
            </a:endParaRP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2021. </a:t>
            </a:r>
          </a:p>
        </p:txBody>
      </p:sp>
      <p:sp>
        <p:nvSpPr>
          <p:cNvPr id="2" name="TextBox 1" descr="&#10;">
            <a:extLst>
              <a:ext uri="{FF2B5EF4-FFF2-40B4-BE49-F238E27FC236}">
                <a16:creationId xmlns:a16="http://schemas.microsoft.com/office/drawing/2014/main" id="{DCD1657F-7312-7453-BA2A-0050BDEEDE30}"/>
              </a:ext>
            </a:extLst>
          </p:cNvPr>
          <p:cNvSpPr txBox="1"/>
          <p:nvPr/>
        </p:nvSpPr>
        <p:spPr>
          <a:xfrm>
            <a:off x="497840" y="407481"/>
            <a:ext cx="8212666" cy="707886"/>
          </a:xfrm>
          <a:prstGeom prst="rect">
            <a:avLst/>
          </a:prstGeom>
          <a:noFill/>
        </p:spPr>
        <p:txBody>
          <a:bodyPr wrap="square" rtlCol="0">
            <a:spAutoFit/>
          </a:bodyPr>
          <a:lstStyle/>
          <a:p>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1</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-65 Years, by </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Age</a:t>
            </a: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US, 2021</a:t>
            </a:r>
          </a:p>
        </p:txBody>
      </p:sp>
      <p:sp>
        <p:nvSpPr>
          <p:cNvPr id="6" name="Text Placeholder 3">
            <a:extLst>
              <a:ext uri="{FF2B5EF4-FFF2-40B4-BE49-F238E27FC236}">
                <a16:creationId xmlns:a16="http://schemas.microsoft.com/office/drawing/2014/main" id="{F92A0396-0432-B3F1-C93E-BB907E34BCCD}"/>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7" name="Picture 6">
            <a:extLst>
              <a:ext uri="{FF2B5EF4-FFF2-40B4-BE49-F238E27FC236}">
                <a16:creationId xmlns:a16="http://schemas.microsoft.com/office/drawing/2014/main" id="{90B71B47-C1D0-07AC-C269-ED7C096B6686}"/>
              </a:ext>
            </a:extLst>
          </p:cNvPr>
          <p:cNvPicPr>
            <a:picLocks noChangeAspect="1"/>
          </p:cNvPicPr>
          <p:nvPr/>
        </p:nvPicPr>
        <p:blipFill>
          <a:blip r:embed="rId4"/>
          <a:stretch>
            <a:fillRect/>
          </a:stretch>
        </p:blipFill>
        <p:spPr>
          <a:xfrm>
            <a:off x="779959" y="1109271"/>
            <a:ext cx="7584081" cy="4639458"/>
          </a:xfrm>
          <a:prstGeom prst="rect">
            <a:avLst/>
          </a:prstGeom>
        </p:spPr>
      </p:pic>
    </p:spTree>
    <p:extLst>
      <p:ext uri="{BB962C8B-B14F-4D97-AF65-F5344CB8AC3E}">
        <p14:creationId xmlns:p14="http://schemas.microsoft.com/office/powerpoint/2010/main" val="36026447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212BDC-9182-F7BD-B3F0-A7C6AD385BCB}"/>
              </a:ext>
            </a:extLst>
          </p:cNvPr>
          <p:cNvSpPr txBox="1"/>
          <p:nvPr/>
        </p:nvSpPr>
        <p:spPr>
          <a:xfrm>
            <a:off x="499533" y="5804350"/>
            <a:ext cx="7360920" cy="1015663"/>
          </a:xfrm>
          <a:prstGeom prst="rect">
            <a:avLst/>
          </a:prstGeom>
          <a:noFill/>
        </p:spPr>
        <p:txBody>
          <a:bodyPr wrap="square">
            <a:spAutoFit/>
          </a:bodyPr>
          <a:lstStyle/>
          <a:p>
            <a:r>
              <a:rPr lang="en-US" sz="1000" dirty="0">
                <a:solidFill>
                  <a:srgbClr val="000000"/>
                </a:solidFill>
              </a:rPr>
              <a:t>ACS-American Cancer Society, USPSTF-United States Preventive Services Task Force. Insurance estimates are crude. Estimates are among females who have not had a hysterectomy. Up-to-date cervical cancer screening data are not available in the National Health Interview Survey 2023. Estimates stratified by insurance status are crude. †Pap test in the past 3 years; Pap test and HPV test or HPV test alone within the past 5 years among females 25-65 years. *Pap test in the past 3 years among females 21-65 years; Pap test and HPV test or HPV test alone within the past 5 years among females 30-65 years.</a:t>
            </a:r>
            <a:r>
              <a:rPr lang="en-US" sz="1000" b="0" i="0" u="none" strike="noStrike" baseline="0" dirty="0">
                <a:solidFill>
                  <a:srgbClr val="000000"/>
                </a:solidFill>
              </a:rPr>
              <a:t>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2021. 	</a:t>
            </a:r>
          </a:p>
        </p:txBody>
      </p:sp>
      <p:pic>
        <p:nvPicPr>
          <p:cNvPr id="2" name="Picture 1">
            <a:extLst>
              <a:ext uri="{FF2B5EF4-FFF2-40B4-BE49-F238E27FC236}">
                <a16:creationId xmlns:a16="http://schemas.microsoft.com/office/drawing/2014/main" id="{DA095E6A-DFDC-C873-DAE6-A0B1E4C83B8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5DFCE9DE-47BD-CE38-A715-A9F85DD658DF}"/>
              </a:ext>
            </a:extLst>
          </p:cNvPr>
          <p:cNvSpPr txBox="1"/>
          <p:nvPr/>
        </p:nvSpPr>
        <p:spPr>
          <a:xfrm>
            <a:off x="499533" y="420681"/>
            <a:ext cx="8212666" cy="707886"/>
          </a:xfrm>
          <a:prstGeom prst="rect">
            <a:avLst/>
          </a:prstGeom>
          <a:noFill/>
        </p:spPr>
        <p:txBody>
          <a:bodyPr wrap="square" rtlCol="0">
            <a:spAutoFit/>
          </a:bodyPr>
          <a:lstStyle/>
          <a:p>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Cervical Cancer Screening (%), Females 21-65 Years, by Insurance Status, US, 2021</a:t>
            </a:r>
          </a:p>
        </p:txBody>
      </p:sp>
      <p:sp>
        <p:nvSpPr>
          <p:cNvPr id="5" name="Text Placeholder 3">
            <a:extLst>
              <a:ext uri="{FF2B5EF4-FFF2-40B4-BE49-F238E27FC236}">
                <a16:creationId xmlns:a16="http://schemas.microsoft.com/office/drawing/2014/main" id="{F98A8A73-3E5B-F339-15AE-36A2BCFEC5FC}"/>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EED193D0-C6E6-F1A8-7F6D-E6F2F97E4DD6}"/>
              </a:ext>
            </a:extLst>
          </p:cNvPr>
          <p:cNvPicPr>
            <a:picLocks noChangeAspect="1"/>
          </p:cNvPicPr>
          <p:nvPr/>
        </p:nvPicPr>
        <p:blipFill>
          <a:blip r:embed="rId4"/>
          <a:stretch>
            <a:fillRect/>
          </a:stretch>
        </p:blipFill>
        <p:spPr>
          <a:xfrm>
            <a:off x="770814" y="1112319"/>
            <a:ext cx="7602371" cy="4633362"/>
          </a:xfrm>
          <a:prstGeom prst="rect">
            <a:avLst/>
          </a:prstGeom>
        </p:spPr>
      </p:pic>
    </p:spTree>
    <p:extLst>
      <p:ext uri="{BB962C8B-B14F-4D97-AF65-F5344CB8AC3E}">
        <p14:creationId xmlns:p14="http://schemas.microsoft.com/office/powerpoint/2010/main" val="390134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10;">
            <a:extLst>
              <a:ext uri="{FF2B5EF4-FFF2-40B4-BE49-F238E27FC236}">
                <a16:creationId xmlns:a16="http://schemas.microsoft.com/office/drawing/2014/main" id="{6EBC5D82-463F-6A7E-FC8D-092B37823B56}"/>
              </a:ext>
            </a:extLst>
          </p:cNvPr>
          <p:cNvSpPr txBox="1"/>
          <p:nvPr/>
        </p:nvSpPr>
        <p:spPr>
          <a:xfrm>
            <a:off x="499533" y="340162"/>
            <a:ext cx="8212666" cy="740459"/>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Current Cigarette Smoking </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Prevalence</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 Adults 18 Years and Older, US, 19</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90</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-2024</a:t>
            </a:r>
            <a:endParaRPr lang="en-US" sz="18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7" name="TextBox 6">
            <a:extLst>
              <a:ext uri="{FF2B5EF4-FFF2-40B4-BE49-F238E27FC236}">
                <a16:creationId xmlns:a16="http://schemas.microsoft.com/office/drawing/2014/main" id="{469A3948-8079-F99F-EDF6-474B77B7650C}"/>
              </a:ext>
            </a:extLst>
          </p:cNvPr>
          <p:cNvSpPr txBox="1"/>
          <p:nvPr/>
        </p:nvSpPr>
        <p:spPr>
          <a:xfrm>
            <a:off x="846667" y="5801056"/>
            <a:ext cx="7450667" cy="743665"/>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population standard using 5 age groups: 18-24, 25-34, 35-44, 45-64, and ≥65 years. The National Health Interview Survey underwent a significant redesign in 2019, preventing comparability to prior years, as indicated by the line break. Current cigarette smoking is defined as ever smoked 100 cigarettes in lifetime and now smoke every day or some days.</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 </a:t>
            </a:r>
            <a:r>
              <a:rPr lang="en-US" sz="1000" kern="100" dirty="0">
                <a:effectLst/>
                <a:ea typeface="Calibri" panose="020F0502020204030204" pitchFamily="34" charset="0"/>
                <a:cs typeface="Arial" panose="020B0604020202020204" pitchFamily="34" charset="0"/>
              </a:rPr>
              <a:t>National Center for Health Statistics, 2019. National Health Interview Survey, 2019, 2022, and</a:t>
            </a:r>
            <a:r>
              <a:rPr lang="en-US" sz="1000" kern="100" dirty="0">
                <a:ea typeface="Calibri" panose="020F0502020204030204" pitchFamily="34" charset="0"/>
                <a:cs typeface="Arial" panose="020B0604020202020204" pitchFamily="34" charset="0"/>
              </a:rPr>
              <a:t> </a:t>
            </a:r>
            <a:r>
              <a:rPr lang="en-US" sz="1000" kern="100" dirty="0">
                <a:effectLst/>
                <a:ea typeface="Calibri" panose="020F0502020204030204" pitchFamily="34" charset="0"/>
                <a:cs typeface="Arial" panose="020B0604020202020204" pitchFamily="34" charset="0"/>
              </a:rPr>
              <a:t>2024.</a:t>
            </a:r>
          </a:p>
        </p:txBody>
      </p:sp>
      <p:pic>
        <p:nvPicPr>
          <p:cNvPr id="2" name="Picture 1">
            <a:extLst>
              <a:ext uri="{FF2B5EF4-FFF2-40B4-BE49-F238E27FC236}">
                <a16:creationId xmlns:a16="http://schemas.microsoft.com/office/drawing/2014/main" id="{FD26842A-3EE7-931E-FB6A-6A3A2B2E560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 Placeholder 3">
            <a:extLst>
              <a:ext uri="{FF2B5EF4-FFF2-40B4-BE49-F238E27FC236}">
                <a16:creationId xmlns:a16="http://schemas.microsoft.com/office/drawing/2014/main" id="{05786D3D-CDA3-FEF1-61FB-36DE529CDAF8}"/>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698B9CCC-7647-74E8-81BB-A572C5B1C40D}"/>
              </a:ext>
            </a:extLst>
          </p:cNvPr>
          <p:cNvPicPr>
            <a:picLocks noChangeAspect="1"/>
          </p:cNvPicPr>
          <p:nvPr/>
        </p:nvPicPr>
        <p:blipFill>
          <a:blip r:embed="rId4"/>
          <a:stretch>
            <a:fillRect/>
          </a:stretch>
        </p:blipFill>
        <p:spPr>
          <a:xfrm>
            <a:off x="843618" y="1251805"/>
            <a:ext cx="7453716" cy="4357685"/>
          </a:xfrm>
          <a:prstGeom prst="rect">
            <a:avLst/>
          </a:prstGeom>
        </p:spPr>
      </p:pic>
    </p:spTree>
    <p:extLst>
      <p:ext uri="{BB962C8B-B14F-4D97-AF65-F5344CB8AC3E}">
        <p14:creationId xmlns:p14="http://schemas.microsoft.com/office/powerpoint/2010/main" val="3627896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42B2C4-264E-99E4-79B2-2DCD3BA80DBF}"/>
              </a:ext>
            </a:extLst>
          </p:cNvPr>
          <p:cNvSpPr txBox="1"/>
          <p:nvPr/>
        </p:nvSpPr>
        <p:spPr>
          <a:xfrm>
            <a:off x="450846" y="4068798"/>
            <a:ext cx="8023859" cy="2308324"/>
          </a:xfrm>
          <a:prstGeom prst="rect">
            <a:avLst/>
          </a:prstGeom>
          <a:noFill/>
        </p:spPr>
        <p:txBody>
          <a:bodyPr wrap="square" rtlCol="0">
            <a:spAutoFit/>
          </a:bodyPr>
          <a:lstStyle/>
          <a:p>
            <a:r>
              <a:rPr lang="en-US" sz="1100" dirty="0">
                <a:cs typeface="Arial" panose="020B0604020202020204" pitchFamily="34" charset="0"/>
              </a:rPr>
              <a:t>*All positive tests (other than colonoscopy) should be followed up with a colonoscopy.</a:t>
            </a:r>
          </a:p>
          <a:p>
            <a:endParaRPr lang="en-US" sz="1100" dirty="0">
              <a:cs typeface="Arial" panose="020B0604020202020204" pitchFamily="34" charset="0"/>
            </a:endParaRPr>
          </a:p>
          <a:p>
            <a:r>
              <a:rPr lang="en-US" sz="1600" b="0" i="0" u="none" strike="noStrike" baseline="0" dirty="0">
                <a:solidFill>
                  <a:srgbClr val="000000"/>
                </a:solidFill>
              </a:rPr>
              <a:t>All individuals should become familiar with the potential benefits, limitations, and harms associated with cancer screening.</a:t>
            </a:r>
            <a:endParaRPr lang="en-US" sz="1600" dirty="0">
              <a:cs typeface="Arial" panose="020B0604020202020204" pitchFamily="34" charset="0"/>
            </a:endParaRPr>
          </a:p>
          <a:p>
            <a:endParaRPr lang="en-US" sz="1600" dirty="0">
              <a:cs typeface="Arial" panose="020B0604020202020204" pitchFamily="34" charset="0"/>
            </a:endParaRPr>
          </a:p>
          <a:p>
            <a:r>
              <a:rPr lang="en-US" sz="1600" dirty="0">
                <a:cs typeface="Arial" panose="020B0604020202020204" pitchFamily="34" charset="0"/>
              </a:rPr>
              <a:t>Visit </a:t>
            </a:r>
            <a:r>
              <a:rPr lang="en-US" sz="1600" dirty="0">
                <a:hlinkClick r:id="rId3"/>
              </a:rPr>
              <a:t>Cancer Screening Guidelines | Detecting Cancer Early | American Cancer Society</a:t>
            </a:r>
            <a:r>
              <a:rPr lang="en-US" sz="1600" dirty="0"/>
              <a:t> </a:t>
            </a:r>
            <a:r>
              <a:rPr lang="en-US" sz="1600" dirty="0">
                <a:cs typeface="Arial" panose="020B0604020202020204" pitchFamily="34" charset="0"/>
              </a:rPr>
              <a:t>for more information about the American Cancer Society Guidelines.</a:t>
            </a:r>
          </a:p>
          <a:p>
            <a:endParaRPr lang="en-US" dirty="0"/>
          </a:p>
          <a:p>
            <a:r>
              <a:rPr lang="en-US" sz="1000" b="1" i="0" dirty="0">
                <a:solidFill>
                  <a:srgbClr val="212121"/>
                </a:solidFill>
                <a:effectLst/>
                <a:highlight>
                  <a:srgbClr val="FFFFFF"/>
                </a:highlight>
                <a:cs typeface="Arial" panose="020B0604020202020204" pitchFamily="34" charset="0"/>
              </a:rPr>
              <a:t>Source: </a:t>
            </a:r>
            <a:r>
              <a:rPr lang="en-US" sz="1000" b="0" i="0" dirty="0">
                <a:solidFill>
                  <a:srgbClr val="212121"/>
                </a:solidFill>
                <a:effectLst/>
                <a:highlight>
                  <a:srgbClr val="FFFFFF"/>
                </a:highlight>
                <a:cs typeface="Arial" panose="020B0604020202020204" pitchFamily="34" charset="0"/>
              </a:rPr>
              <a:t>Wolf AMD, </a:t>
            </a:r>
            <a:r>
              <a:rPr lang="en-US" sz="1000" b="0" i="0" dirty="0" err="1">
                <a:solidFill>
                  <a:srgbClr val="212121"/>
                </a:solidFill>
                <a:effectLst/>
                <a:highlight>
                  <a:srgbClr val="FFFFFF"/>
                </a:highlight>
                <a:cs typeface="Arial" panose="020B0604020202020204" pitchFamily="34" charset="0"/>
              </a:rPr>
              <a:t>Fontham</a:t>
            </a:r>
            <a:r>
              <a:rPr lang="en-US" sz="1000" b="0" i="0" dirty="0">
                <a:solidFill>
                  <a:srgbClr val="212121"/>
                </a:solidFill>
                <a:effectLst/>
                <a:highlight>
                  <a:srgbClr val="FFFFFF"/>
                </a:highlight>
                <a:cs typeface="Arial" panose="020B0604020202020204" pitchFamily="34" charset="0"/>
              </a:rPr>
              <a:t> ETH, Church TR, et al. Colorectal cancer screening for average-risk adults: 2018 guideline update from the American Cancer Society. </a:t>
            </a:r>
            <a:r>
              <a:rPr lang="en-US" sz="1000" b="0" i="1" dirty="0">
                <a:solidFill>
                  <a:srgbClr val="212121"/>
                </a:solidFill>
                <a:effectLst/>
                <a:highlight>
                  <a:srgbClr val="FFFFFF"/>
                </a:highlight>
                <a:cs typeface="Arial" panose="020B0604020202020204" pitchFamily="34" charset="0"/>
              </a:rPr>
              <a:t>CA Cancer J Clin</a:t>
            </a:r>
            <a:r>
              <a:rPr lang="en-US" sz="1000" b="0" i="0" dirty="0">
                <a:solidFill>
                  <a:srgbClr val="212121"/>
                </a:solidFill>
                <a:effectLst/>
                <a:highlight>
                  <a:srgbClr val="FFFFFF"/>
                </a:highlight>
                <a:cs typeface="Arial" panose="020B0604020202020204" pitchFamily="34" charset="0"/>
              </a:rPr>
              <a:t>. 2018;68(4):250-281. doi:10.3322/caac.21457.</a:t>
            </a:r>
            <a:endParaRPr lang="en-US" sz="1000" dirty="0">
              <a:cs typeface="Arial" panose="020B0604020202020204" pitchFamily="34" charset="0"/>
            </a:endParaRPr>
          </a:p>
        </p:txBody>
      </p:sp>
      <p:pic>
        <p:nvPicPr>
          <p:cNvPr id="3" name="Picture 2">
            <a:extLst>
              <a:ext uri="{FF2B5EF4-FFF2-40B4-BE49-F238E27FC236}">
                <a16:creationId xmlns:a16="http://schemas.microsoft.com/office/drawing/2014/main" id="{FEBC23B5-756C-2E8D-02A9-7CB5622FE7C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descr="&#10;">
            <a:extLst>
              <a:ext uri="{FF2B5EF4-FFF2-40B4-BE49-F238E27FC236}">
                <a16:creationId xmlns:a16="http://schemas.microsoft.com/office/drawing/2014/main" id="{97EB831A-4F29-ED2D-6444-4C23A927C12C}"/>
              </a:ext>
            </a:extLst>
          </p:cNvPr>
          <p:cNvSpPr txBox="1"/>
          <p:nvPr/>
        </p:nvSpPr>
        <p:spPr>
          <a:xfrm>
            <a:off x="514231" y="406818"/>
            <a:ext cx="8458199"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ACS Guideline for Colorectal Cancer Screening- Average Risk</a:t>
            </a:r>
          </a:p>
        </p:txBody>
      </p:sp>
      <p:sp>
        <p:nvSpPr>
          <p:cNvPr id="6" name="Text Placeholder 3">
            <a:extLst>
              <a:ext uri="{FF2B5EF4-FFF2-40B4-BE49-F238E27FC236}">
                <a16:creationId xmlns:a16="http://schemas.microsoft.com/office/drawing/2014/main" id="{4C5449F1-F98E-70E6-C04A-69A78784B0CF}"/>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4" name="Table 3">
            <a:extLst>
              <a:ext uri="{FF2B5EF4-FFF2-40B4-BE49-F238E27FC236}">
                <a16:creationId xmlns:a16="http://schemas.microsoft.com/office/drawing/2014/main" id="{79E7DC98-D5C3-9F9C-5D5A-A9C50FF664A3}"/>
              </a:ext>
            </a:extLst>
          </p:cNvPr>
          <p:cNvGraphicFramePr>
            <a:graphicFrameLocks noGrp="1"/>
          </p:cNvGraphicFramePr>
          <p:nvPr>
            <p:extLst>
              <p:ext uri="{D42A27DB-BD31-4B8C-83A1-F6EECF244321}">
                <p14:modId xmlns:p14="http://schemas.microsoft.com/office/powerpoint/2010/main" val="2862877996"/>
              </p:ext>
            </p:extLst>
          </p:nvPr>
        </p:nvGraphicFramePr>
        <p:xfrm>
          <a:off x="560070" y="972196"/>
          <a:ext cx="8023859" cy="2931334"/>
        </p:xfrm>
        <a:graphic>
          <a:graphicData uri="http://schemas.openxmlformats.org/drawingml/2006/table">
            <a:tbl>
              <a:tblPr firstRow="1" bandRow="1">
                <a:tableStyleId>{5C22544A-7EE6-4342-B048-85BDC9FD1C3A}</a:tableStyleId>
              </a:tblPr>
              <a:tblGrid>
                <a:gridCol w="1286832">
                  <a:extLst>
                    <a:ext uri="{9D8B030D-6E8A-4147-A177-3AD203B41FA5}">
                      <a16:colId xmlns:a16="http://schemas.microsoft.com/office/drawing/2014/main" val="20000"/>
                    </a:ext>
                  </a:extLst>
                </a:gridCol>
                <a:gridCol w="3408889">
                  <a:extLst>
                    <a:ext uri="{9D8B030D-6E8A-4147-A177-3AD203B41FA5}">
                      <a16:colId xmlns:a16="http://schemas.microsoft.com/office/drawing/2014/main" val="20001"/>
                    </a:ext>
                  </a:extLst>
                </a:gridCol>
                <a:gridCol w="3328138">
                  <a:extLst>
                    <a:ext uri="{9D8B030D-6E8A-4147-A177-3AD203B41FA5}">
                      <a16:colId xmlns:a16="http://schemas.microsoft.com/office/drawing/2014/main" val="20002"/>
                    </a:ext>
                  </a:extLst>
                </a:gridCol>
              </a:tblGrid>
              <a:tr h="272998">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Population</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Test or Procedure</a:t>
                      </a:r>
                      <a:r>
                        <a:rPr lang="en-US" sz="1200" dirty="0">
                          <a:latin typeface="Poppins Light" panose="00000400000000000000" pitchFamily="2" charset="0"/>
                          <a:cs typeface="Poppins Light" panose="00000400000000000000" pitchFamily="2" charset="0"/>
                        </a:rPr>
                        <a:t>*</a:t>
                      </a:r>
                      <a:endParaRPr sz="1200" dirty="0">
                        <a:latin typeface="Poppins Light" panose="00000400000000000000" pitchFamily="2" charset="0"/>
                        <a:cs typeface="Poppins Light" panose="00000400000000000000" pitchFamily="2" charset="0"/>
                      </a:endParaRP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Recommendation</a:t>
                      </a:r>
                    </a:p>
                  </a:txBody>
                  <a:tcPr>
                    <a:solidFill>
                      <a:srgbClr val="2746F8"/>
                    </a:solidFill>
                  </a:tcPr>
                </a:tc>
                <a:extLst>
                  <a:ext uri="{0D108BD9-81ED-4DB2-BD59-A6C34878D82A}">
                    <a16:rowId xmlns:a16="http://schemas.microsoft.com/office/drawing/2014/main" val="10000"/>
                  </a:ext>
                </a:extLst>
              </a:tr>
              <a:tr h="658311">
                <a:tc rowSpan="5">
                  <a:txBody>
                    <a:bodyPr/>
                    <a:lstStyle/>
                    <a:p>
                      <a:pPr algn="l"/>
                      <a:r>
                        <a:rPr lang="en-US" sz="1100" dirty="0">
                          <a:latin typeface="Poppins Light" panose="00000400000000000000" pitchFamily="2" charset="0"/>
                          <a:cs typeface="Poppins Light" panose="00000400000000000000" pitchFamily="2" charset="0"/>
                        </a:rPr>
                        <a:t>Adults, ages 45+ years</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High-sensitivity guaiac-based fecal occult blood test (gFOBT) with at least 50% sensitivity or fecal immunochemical test (FIT), OR</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Annually</a:t>
                      </a:r>
                      <a:endParaRPr sz="1100" dirty="0">
                        <a:latin typeface="Poppins Light" panose="00000400000000000000" pitchFamily="2" charset="0"/>
                        <a:cs typeface="Poppins Light" panose="00000400000000000000" pitchFamily="2" charset="0"/>
                      </a:endParaRPr>
                    </a:p>
                  </a:txBody>
                  <a:tcPr anchor="ctr"/>
                </a:tc>
                <a:extLst>
                  <a:ext uri="{0D108BD9-81ED-4DB2-BD59-A6C34878D82A}">
                    <a16:rowId xmlns:a16="http://schemas.microsoft.com/office/drawing/2014/main" val="10001"/>
                  </a:ext>
                </a:extLst>
              </a:tr>
              <a:tr h="445799">
                <a:tc vMerge="1">
                  <a:txBody>
                    <a:bodyPr/>
                    <a:lstStyle/>
                    <a:p>
                      <a:endParaRPr lang="en-US"/>
                    </a:p>
                  </a:txBody>
                  <a:tcPr/>
                </a:tc>
                <a:tc>
                  <a:txBody>
                    <a:bodyPr/>
                    <a:lstStyle/>
                    <a:p>
                      <a:pPr algn="l"/>
                      <a:r>
                        <a:rPr lang="en-US" sz="1100" dirty="0">
                          <a:latin typeface="Poppins Light" panose="00000400000000000000" pitchFamily="2" charset="0"/>
                          <a:cs typeface="Poppins Light" panose="00000400000000000000" pitchFamily="2" charset="0"/>
                        </a:rPr>
                        <a:t>Multi-target stool DNA test, OR</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Every 3 years</a:t>
                      </a:r>
                    </a:p>
                  </a:txBody>
                  <a:tcPr anchor="ctr"/>
                </a:tc>
                <a:extLst>
                  <a:ext uri="{0D108BD9-81ED-4DB2-BD59-A6C34878D82A}">
                    <a16:rowId xmlns:a16="http://schemas.microsoft.com/office/drawing/2014/main" val="3245321159"/>
                  </a:ext>
                </a:extLst>
              </a:tr>
              <a:tr h="741118">
                <a:tc vMerge="1">
                  <a:txBody>
                    <a:bodyPr/>
                    <a:lstStyle/>
                    <a:p>
                      <a:endParaRPr lang="en-US"/>
                    </a:p>
                  </a:txBody>
                  <a:tcPr/>
                </a:tc>
                <a:tc>
                  <a:txBody>
                    <a:bodyPr/>
                    <a:lstStyle/>
                    <a:p>
                      <a:pPr algn="l"/>
                      <a:r>
                        <a:rPr lang="en-US" sz="1100" dirty="0">
                          <a:latin typeface="Poppins Light" panose="00000400000000000000" pitchFamily="2" charset="0"/>
                          <a:cs typeface="Poppins Light" panose="00000400000000000000" pitchFamily="2" charset="0"/>
                        </a:rPr>
                        <a:t>Flexible sigmoidoscopy, OR</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Every 5 years alone, or combined with a high-sensitivity gFOBT or FIT performed annually</a:t>
                      </a:r>
                    </a:p>
                  </a:txBody>
                  <a:tcPr anchor="ctr"/>
                </a:tc>
                <a:extLst>
                  <a:ext uri="{0D108BD9-81ED-4DB2-BD59-A6C34878D82A}">
                    <a16:rowId xmlns:a16="http://schemas.microsoft.com/office/drawing/2014/main" val="503051778"/>
                  </a:ext>
                </a:extLst>
              </a:tr>
              <a:tr h="552706">
                <a:tc vMerge="1">
                  <a:txBody>
                    <a:bodyPr/>
                    <a:lstStyle/>
                    <a:p>
                      <a:endParaRPr lang="en-US"/>
                    </a:p>
                  </a:txBody>
                  <a:tcPr/>
                </a:tc>
                <a:tc>
                  <a:txBody>
                    <a:bodyPr/>
                    <a:lstStyle/>
                    <a:p>
                      <a:pPr algn="l"/>
                      <a:r>
                        <a:rPr lang="en-US" sz="1100" dirty="0">
                          <a:latin typeface="Poppins Light" panose="00000400000000000000" pitchFamily="2" charset="0"/>
                          <a:cs typeface="Poppins Light" panose="00000400000000000000" pitchFamily="2" charset="0"/>
                        </a:rPr>
                        <a:t>Colonoscopy, OR</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Every 10 years</a:t>
                      </a:r>
                    </a:p>
                  </a:txBody>
                  <a:tcPr anchor="ctr"/>
                </a:tc>
                <a:extLst>
                  <a:ext uri="{0D108BD9-81ED-4DB2-BD59-A6C34878D82A}">
                    <a16:rowId xmlns:a16="http://schemas.microsoft.com/office/drawing/2014/main" val="129774911"/>
                  </a:ext>
                </a:extLst>
              </a:tr>
              <a:tr h="219437">
                <a:tc vMerge="1">
                  <a:txBody>
                    <a:bodyPr/>
                    <a:lstStyle/>
                    <a:p>
                      <a:pPr algn="ctr"/>
                      <a:endParaRPr sz="1200" dirty="0"/>
                    </a:p>
                  </a:txBody>
                  <a:tcPr anchor="ctr"/>
                </a:tc>
                <a:tc>
                  <a:txBody>
                    <a:bodyPr/>
                    <a:lstStyle/>
                    <a:p>
                      <a:pPr algn="l"/>
                      <a:r>
                        <a:rPr lang="en-US" sz="1100" dirty="0">
                          <a:latin typeface="Poppins Light" panose="00000400000000000000" pitchFamily="2" charset="0"/>
                          <a:cs typeface="Poppins Light" panose="00000400000000000000" pitchFamily="2" charset="0"/>
                        </a:rPr>
                        <a:t>CT Colonography</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Every 5 years</a:t>
                      </a:r>
                      <a:endParaRPr sz="1100" dirty="0">
                        <a:latin typeface="Poppins Light" panose="00000400000000000000" pitchFamily="2" charset="0"/>
                        <a:cs typeface="Poppins Light" panose="00000400000000000000" pitchFamily="2" charset="0"/>
                      </a:endParaRPr>
                    </a:p>
                  </a:txBody>
                  <a:tcPr anchor="ctr"/>
                </a:tc>
                <a:extLst>
                  <a:ext uri="{0D108BD9-81ED-4DB2-BD59-A6C34878D82A}">
                    <a16:rowId xmlns:a16="http://schemas.microsoft.com/office/drawing/2014/main" val="4109302251"/>
                  </a:ext>
                </a:extLst>
              </a:tr>
            </a:tbl>
          </a:graphicData>
        </a:graphic>
      </p:graphicFrame>
    </p:spTree>
    <p:extLst>
      <p:ext uri="{BB962C8B-B14F-4D97-AF65-F5344CB8AC3E}">
        <p14:creationId xmlns:p14="http://schemas.microsoft.com/office/powerpoint/2010/main" val="1710581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9BB16-FBBE-0CEF-0762-94E24A22019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0CCF567-8A91-69DF-86B3-D971748CC261}"/>
              </a:ext>
            </a:extLst>
          </p:cNvPr>
          <p:cNvSpPr txBox="1"/>
          <p:nvPr/>
        </p:nvSpPr>
        <p:spPr>
          <a:xfrm>
            <a:off x="499533" y="5727277"/>
            <a:ext cx="7689264" cy="813941"/>
          </a:xfrm>
          <a:prstGeom prst="rect">
            <a:avLst/>
          </a:prstGeom>
          <a:noFill/>
        </p:spPr>
        <p:txBody>
          <a:bodyPr wrap="square">
            <a:spAutoFit/>
          </a:bodyPr>
          <a:lstStyle/>
          <a:p>
            <a:pPr>
              <a:lnSpc>
                <a:spcPct val="107000"/>
              </a:lnSpc>
              <a:tabLst>
                <a:tab pos="1454150" algn="l"/>
              </a:tabLst>
            </a:pPr>
            <a:r>
              <a:rPr lang="en-US" sz="1000" dirty="0">
                <a:solidFill>
                  <a:srgbClr val="000000"/>
                </a:solidFill>
              </a:rPr>
              <a:t>Tennessee was not included in the 2024 Behavioral Risk Factor Surveillance System due to insufficient data. FOBT/FIT, sigmoidoscopy, colonoscopy, computed tomography (CT) colonography, or sDNA within the past 1, 5, 10, 5, and 3 years, respectively. Estimates are age adjusted to the year 2000 US population standard using 3 age groups: 45-49, 50-64, and ≥65 years. </a:t>
            </a:r>
          </a:p>
          <a:p>
            <a:pPr>
              <a:lnSpc>
                <a:spcPct val="107000"/>
              </a:lnSpc>
              <a:tabLst>
                <a:tab pos="1454150" algn="l"/>
              </a:tabLst>
            </a:pPr>
            <a:r>
              <a:rPr lang="en-US" sz="1000" b="1" dirty="0">
                <a:solidFill>
                  <a:srgbClr val="000000"/>
                </a:solidFill>
              </a:rPr>
              <a:t>Source: </a:t>
            </a:r>
            <a:r>
              <a:rPr lang="en-US" sz="1000" dirty="0">
                <a:solidFill>
                  <a:srgbClr val="000000"/>
                </a:solidFill>
              </a:rPr>
              <a:t>Behavioral Risk Factor Surveillance System, 2024.</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400" dirty="0"/>
          </a:p>
        </p:txBody>
      </p:sp>
      <p:pic>
        <p:nvPicPr>
          <p:cNvPr id="3" name="Picture 2">
            <a:extLst>
              <a:ext uri="{FF2B5EF4-FFF2-40B4-BE49-F238E27FC236}">
                <a16:creationId xmlns:a16="http://schemas.microsoft.com/office/drawing/2014/main" id="{D852FC7E-9A19-B0D5-51CA-328A238BF9B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107CECD0-4C17-BA0A-08CC-E3AA59CC502C}"/>
              </a:ext>
            </a:extLst>
          </p:cNvPr>
          <p:cNvSpPr txBox="1"/>
          <p:nvPr/>
        </p:nvSpPr>
        <p:spPr>
          <a:xfrm>
            <a:off x="499533" y="390264"/>
            <a:ext cx="8212666" cy="740459"/>
          </a:xfrm>
          <a:prstGeom prst="rect">
            <a:avLst/>
          </a:prstGeom>
          <a:noFill/>
        </p:spPr>
        <p:txBody>
          <a:bodyPr wrap="square" rtlCol="0">
            <a:spAutoFit/>
          </a:bodyPr>
          <a:lstStyle/>
          <a:p>
            <a:pPr>
              <a:lnSpc>
                <a:spcPct val="107000"/>
              </a:lnSpc>
              <a:spcBef>
                <a:spcPts val="1200"/>
              </a:spcBef>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Colorectal Cancer Screening (%), </a:t>
            </a: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Adults 45 Years and Older, by State, US, 2024</a:t>
            </a:r>
            <a:endPar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endParaRPr>
          </a:p>
        </p:txBody>
      </p:sp>
      <p:sp>
        <p:nvSpPr>
          <p:cNvPr id="2" name="Text Placeholder 3">
            <a:extLst>
              <a:ext uri="{FF2B5EF4-FFF2-40B4-BE49-F238E27FC236}">
                <a16:creationId xmlns:a16="http://schemas.microsoft.com/office/drawing/2014/main" id="{3494AA90-0AC5-4440-A98F-1FCE8D484A10}"/>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8" name="Picture 7">
            <a:extLst>
              <a:ext uri="{FF2B5EF4-FFF2-40B4-BE49-F238E27FC236}">
                <a16:creationId xmlns:a16="http://schemas.microsoft.com/office/drawing/2014/main" id="{0899A3E4-3E0E-67F9-FCD0-AA7AE0FD26DC}"/>
              </a:ext>
            </a:extLst>
          </p:cNvPr>
          <p:cNvPicPr>
            <a:picLocks noChangeAspect="1"/>
          </p:cNvPicPr>
          <p:nvPr/>
        </p:nvPicPr>
        <p:blipFill>
          <a:blip r:embed="rId4"/>
          <a:stretch>
            <a:fillRect/>
          </a:stretch>
        </p:blipFill>
        <p:spPr>
          <a:xfrm>
            <a:off x="1303190" y="1352009"/>
            <a:ext cx="6537620" cy="4207379"/>
          </a:xfrm>
          <a:prstGeom prst="rect">
            <a:avLst/>
          </a:prstGeom>
          <a:ln>
            <a:solidFill>
              <a:schemeClr val="tx1"/>
            </a:solidFill>
          </a:ln>
        </p:spPr>
      </p:pic>
    </p:spTree>
    <p:extLst>
      <p:ext uri="{BB962C8B-B14F-4D97-AF65-F5344CB8AC3E}">
        <p14:creationId xmlns:p14="http://schemas.microsoft.com/office/powerpoint/2010/main" val="188269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22AA15-8877-B3FF-55B1-0C13F164A5A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CCBD0EFA-16A0-A62E-886B-BCA33878823C}"/>
              </a:ext>
            </a:extLst>
          </p:cNvPr>
          <p:cNvSpPr txBox="1"/>
          <p:nvPr/>
        </p:nvSpPr>
        <p:spPr>
          <a:xfrm>
            <a:off x="499533" y="352664"/>
            <a:ext cx="8212666" cy="740459"/>
          </a:xfrm>
          <a:prstGeom prst="rect">
            <a:avLst/>
          </a:prstGeom>
          <a:noFill/>
        </p:spPr>
        <p:txBody>
          <a:bodyPr wrap="square" rtlCol="0">
            <a:spAutoFit/>
          </a:bodyPr>
          <a:lstStyle/>
          <a:p>
            <a:pPr marL="0" marR="0">
              <a:lnSpc>
                <a:spcPct val="107000"/>
              </a:lnSpc>
              <a:spcBef>
                <a:spcPts val="1200"/>
              </a:spcBef>
              <a:spcAft>
                <a:spcPts val="0"/>
              </a:spcAft>
            </a:pPr>
            <a:r>
              <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Colorectal Cancer Screening (%), Adults 50 Years and Older, by Race/Ethnicity, US, 2000-2023</a:t>
            </a:r>
          </a:p>
        </p:txBody>
      </p:sp>
      <p:sp>
        <p:nvSpPr>
          <p:cNvPr id="9" name="TextBox 8">
            <a:extLst>
              <a:ext uri="{FF2B5EF4-FFF2-40B4-BE49-F238E27FC236}">
                <a16:creationId xmlns:a16="http://schemas.microsoft.com/office/drawing/2014/main" id="{06D04506-EBE6-1E83-922D-67C623F89DD8}"/>
              </a:ext>
            </a:extLst>
          </p:cNvPr>
          <p:cNvSpPr txBox="1"/>
          <p:nvPr/>
        </p:nvSpPr>
        <p:spPr>
          <a:xfrm>
            <a:off x="499533" y="5307074"/>
            <a:ext cx="7543636" cy="1237647"/>
          </a:xfrm>
          <a:prstGeom prst="rect">
            <a:avLst/>
          </a:prstGeom>
          <a:noFill/>
        </p:spPr>
        <p:txBody>
          <a:bodyPr wrap="square">
            <a:spAutoFit/>
          </a:bodyPr>
          <a:lstStyle/>
          <a:p>
            <a:pPr>
              <a:lnSpc>
                <a:spcPct val="107000"/>
              </a:lnSpc>
            </a:pPr>
            <a:r>
              <a:rPr lang="en-US" sz="1000" dirty="0">
                <a:solidFill>
                  <a:srgbClr val="000000"/>
                </a:solidFill>
              </a:rPr>
              <a:t>Estimates are age adjusted to the year 2000 US population standard using 2 age groups: 50-64 and 65+ years. The National Health Interview Survey underwent a significant redesign in 2019, preventing comparability to prior years indicated by the line break. Colorectal cancer screening is defined as colonoscopy, sigmoidoscopy, or fecal occult blood test/fecal immunochemical test in the past 10, 5, and 1 years; computed tomography colonography in the past 5 years (2010, 2015-on); or multi-target stool DNA test (sDNA) in the past 3 years (2018-on). Due to questionnaire limitations, sDNA testing in 2019 was restricted to individuals who had ever received a fecal occult blood test or fecal immunochemical test.</a:t>
            </a:r>
          </a:p>
          <a:p>
            <a:pPr>
              <a:lnSpc>
                <a:spcPct val="107000"/>
              </a:lnSpc>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Surveys, 2000-2023. </a:t>
            </a:r>
            <a:endParaRPr lang="en-US" sz="400" kern="100" dirty="0">
              <a:effectLst/>
              <a:ea typeface="Calibri" panose="020F0502020204030204" pitchFamily="34" charset="0"/>
              <a:cs typeface="Times New Roman" panose="02020603050405020304" pitchFamily="18" charset="0"/>
            </a:endParaRPr>
          </a:p>
        </p:txBody>
      </p:sp>
      <p:sp>
        <p:nvSpPr>
          <p:cNvPr id="2" name="Text Placeholder 3">
            <a:extLst>
              <a:ext uri="{FF2B5EF4-FFF2-40B4-BE49-F238E27FC236}">
                <a16:creationId xmlns:a16="http://schemas.microsoft.com/office/drawing/2014/main" id="{3744071C-8280-1907-8394-1DA518DE314D}"/>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F2CA4C6E-782B-6D1C-3362-0BE91D4F1EBE}"/>
              </a:ext>
            </a:extLst>
          </p:cNvPr>
          <p:cNvPicPr>
            <a:picLocks noChangeAspect="1"/>
          </p:cNvPicPr>
          <p:nvPr/>
        </p:nvPicPr>
        <p:blipFill>
          <a:blip r:embed="rId4"/>
          <a:stretch>
            <a:fillRect/>
          </a:stretch>
        </p:blipFill>
        <p:spPr>
          <a:xfrm>
            <a:off x="1653784" y="1276809"/>
            <a:ext cx="5836432" cy="3557740"/>
          </a:xfrm>
          <a:prstGeom prst="rect">
            <a:avLst/>
          </a:prstGeom>
        </p:spPr>
      </p:pic>
    </p:spTree>
    <p:extLst>
      <p:ext uri="{BB962C8B-B14F-4D97-AF65-F5344CB8AC3E}">
        <p14:creationId xmlns:p14="http://schemas.microsoft.com/office/powerpoint/2010/main" val="3341528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DAAB3-A8A0-D466-291D-965AC76FF7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C28A3A0D-3D52-AA5A-51A4-2D1A303B336F}"/>
              </a:ext>
            </a:extLst>
          </p:cNvPr>
          <p:cNvSpPr txBox="1"/>
          <p:nvPr/>
        </p:nvSpPr>
        <p:spPr>
          <a:xfrm>
            <a:off x="498533" y="343884"/>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 Adults 45 Years and Older, by Race/Ethnicity, US, 2023</a:t>
            </a:r>
          </a:p>
        </p:txBody>
      </p:sp>
      <p:sp>
        <p:nvSpPr>
          <p:cNvPr id="3" name="TextBox 2">
            <a:extLst>
              <a:ext uri="{FF2B5EF4-FFF2-40B4-BE49-F238E27FC236}">
                <a16:creationId xmlns:a16="http://schemas.microsoft.com/office/drawing/2014/main" id="{66D15BD7-F521-257F-5577-5AB790F09C4E}"/>
              </a:ext>
            </a:extLst>
          </p:cNvPr>
          <p:cNvSpPr txBox="1"/>
          <p:nvPr/>
        </p:nvSpPr>
        <p:spPr>
          <a:xfrm>
            <a:off x="498533" y="5276469"/>
            <a:ext cx="7544636" cy="1237647"/>
          </a:xfrm>
          <a:prstGeom prst="rect">
            <a:avLst/>
          </a:prstGeom>
          <a:noFill/>
        </p:spPr>
        <p:txBody>
          <a:bodyPr wrap="square">
            <a:spAutoFit/>
          </a:bodyPr>
          <a:lstStyle/>
          <a:p>
            <a:pPr>
              <a:lnSpc>
                <a:spcPct val="107000"/>
              </a:lnSpc>
              <a:tabLst>
                <a:tab pos="1454150" algn="l"/>
              </a:tabLst>
            </a:pPr>
            <a:r>
              <a:rPr lang="en-US" sz="1000" b="0" i="0" u="none" strike="noStrike" baseline="0" dirty="0">
                <a:solidFill>
                  <a:srgbClr val="000000"/>
                </a:solidFill>
              </a:rPr>
              <a:t>ACS-American Cancer Society, USPSTF-United States Preventive Services Task Force, AIAN-American Indian or Alaska Native only or multiple race categories. *Fecal occult blood test (FOBT) or fecal immunochemical test (FIT), sigmoidoscopy, colonoscopy, computed tomography (CT) colonography, or multi-target stool DNA (</a:t>
            </a:r>
            <a:r>
              <a:rPr lang="en-US" sz="1000" b="0" i="0" u="none" strike="noStrike" baseline="0" dirty="0" err="1">
                <a:solidFill>
                  <a:srgbClr val="000000"/>
                </a:solidFill>
              </a:rPr>
              <a:t>sDNA</a:t>
            </a:r>
            <a:r>
              <a:rPr lang="en-US" sz="1000" b="0" i="0" u="none" strike="noStrike" baseline="0" dirty="0">
                <a:solidFill>
                  <a:srgbClr val="000000"/>
                </a:solidFill>
              </a:rPr>
              <a:t>) test in the past 1, 5, 10, 5 and 3 years, respectively. ACS estimates are age adjusted to the year 2000 US population standard using 3 age groups: 45-49, 50-64, and ≥65 years. §FOBT/FIT, sigmoidoscopy, colonoscopy, CT colonography, or </a:t>
            </a:r>
            <a:r>
              <a:rPr lang="en-US" sz="1000" b="0" i="0" u="none" strike="noStrike" baseline="0" dirty="0" err="1">
                <a:solidFill>
                  <a:srgbClr val="000000"/>
                </a:solidFill>
              </a:rPr>
              <a:t>sDNA</a:t>
            </a:r>
            <a:r>
              <a:rPr lang="en-US" sz="1000" b="0" i="0" u="none" strike="noStrike" baseline="0" dirty="0">
                <a:solidFill>
                  <a:srgbClr val="000000"/>
                </a:solidFill>
              </a:rPr>
              <a:t> test in the past 1, 5, 10, 5 and 3 years, respectively, or sigmoidoscopy in the past 10 years with FOBT/FIT in the past 1 year. USPSTF estimates are age adjusted using 3 age groups: 45-49, 50-64, and 65-75 years. </a:t>
            </a:r>
          </a:p>
          <a:p>
            <a:pPr>
              <a:lnSpc>
                <a:spcPct val="107000"/>
              </a:lnSpc>
              <a:tabLst>
                <a:tab pos="1454150" algn="l"/>
              </a:tabLst>
            </a:pPr>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2023. </a:t>
            </a:r>
            <a:endParaRPr lang="en-US" sz="400" kern="100" dirty="0">
              <a:effectLst/>
              <a:ea typeface="Calibri" panose="020F0502020204030204" pitchFamily="34" charset="0"/>
              <a:cs typeface="Times New Roman" panose="02020603050405020304" pitchFamily="18" charset="0"/>
            </a:endParaRPr>
          </a:p>
        </p:txBody>
      </p:sp>
      <p:sp>
        <p:nvSpPr>
          <p:cNvPr id="5" name="Text Placeholder 3">
            <a:extLst>
              <a:ext uri="{FF2B5EF4-FFF2-40B4-BE49-F238E27FC236}">
                <a16:creationId xmlns:a16="http://schemas.microsoft.com/office/drawing/2014/main" id="{8EA75BBD-B71C-F824-361B-06A5A39E0EC3}"/>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C5ADA634-ECE2-5978-C03B-FC2E5A84DD64}"/>
              </a:ext>
            </a:extLst>
          </p:cNvPr>
          <p:cNvPicPr>
            <a:picLocks noChangeAspect="1"/>
          </p:cNvPicPr>
          <p:nvPr/>
        </p:nvPicPr>
        <p:blipFill>
          <a:blip r:embed="rId4"/>
          <a:stretch>
            <a:fillRect/>
          </a:stretch>
        </p:blipFill>
        <p:spPr>
          <a:xfrm>
            <a:off x="1428529" y="1226676"/>
            <a:ext cx="6286942" cy="3821574"/>
          </a:xfrm>
          <a:prstGeom prst="rect">
            <a:avLst/>
          </a:prstGeom>
        </p:spPr>
      </p:pic>
    </p:spTree>
    <p:extLst>
      <p:ext uri="{BB962C8B-B14F-4D97-AF65-F5344CB8AC3E}">
        <p14:creationId xmlns:p14="http://schemas.microsoft.com/office/powerpoint/2010/main" val="36939015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A036E0-ABA2-766E-A0BB-A56103F507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Box 1" descr="&#10;">
            <a:extLst>
              <a:ext uri="{FF2B5EF4-FFF2-40B4-BE49-F238E27FC236}">
                <a16:creationId xmlns:a16="http://schemas.microsoft.com/office/drawing/2014/main" id="{E0F57E18-272F-EACD-1185-F3292260C12D}"/>
              </a:ext>
            </a:extLst>
          </p:cNvPr>
          <p:cNvSpPr txBox="1"/>
          <p:nvPr/>
        </p:nvSpPr>
        <p:spPr>
          <a:xfrm>
            <a:off x="499533" y="346590"/>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 Adults 45 Years and Older, by Age, US, 2023</a:t>
            </a:r>
          </a:p>
        </p:txBody>
      </p:sp>
      <p:sp>
        <p:nvSpPr>
          <p:cNvPr id="4" name="TextBox 3">
            <a:extLst>
              <a:ext uri="{FF2B5EF4-FFF2-40B4-BE49-F238E27FC236}">
                <a16:creationId xmlns:a16="http://schemas.microsoft.com/office/drawing/2014/main" id="{12FB8F7A-A25F-C431-AD02-04D78F790B08}"/>
              </a:ext>
            </a:extLst>
          </p:cNvPr>
          <p:cNvSpPr txBox="1"/>
          <p:nvPr/>
        </p:nvSpPr>
        <p:spPr>
          <a:xfrm>
            <a:off x="499533" y="5603084"/>
            <a:ext cx="7543636" cy="908326"/>
          </a:xfrm>
          <a:prstGeom prst="rect">
            <a:avLst/>
          </a:prstGeom>
          <a:noFill/>
        </p:spPr>
        <p:txBody>
          <a:bodyPr wrap="square">
            <a:spAutoFit/>
          </a:bodyPr>
          <a:lstStyle/>
          <a:p>
            <a:pPr>
              <a:lnSpc>
                <a:spcPct val="107000"/>
              </a:lnSpc>
              <a:tabLst>
                <a:tab pos="1454150" algn="l"/>
              </a:tabLst>
            </a:pPr>
            <a:r>
              <a:rPr lang="en-US" sz="1000" b="0" i="0" u="none" strike="noStrike" baseline="0" dirty="0">
                <a:solidFill>
                  <a:srgbClr val="000000"/>
                </a:solidFill>
                <a:latin typeface="UYCEB O+ Frutiger LT Std"/>
              </a:rPr>
              <a:t>ACS-American Cancer Society, USPSTF-United States Preventive Services Task Force. Estimates stratified by </a:t>
            </a:r>
            <a:r>
              <a:rPr lang="en-US" sz="1000" dirty="0">
                <a:solidFill>
                  <a:srgbClr val="000000"/>
                </a:solidFill>
                <a:latin typeface="UYCEB O+ Frutiger LT Std"/>
              </a:rPr>
              <a:t>a</a:t>
            </a:r>
            <a:r>
              <a:rPr lang="en-US" sz="1000" b="0" i="0" u="none" strike="noStrike" baseline="0" dirty="0">
                <a:solidFill>
                  <a:srgbClr val="000000"/>
                </a:solidFill>
                <a:latin typeface="UYCEB O+ Frutiger LT Std"/>
              </a:rPr>
              <a:t>ge are crude. *Fecal occult blood test (FOBT) or fecal immunochemical test (FIT), sigmoidoscopy, colonoscopy, computed tomography (CT) colonography, or multi-target stool DNA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§FOBT/FIT, sigmoidoscopy, colonoscopy, CT colonography, or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or sigmoidoscopy in past 10 years with FOBT/FIT in the past 1 year. </a:t>
            </a:r>
          </a:p>
          <a:p>
            <a:pPr>
              <a:lnSpc>
                <a:spcPct val="107000"/>
              </a:lnSpc>
              <a:tabLst>
                <a:tab pos="1454150" algn="l"/>
              </a:tabLst>
            </a:pPr>
            <a:r>
              <a:rPr lang="en-US" sz="1000" b="1" i="0" u="none" strike="noStrike" baseline="0" dirty="0">
                <a:solidFill>
                  <a:srgbClr val="000000"/>
                </a:solidFill>
                <a:latin typeface="UYCEB O+ Frutiger LT Std"/>
              </a:rPr>
              <a:t>Source: </a:t>
            </a:r>
            <a:r>
              <a:rPr lang="en-US" sz="1000" b="0" i="0" u="none" strike="noStrike" baseline="0" dirty="0">
                <a:solidFill>
                  <a:srgbClr val="000000"/>
                </a:solidFill>
                <a:latin typeface="UYCEB O+ Frutiger LT Std"/>
              </a:rPr>
              <a:t>National Health Interview Survey, 2023.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3">
            <a:extLst>
              <a:ext uri="{FF2B5EF4-FFF2-40B4-BE49-F238E27FC236}">
                <a16:creationId xmlns:a16="http://schemas.microsoft.com/office/drawing/2014/main" id="{F59EB214-400A-805D-F06B-5D3BA8C4A777}"/>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E85260B2-2E2E-8E7A-312D-CE878CEAE40A}"/>
              </a:ext>
            </a:extLst>
          </p:cNvPr>
          <p:cNvPicPr>
            <a:picLocks noChangeAspect="1"/>
          </p:cNvPicPr>
          <p:nvPr/>
        </p:nvPicPr>
        <p:blipFill>
          <a:blip r:embed="rId4"/>
          <a:stretch>
            <a:fillRect/>
          </a:stretch>
        </p:blipFill>
        <p:spPr>
          <a:xfrm>
            <a:off x="1588241" y="1411105"/>
            <a:ext cx="6035249" cy="3835350"/>
          </a:xfrm>
          <a:prstGeom prst="rect">
            <a:avLst/>
          </a:prstGeom>
        </p:spPr>
      </p:pic>
    </p:spTree>
    <p:extLst>
      <p:ext uri="{BB962C8B-B14F-4D97-AF65-F5344CB8AC3E}">
        <p14:creationId xmlns:p14="http://schemas.microsoft.com/office/powerpoint/2010/main" val="3615825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F050A-83FB-C129-4D27-6F0D3FD049D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AB333882-F663-A1F8-83D9-A1B9EE10536B}"/>
              </a:ext>
            </a:extLst>
          </p:cNvPr>
          <p:cNvSpPr txBox="1"/>
          <p:nvPr/>
        </p:nvSpPr>
        <p:spPr>
          <a:xfrm>
            <a:off x="499533" y="410529"/>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Colorectal Cancer Screening (%), Adults 45 Years and Older, by Insurance Status, US, 2023</a:t>
            </a:r>
          </a:p>
        </p:txBody>
      </p:sp>
      <p:sp>
        <p:nvSpPr>
          <p:cNvPr id="2" name="TextBox 1">
            <a:extLst>
              <a:ext uri="{FF2B5EF4-FFF2-40B4-BE49-F238E27FC236}">
                <a16:creationId xmlns:a16="http://schemas.microsoft.com/office/drawing/2014/main" id="{22E7A504-8FB6-3AD9-1A71-4285FD91944D}"/>
              </a:ext>
            </a:extLst>
          </p:cNvPr>
          <p:cNvSpPr txBox="1"/>
          <p:nvPr/>
        </p:nvSpPr>
        <p:spPr>
          <a:xfrm>
            <a:off x="499533" y="5636395"/>
            <a:ext cx="7543636" cy="908326"/>
          </a:xfrm>
          <a:prstGeom prst="rect">
            <a:avLst/>
          </a:prstGeom>
          <a:noFill/>
        </p:spPr>
        <p:txBody>
          <a:bodyPr wrap="square">
            <a:spAutoFit/>
          </a:bodyPr>
          <a:lstStyle/>
          <a:p>
            <a:pPr>
              <a:lnSpc>
                <a:spcPct val="107000"/>
              </a:lnSpc>
              <a:tabLst>
                <a:tab pos="1454150" algn="l"/>
              </a:tabLst>
            </a:pPr>
            <a:r>
              <a:rPr lang="en-US" sz="1000" b="0" i="0" u="none" strike="noStrike" baseline="0" dirty="0">
                <a:solidFill>
                  <a:srgbClr val="000000"/>
                </a:solidFill>
                <a:latin typeface="UYCEB O+ Frutiger LT Std"/>
              </a:rPr>
              <a:t>ACS-American Cancer Society, USPSTF-United States Preventive Services Task Force. Estimates by insurance status are crude. *Fecal occult blood test (FOBT) or fecal immunochemical test (FIT), sigmoidoscopy, colonoscopy, computed tomography (CT) colonography, or multi-target stool DNA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§FOBT/FIT, sigmoidoscopy, colonoscopy, CT colonography, or </a:t>
            </a:r>
            <a:r>
              <a:rPr lang="en-US" sz="1000" b="0" i="0" u="none" strike="noStrike" baseline="0" dirty="0" err="1">
                <a:solidFill>
                  <a:srgbClr val="000000"/>
                </a:solidFill>
                <a:latin typeface="UYCEB O+ Frutiger LT Std"/>
              </a:rPr>
              <a:t>sDNA</a:t>
            </a:r>
            <a:r>
              <a:rPr lang="en-US" sz="1000" b="0" i="0" u="none" strike="noStrike" baseline="0" dirty="0">
                <a:solidFill>
                  <a:srgbClr val="000000"/>
                </a:solidFill>
                <a:latin typeface="UYCEB O+ Frutiger LT Std"/>
              </a:rPr>
              <a:t> test in the past 1, 5, 10, 5 and 3 years, respectively, or sigmoidoscopy in the past 10 years with FOBT/FIT in the past 1 year.</a:t>
            </a:r>
            <a:r>
              <a:rPr lang="en-US" sz="1000" b="0" i="0" u="none" strike="noStrike" baseline="0" dirty="0">
                <a:solidFill>
                  <a:srgbClr val="000000"/>
                </a:solidFill>
                <a:latin typeface="SDNQV N+ Frutiger LT Std"/>
              </a:rPr>
              <a:t> </a:t>
            </a:r>
          </a:p>
          <a:p>
            <a:pPr>
              <a:lnSpc>
                <a:spcPct val="107000"/>
              </a:lnSpc>
              <a:tabLst>
                <a:tab pos="1454150" algn="l"/>
              </a:tabLst>
            </a:pPr>
            <a:r>
              <a:rPr lang="en-US" sz="1000" b="1" i="0" u="none" strike="noStrike" baseline="0" dirty="0">
                <a:solidFill>
                  <a:srgbClr val="000000"/>
                </a:solidFill>
                <a:latin typeface="UYCEB O+ Frutiger LT Std"/>
              </a:rPr>
              <a:t>Source: </a:t>
            </a:r>
            <a:r>
              <a:rPr lang="en-US" sz="1000" b="0" i="0" u="none" strike="noStrike" baseline="0" dirty="0">
                <a:solidFill>
                  <a:srgbClr val="000000"/>
                </a:solidFill>
                <a:latin typeface="UYCEB O+ Frutiger LT Std"/>
              </a:rPr>
              <a:t>National Health Interview Survey, 2023.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Placeholder 3">
            <a:extLst>
              <a:ext uri="{FF2B5EF4-FFF2-40B4-BE49-F238E27FC236}">
                <a16:creationId xmlns:a16="http://schemas.microsoft.com/office/drawing/2014/main" id="{44A7A847-B71F-9102-C8EE-4850D7F15FE1}"/>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7" name="Picture 6">
            <a:extLst>
              <a:ext uri="{FF2B5EF4-FFF2-40B4-BE49-F238E27FC236}">
                <a16:creationId xmlns:a16="http://schemas.microsoft.com/office/drawing/2014/main" id="{C96691A0-6FC4-B5F7-3BF5-3FFB9677BCBD}"/>
              </a:ext>
            </a:extLst>
          </p:cNvPr>
          <p:cNvPicPr>
            <a:picLocks noChangeAspect="1"/>
          </p:cNvPicPr>
          <p:nvPr/>
        </p:nvPicPr>
        <p:blipFill>
          <a:blip r:embed="rId4"/>
          <a:stretch>
            <a:fillRect/>
          </a:stretch>
        </p:blipFill>
        <p:spPr>
          <a:xfrm>
            <a:off x="1359337" y="1476154"/>
            <a:ext cx="6425326" cy="3905692"/>
          </a:xfrm>
          <a:prstGeom prst="rect">
            <a:avLst/>
          </a:prstGeom>
        </p:spPr>
      </p:pic>
    </p:spTree>
    <p:extLst>
      <p:ext uri="{BB962C8B-B14F-4D97-AF65-F5344CB8AC3E}">
        <p14:creationId xmlns:p14="http://schemas.microsoft.com/office/powerpoint/2010/main" val="3259511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A7C75-393A-8076-CA3E-7CAF2AE99D2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7" name="TextBox 6">
            <a:extLst>
              <a:ext uri="{FF2B5EF4-FFF2-40B4-BE49-F238E27FC236}">
                <a16:creationId xmlns:a16="http://schemas.microsoft.com/office/drawing/2014/main" id="{DC2F121E-2791-E407-D761-967CB0367909}"/>
              </a:ext>
            </a:extLst>
          </p:cNvPr>
          <p:cNvSpPr txBox="1"/>
          <p:nvPr/>
        </p:nvSpPr>
        <p:spPr>
          <a:xfrm>
            <a:off x="393192" y="3868773"/>
            <a:ext cx="7589520" cy="2400657"/>
          </a:xfrm>
          <a:prstGeom prst="rect">
            <a:avLst/>
          </a:prstGeom>
          <a:noFill/>
        </p:spPr>
        <p:txBody>
          <a:bodyPr wrap="square">
            <a:spAutoFit/>
          </a:bodyPr>
          <a:lstStyle/>
          <a:p>
            <a:r>
              <a:rPr lang="en-US" sz="1600" b="0" i="0" u="none" strike="noStrike" baseline="0" dirty="0">
                <a:solidFill>
                  <a:srgbClr val="000000"/>
                </a:solidFill>
              </a:rPr>
              <a:t>All individuals should become familiar with the potential benefits, limitations, and harms associated with cancer screening.</a:t>
            </a:r>
            <a:endParaRPr lang="en-US" sz="1600" dirty="0">
              <a:cs typeface="Arial" panose="020B0604020202020204" pitchFamily="34" charset="0"/>
            </a:endParaRPr>
          </a:p>
          <a:p>
            <a:endParaRPr lang="en-US" sz="1600" dirty="0">
              <a:cs typeface="Arial" panose="020B0604020202020204" pitchFamily="34" charset="0"/>
            </a:endParaRPr>
          </a:p>
          <a:p>
            <a:r>
              <a:rPr lang="en-US" sz="1600" dirty="0">
                <a:cs typeface="Arial" panose="020B0604020202020204" pitchFamily="34" charset="0"/>
              </a:rPr>
              <a:t>Visit </a:t>
            </a:r>
            <a:r>
              <a:rPr lang="en-US" sz="1600" dirty="0">
                <a:hlinkClick r:id="rId4"/>
              </a:rPr>
              <a:t>Cancer Screening Guidelines | Detecting Cancer Early | American Cancer Society</a:t>
            </a:r>
            <a:r>
              <a:rPr lang="en-US" sz="1600" dirty="0"/>
              <a:t> </a:t>
            </a:r>
            <a:r>
              <a:rPr lang="en-US" sz="1600" dirty="0">
                <a:cs typeface="Arial" panose="020B0604020202020204" pitchFamily="34" charset="0"/>
              </a:rPr>
              <a:t>for more information about the American Cancer Society Guidelines.</a:t>
            </a:r>
            <a:endParaRPr lang="en-US" sz="1600" dirty="0"/>
          </a:p>
          <a:p>
            <a:endParaRPr lang="en-US" dirty="0"/>
          </a:p>
          <a:p>
            <a:endParaRPr lang="en-US" dirty="0"/>
          </a:p>
          <a:p>
            <a:endParaRPr lang="en-US" sz="1400" dirty="0">
              <a:cs typeface="Arial" panose="020B0604020202020204" pitchFamily="34" charset="0"/>
            </a:endParaRPr>
          </a:p>
          <a:p>
            <a:r>
              <a:rPr lang="en-US" sz="1000" b="1" i="0" dirty="0">
                <a:solidFill>
                  <a:srgbClr val="212121"/>
                </a:solidFill>
                <a:effectLst/>
                <a:highlight>
                  <a:srgbClr val="FFFFFF"/>
                </a:highlight>
                <a:cs typeface="Arial" panose="020B0604020202020204" pitchFamily="34" charset="0"/>
              </a:rPr>
              <a:t>Source: </a:t>
            </a:r>
            <a:r>
              <a:rPr lang="en-US" sz="1000" b="0" i="0" dirty="0">
                <a:solidFill>
                  <a:srgbClr val="212121"/>
                </a:solidFill>
                <a:effectLst/>
                <a:highlight>
                  <a:srgbClr val="FFFFFF"/>
                </a:highlight>
                <a:cs typeface="Arial" panose="020B0604020202020204" pitchFamily="34" charset="0"/>
              </a:rPr>
              <a:t>Wolf AMD, </a:t>
            </a:r>
            <a:r>
              <a:rPr lang="en-US" sz="1000" b="0" i="0" dirty="0" err="1">
                <a:solidFill>
                  <a:srgbClr val="212121"/>
                </a:solidFill>
                <a:effectLst/>
                <a:highlight>
                  <a:srgbClr val="FFFFFF"/>
                </a:highlight>
                <a:cs typeface="Arial" panose="020B0604020202020204" pitchFamily="34" charset="0"/>
              </a:rPr>
              <a:t>Oeffinger</a:t>
            </a:r>
            <a:r>
              <a:rPr lang="en-US" sz="1000" b="0" i="0" dirty="0">
                <a:solidFill>
                  <a:srgbClr val="212121"/>
                </a:solidFill>
                <a:effectLst/>
                <a:highlight>
                  <a:srgbClr val="FFFFFF"/>
                </a:highlight>
                <a:cs typeface="Arial" panose="020B0604020202020204" pitchFamily="34" charset="0"/>
              </a:rPr>
              <a:t> KC, Shih TY, et al. Screening for lung cancer: 2023 guideline update from the American Cancer Society. </a:t>
            </a:r>
            <a:r>
              <a:rPr lang="en-US" sz="1000" b="0" i="1" dirty="0">
                <a:solidFill>
                  <a:srgbClr val="212121"/>
                </a:solidFill>
                <a:effectLst/>
                <a:highlight>
                  <a:srgbClr val="FFFFFF"/>
                </a:highlight>
                <a:cs typeface="Arial" panose="020B0604020202020204" pitchFamily="34" charset="0"/>
              </a:rPr>
              <a:t>CA Cancer J Clin</a:t>
            </a:r>
            <a:r>
              <a:rPr lang="en-US" sz="1000" b="0" i="0" dirty="0">
                <a:solidFill>
                  <a:srgbClr val="212121"/>
                </a:solidFill>
                <a:effectLst/>
                <a:highlight>
                  <a:srgbClr val="FFFFFF"/>
                </a:highlight>
                <a:cs typeface="Arial" panose="020B0604020202020204" pitchFamily="34" charset="0"/>
              </a:rPr>
              <a:t>. 2024;74(1):50-81. doi:10.3322/caac.21811.</a:t>
            </a:r>
            <a:endParaRPr lang="en-US" sz="1000" dirty="0">
              <a:cs typeface="Arial" panose="020B0604020202020204" pitchFamily="34" charset="0"/>
            </a:endParaRPr>
          </a:p>
        </p:txBody>
      </p:sp>
      <p:sp>
        <p:nvSpPr>
          <p:cNvPr id="2" name="TextBox 1" descr="&#10;">
            <a:extLst>
              <a:ext uri="{FF2B5EF4-FFF2-40B4-BE49-F238E27FC236}">
                <a16:creationId xmlns:a16="http://schemas.microsoft.com/office/drawing/2014/main" id="{33964F1D-DE15-1252-A754-1001EAEC340C}"/>
              </a:ext>
            </a:extLst>
          </p:cNvPr>
          <p:cNvSpPr txBox="1"/>
          <p:nvPr/>
        </p:nvSpPr>
        <p:spPr>
          <a:xfrm>
            <a:off x="499533" y="380675"/>
            <a:ext cx="7713133"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ACS Guideline for Lung Cancer Screening -Average Risk</a:t>
            </a:r>
          </a:p>
        </p:txBody>
      </p:sp>
      <p:sp>
        <p:nvSpPr>
          <p:cNvPr id="5" name="Text Placeholder 3">
            <a:extLst>
              <a:ext uri="{FF2B5EF4-FFF2-40B4-BE49-F238E27FC236}">
                <a16:creationId xmlns:a16="http://schemas.microsoft.com/office/drawing/2014/main" id="{628FB0B5-486E-0A8B-C76C-A08A00EA247B}"/>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4" name="Table 3">
            <a:extLst>
              <a:ext uri="{FF2B5EF4-FFF2-40B4-BE49-F238E27FC236}">
                <a16:creationId xmlns:a16="http://schemas.microsoft.com/office/drawing/2014/main" id="{8B3B2CD6-A163-F762-FB7A-3365EC425DDD}"/>
              </a:ext>
            </a:extLst>
          </p:cNvPr>
          <p:cNvGraphicFramePr>
            <a:graphicFrameLocks noGrp="1"/>
          </p:cNvGraphicFramePr>
          <p:nvPr>
            <p:extLst>
              <p:ext uri="{D42A27DB-BD31-4B8C-83A1-F6EECF244321}">
                <p14:modId xmlns:p14="http://schemas.microsoft.com/office/powerpoint/2010/main" val="1974586319"/>
              </p:ext>
            </p:extLst>
          </p:nvPr>
        </p:nvGraphicFramePr>
        <p:xfrm>
          <a:off x="393192" y="1115812"/>
          <a:ext cx="8357616" cy="1606197"/>
        </p:xfrm>
        <a:graphic>
          <a:graphicData uri="http://schemas.openxmlformats.org/drawingml/2006/table">
            <a:tbl>
              <a:tblPr firstRow="1" bandRow="1">
                <a:tableStyleId>{5C22544A-7EE6-4342-B048-85BDC9FD1C3A}</a:tableStyleId>
              </a:tblPr>
              <a:tblGrid>
                <a:gridCol w="3796036">
                  <a:extLst>
                    <a:ext uri="{9D8B030D-6E8A-4147-A177-3AD203B41FA5}">
                      <a16:colId xmlns:a16="http://schemas.microsoft.com/office/drawing/2014/main" val="20000"/>
                    </a:ext>
                  </a:extLst>
                </a:gridCol>
                <a:gridCol w="1796902">
                  <a:extLst>
                    <a:ext uri="{9D8B030D-6E8A-4147-A177-3AD203B41FA5}">
                      <a16:colId xmlns:a16="http://schemas.microsoft.com/office/drawing/2014/main" val="20001"/>
                    </a:ext>
                  </a:extLst>
                </a:gridCol>
                <a:gridCol w="2764678">
                  <a:extLst>
                    <a:ext uri="{9D8B030D-6E8A-4147-A177-3AD203B41FA5}">
                      <a16:colId xmlns:a16="http://schemas.microsoft.com/office/drawing/2014/main" val="20002"/>
                    </a:ext>
                  </a:extLst>
                </a:gridCol>
              </a:tblGrid>
              <a:tr h="341277">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Population</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Test or Procedure</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Recommendation</a:t>
                      </a:r>
                    </a:p>
                  </a:txBody>
                  <a:tcPr>
                    <a:solidFill>
                      <a:srgbClr val="2746F8"/>
                    </a:solidFill>
                  </a:tcPr>
                </a:tc>
                <a:extLst>
                  <a:ext uri="{0D108BD9-81ED-4DB2-BD59-A6C34878D82A}">
                    <a16:rowId xmlns:a16="http://schemas.microsoft.com/office/drawing/2014/main" val="10000"/>
                  </a:ext>
                </a:extLst>
              </a:tr>
              <a:tr h="1194915">
                <a:tc>
                  <a:txBody>
                    <a:bodyPr/>
                    <a:lstStyle/>
                    <a:p>
                      <a:r>
                        <a:rPr lang="en-US" sz="1100" dirty="0">
                          <a:latin typeface="Poppins Light" panose="00000400000000000000" pitchFamily="2" charset="0"/>
                          <a:cs typeface="Poppins Light" panose="00000400000000000000" pitchFamily="2" charset="0"/>
                        </a:rPr>
                        <a:t>Adults ages 50 to 80 years who currently smoke or formerly smoked and have a 20 or greater pack-year history of smoking (e.g., smoked 1 pack per day for 20 years or ½ pack per day for 40 years) that are in reasonably good health (at least 5 years of expected longevity), regardless of whether or when they quit. </a:t>
                      </a:r>
                      <a:endParaRPr sz="1100" dirty="0">
                        <a:latin typeface="Poppins Light" panose="00000400000000000000" pitchFamily="2" charset="0"/>
                        <a:cs typeface="Poppins Light" panose="00000400000000000000" pitchFamily="2" charset="0"/>
                      </a:endParaRPr>
                    </a:p>
                  </a:txBody>
                  <a:tcPr/>
                </a:tc>
                <a:tc>
                  <a:txBody>
                    <a:bodyPr/>
                    <a:lstStyle/>
                    <a:p>
                      <a:pPr algn="ctr"/>
                      <a:r>
                        <a:rPr lang="en-US" sz="1100" dirty="0">
                          <a:latin typeface="Poppins Light" panose="00000400000000000000" pitchFamily="2" charset="0"/>
                          <a:cs typeface="Poppins Light" panose="00000400000000000000" pitchFamily="2" charset="0"/>
                        </a:rPr>
                        <a:t>Low-dose helical CT</a:t>
                      </a:r>
                      <a:endParaRPr sz="1100" dirty="0">
                        <a:latin typeface="Poppins Light" panose="00000400000000000000" pitchFamily="2" charset="0"/>
                        <a:cs typeface="Poppins Light" panose="00000400000000000000" pitchFamily="2" charset="0"/>
                      </a:endParaRPr>
                    </a:p>
                  </a:txBody>
                  <a:tcPr anchor="ctr"/>
                </a:tc>
                <a:tc>
                  <a:txBody>
                    <a:bodyPr/>
                    <a:lstStyle/>
                    <a:p>
                      <a:pPr algn="ctr"/>
                      <a:r>
                        <a:rPr lang="en-US" sz="1100" dirty="0">
                          <a:latin typeface="Poppins Light" panose="00000400000000000000" pitchFamily="2" charset="0"/>
                          <a:cs typeface="Poppins Light" panose="00000400000000000000" pitchFamily="2" charset="0"/>
                        </a:rPr>
                        <a:t>Annually</a:t>
                      </a:r>
                      <a:endParaRPr sz="1100" dirty="0">
                        <a:latin typeface="Poppins Light" panose="00000400000000000000" pitchFamily="2" charset="0"/>
                        <a:cs typeface="Poppins Light" panose="00000400000000000000" pitchFamily="2"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05943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D8105-9DF0-3B3A-FE44-6099D0C5A04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C702E5E-01C7-4201-E413-6F4838DBC371}"/>
              </a:ext>
            </a:extLst>
          </p:cNvPr>
          <p:cNvSpPr txBox="1"/>
          <p:nvPr/>
        </p:nvSpPr>
        <p:spPr>
          <a:xfrm>
            <a:off x="499533" y="5566120"/>
            <a:ext cx="7689264" cy="978601"/>
          </a:xfrm>
          <a:prstGeom prst="rect">
            <a:avLst/>
          </a:prstGeom>
          <a:noFill/>
        </p:spPr>
        <p:txBody>
          <a:bodyPr wrap="square">
            <a:spAutoFit/>
          </a:bodyPr>
          <a:lstStyle/>
          <a:p>
            <a:pPr>
              <a:lnSpc>
                <a:spcPct val="107000"/>
              </a:lnSpc>
              <a:tabLst>
                <a:tab pos="1454150" algn="l"/>
              </a:tabLst>
            </a:pPr>
            <a:r>
              <a:rPr lang="en-US" sz="1000" dirty="0">
                <a:solidFill>
                  <a:srgbClr val="000000"/>
                </a:solidFill>
              </a:rPr>
              <a:t>Tennessee was not included in the 2024 Behavioral Risk Factor Surveillance System due to insufficient data. All estimates are age adjusted to the year 2000 US population standard using 3 age groups: 50-59, 60-69, and 70-80 years. The American Cancer Society recommends annual screening for lung cancer with a low-dose CT (LDCT) scan for people ages 50 to 80 years who smoke or used to smoke and have at least a 20 pack-year history of smoking. Puerto Rico is not shown due to statically unstable estimates.</a:t>
            </a:r>
          </a:p>
          <a:p>
            <a:pPr>
              <a:lnSpc>
                <a:spcPct val="107000"/>
              </a:lnSpc>
              <a:tabLst>
                <a:tab pos="1454150" algn="l"/>
              </a:tabLst>
            </a:pPr>
            <a:r>
              <a:rPr lang="en-US" sz="1000" b="1" dirty="0">
                <a:solidFill>
                  <a:srgbClr val="000000"/>
                </a:solidFill>
              </a:rPr>
              <a:t>Source: </a:t>
            </a:r>
            <a:r>
              <a:rPr lang="en-US" sz="1000" dirty="0">
                <a:solidFill>
                  <a:srgbClr val="000000"/>
                </a:solidFill>
              </a:rPr>
              <a:t>Behavioral Risk Factor Surveillance System, 2024.</a:t>
            </a:r>
            <a:br>
              <a:rPr lang="en-US" sz="1000" dirty="0">
                <a:effectLst/>
                <a:latin typeface="Calibri" panose="020F0502020204030204" pitchFamily="34" charset="0"/>
                <a:ea typeface="Calibri" panose="020F0502020204030204" pitchFamily="34" charset="0"/>
                <a:cs typeface="Times New Roman" panose="02020603050405020304" pitchFamily="18" charset="0"/>
              </a:rPr>
            </a:br>
            <a:endParaRPr lang="en-US" sz="400" dirty="0"/>
          </a:p>
        </p:txBody>
      </p:sp>
      <p:pic>
        <p:nvPicPr>
          <p:cNvPr id="3" name="Picture 2">
            <a:extLst>
              <a:ext uri="{FF2B5EF4-FFF2-40B4-BE49-F238E27FC236}">
                <a16:creationId xmlns:a16="http://schemas.microsoft.com/office/drawing/2014/main" id="{57AD7208-F8FD-53D4-7072-3D7AB40212D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C44B25D3-D609-28FA-12F2-39A69AD5B387}"/>
              </a:ext>
            </a:extLst>
          </p:cNvPr>
          <p:cNvSpPr txBox="1"/>
          <p:nvPr/>
        </p:nvSpPr>
        <p:spPr>
          <a:xfrm>
            <a:off x="499533" y="390264"/>
            <a:ext cx="8212666" cy="740459"/>
          </a:xfrm>
          <a:prstGeom prst="rect">
            <a:avLst/>
          </a:prstGeom>
          <a:noFill/>
        </p:spPr>
        <p:txBody>
          <a:bodyPr wrap="square" rtlCol="0">
            <a:spAutoFit/>
          </a:bodyPr>
          <a:lstStyle/>
          <a:p>
            <a:pPr>
              <a:lnSpc>
                <a:spcPct val="107000"/>
              </a:lnSpc>
              <a:spcBef>
                <a:spcPts val="1200"/>
              </a:spcBef>
            </a:pPr>
            <a:r>
              <a:rPr lang="en-US" sz="2000" b="1" kern="100" dirty="0">
                <a:solidFill>
                  <a:srgbClr val="2746F8"/>
                </a:solidFill>
                <a:latin typeface="Poppins" panose="00000500000000000000" pitchFamily="2" charset="0"/>
                <a:ea typeface="Times New Roman" panose="02020603050405020304" pitchFamily="18" charset="0"/>
                <a:cs typeface="Poppins" panose="00000500000000000000" pitchFamily="2" charset="0"/>
              </a:rPr>
              <a:t>Lung Cancer Screening (%), Adults 50-80 Years, by State, US, 2024</a:t>
            </a:r>
            <a:endParaRPr lang="en-US" sz="2000" b="1" kern="10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endParaRPr>
          </a:p>
        </p:txBody>
      </p:sp>
      <p:sp>
        <p:nvSpPr>
          <p:cNvPr id="2" name="Text Placeholder 3">
            <a:extLst>
              <a:ext uri="{FF2B5EF4-FFF2-40B4-BE49-F238E27FC236}">
                <a16:creationId xmlns:a16="http://schemas.microsoft.com/office/drawing/2014/main" id="{8745B224-4EF8-1803-44A8-58078209A31C}"/>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A27A5BA1-1A37-6973-9E75-C109A580F59F}"/>
              </a:ext>
            </a:extLst>
          </p:cNvPr>
          <p:cNvPicPr>
            <a:picLocks noChangeAspect="1"/>
          </p:cNvPicPr>
          <p:nvPr/>
        </p:nvPicPr>
        <p:blipFill>
          <a:blip r:embed="rId4"/>
          <a:stretch>
            <a:fillRect/>
          </a:stretch>
        </p:blipFill>
        <p:spPr>
          <a:xfrm>
            <a:off x="1130841" y="1352009"/>
            <a:ext cx="6882318" cy="4031916"/>
          </a:xfrm>
          <a:prstGeom prst="rect">
            <a:avLst/>
          </a:prstGeom>
          <a:ln>
            <a:solidFill>
              <a:schemeClr val="tx1"/>
            </a:solidFill>
          </a:ln>
        </p:spPr>
      </p:pic>
    </p:spTree>
    <p:extLst>
      <p:ext uri="{BB962C8B-B14F-4D97-AF65-F5344CB8AC3E}">
        <p14:creationId xmlns:p14="http://schemas.microsoft.com/office/powerpoint/2010/main" val="10145866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144665-35C2-85EC-1B30-3E6924F632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8" name="TextBox 7">
            <a:extLst>
              <a:ext uri="{FF2B5EF4-FFF2-40B4-BE49-F238E27FC236}">
                <a16:creationId xmlns:a16="http://schemas.microsoft.com/office/drawing/2014/main" id="{1345461F-321C-5D43-B89B-70403A0E854A}"/>
              </a:ext>
            </a:extLst>
          </p:cNvPr>
          <p:cNvSpPr txBox="1"/>
          <p:nvPr/>
        </p:nvSpPr>
        <p:spPr>
          <a:xfrm>
            <a:off x="499533" y="5307074"/>
            <a:ext cx="7721600" cy="1072986"/>
          </a:xfrm>
          <a:prstGeom prst="rect">
            <a:avLst/>
          </a:prstGeom>
          <a:noFill/>
        </p:spPr>
        <p:txBody>
          <a:bodyPr wrap="square">
            <a:spAutoFit/>
          </a:bodyPr>
          <a:lstStyle/>
          <a:p>
            <a:pPr>
              <a:lnSpc>
                <a:spcPct val="107000"/>
              </a:lnSpc>
            </a:pPr>
            <a:r>
              <a:rPr lang="en-US" sz="1000" dirty="0">
                <a:solidFill>
                  <a:srgbClr val="000000"/>
                </a:solidFill>
              </a:rPr>
              <a:t>ACS-American Cancer Society, USPSTF-United States Preventive Services Task Force. Estimates are age adjusted using 3 age groups: 50-59, 60-69, and 70-80 years. *The American Cancer Society recommends annual screening for lung cancer with a low-dose CT (LDCT) scan for people ages 50 to 80 years who smoke or used to smoke and have at least a 20 pack-year history of smoking. †The USPSTF recommends annual screening for lung cancer with LDCT in adults ages 50 to 80 years who have a 20 pack-year smoking history and currently smoke or have quit within the past 15 years.</a:t>
            </a:r>
          </a:p>
          <a:p>
            <a:pPr>
              <a:lnSpc>
                <a:spcPct val="107000"/>
              </a:lnSpc>
            </a:pPr>
            <a:r>
              <a:rPr lang="en-US" sz="1000" b="1" i="0" u="none" strike="noStrike" baseline="0" dirty="0">
                <a:solidFill>
                  <a:srgbClr val="000000"/>
                </a:solidFill>
              </a:rPr>
              <a:t>Source: </a:t>
            </a:r>
            <a:r>
              <a:rPr lang="en-US" sz="1000" dirty="0">
                <a:solidFill>
                  <a:srgbClr val="000000"/>
                </a:solidFill>
              </a:rPr>
              <a:t>National Health Interview Survey, 2024.</a:t>
            </a:r>
            <a:endParaRPr lang="en-US" sz="200" kern="100" dirty="0">
              <a:effectLst/>
              <a:ea typeface="Calibri" panose="020F0502020204030204" pitchFamily="34" charset="0"/>
              <a:cs typeface="Times New Roman" panose="02020603050405020304" pitchFamily="18" charset="0"/>
            </a:endParaRPr>
          </a:p>
        </p:txBody>
      </p:sp>
      <p:sp>
        <p:nvSpPr>
          <p:cNvPr id="2" name="TextBox 1" descr="&#10;">
            <a:extLst>
              <a:ext uri="{FF2B5EF4-FFF2-40B4-BE49-F238E27FC236}">
                <a16:creationId xmlns:a16="http://schemas.microsoft.com/office/drawing/2014/main" id="{53BE928D-3EB6-DDB7-D326-2A9977DC2760}"/>
              </a:ext>
            </a:extLst>
          </p:cNvPr>
          <p:cNvSpPr txBox="1"/>
          <p:nvPr/>
        </p:nvSpPr>
        <p:spPr>
          <a:xfrm>
            <a:off x="499533" y="416309"/>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 Adults 50-80 Years, by Race/Ethnicity, US, 2024</a:t>
            </a:r>
          </a:p>
        </p:txBody>
      </p:sp>
      <p:sp>
        <p:nvSpPr>
          <p:cNvPr id="5" name="Text Placeholder 3">
            <a:extLst>
              <a:ext uri="{FF2B5EF4-FFF2-40B4-BE49-F238E27FC236}">
                <a16:creationId xmlns:a16="http://schemas.microsoft.com/office/drawing/2014/main" id="{CB4E43C6-7152-AB8C-831F-A2C770B232E4}"/>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6F90E723-2B89-F150-F87F-1D13CB9713E2}"/>
              </a:ext>
            </a:extLst>
          </p:cNvPr>
          <p:cNvPicPr>
            <a:picLocks noChangeAspect="1"/>
          </p:cNvPicPr>
          <p:nvPr/>
        </p:nvPicPr>
        <p:blipFill>
          <a:blip r:embed="rId4"/>
          <a:stretch>
            <a:fillRect/>
          </a:stretch>
        </p:blipFill>
        <p:spPr>
          <a:xfrm>
            <a:off x="1478873" y="1371526"/>
            <a:ext cx="6186253" cy="3792296"/>
          </a:xfrm>
          <a:prstGeom prst="rect">
            <a:avLst/>
          </a:prstGeom>
          <a:ln>
            <a:solidFill>
              <a:schemeClr val="tx1"/>
            </a:solidFill>
          </a:ln>
        </p:spPr>
      </p:pic>
    </p:spTree>
    <p:extLst>
      <p:ext uri="{BB962C8B-B14F-4D97-AF65-F5344CB8AC3E}">
        <p14:creationId xmlns:p14="http://schemas.microsoft.com/office/powerpoint/2010/main" val="2382575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735123-0727-E1E1-52D1-BC63E51D2AC9}"/>
              </a:ext>
            </a:extLst>
          </p:cNvPr>
          <p:cNvSpPr txBox="1"/>
          <p:nvPr/>
        </p:nvSpPr>
        <p:spPr>
          <a:xfrm>
            <a:off x="499533" y="5636395"/>
            <a:ext cx="7518400" cy="908326"/>
          </a:xfrm>
          <a:prstGeom prst="rect">
            <a:avLst/>
          </a:prstGeom>
          <a:noFill/>
        </p:spPr>
        <p:txBody>
          <a:bodyPr wrap="square">
            <a:spAutoFit/>
          </a:bodyPr>
          <a:lstStyle/>
          <a:p>
            <a:pPr>
              <a:lnSpc>
                <a:spcPct val="107000"/>
              </a:lnSpc>
            </a:pPr>
            <a:r>
              <a:rPr lang="en-US" sz="1000" dirty="0">
                <a:solidFill>
                  <a:srgbClr val="000000"/>
                </a:solidFill>
              </a:rPr>
              <a:t>ACS-American Cancer Society, USPSTF-United States Preventive Services Task Force. Estimates stratified by age are crude. *The American Cancer Society recommends annual screening for lung cancer with a low-dose CT (LDCT) scan for people ages 50 to 80 years who smoke or used to smoke and have at least a 20 pack-year history of smoking. †The USPSTF recommends annual screening for lung cancer with LDCT in adults ages 50 to 80 years who have a 20 pack-year smoking history and currently smoke or have quit within the past 15 years.</a:t>
            </a:r>
          </a:p>
          <a:p>
            <a:pPr>
              <a:lnSpc>
                <a:spcPct val="107000"/>
              </a:lnSpc>
            </a:pPr>
            <a:r>
              <a:rPr lang="en-US" sz="1000" b="1" i="0" u="none" strike="noStrike" baseline="0" dirty="0">
                <a:solidFill>
                  <a:srgbClr val="000000"/>
                </a:solidFill>
              </a:rPr>
              <a:t>Source: </a:t>
            </a:r>
            <a:r>
              <a:rPr lang="en-US" sz="1000" dirty="0">
                <a:solidFill>
                  <a:srgbClr val="000000"/>
                </a:solidFill>
              </a:rPr>
              <a:t>National Health Interview Survey, 2024.</a:t>
            </a:r>
            <a:endParaRPr lang="en-US" sz="200" kern="100" dirty="0">
              <a:effectLst/>
              <a:ea typeface="Calibri" panose="020F0502020204030204" pitchFamily="34" charset="0"/>
              <a:cs typeface="Times New Roman" panose="02020603050405020304" pitchFamily="18" charset="0"/>
            </a:endParaRPr>
          </a:p>
        </p:txBody>
      </p:sp>
      <p:sp>
        <p:nvSpPr>
          <p:cNvPr id="3" name="TextBox 2" descr="&#10;">
            <a:extLst>
              <a:ext uri="{FF2B5EF4-FFF2-40B4-BE49-F238E27FC236}">
                <a16:creationId xmlns:a16="http://schemas.microsoft.com/office/drawing/2014/main" id="{F8F3E642-C4EB-F134-3446-D7AB2B0E7E50}"/>
              </a:ext>
            </a:extLst>
          </p:cNvPr>
          <p:cNvSpPr txBox="1"/>
          <p:nvPr/>
        </p:nvSpPr>
        <p:spPr>
          <a:xfrm>
            <a:off x="499533" y="42068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 Adults 50-80 Years, by Age, US, 2024</a:t>
            </a:r>
          </a:p>
        </p:txBody>
      </p:sp>
      <p:pic>
        <p:nvPicPr>
          <p:cNvPr id="4" name="Picture 3">
            <a:extLst>
              <a:ext uri="{FF2B5EF4-FFF2-40B4-BE49-F238E27FC236}">
                <a16:creationId xmlns:a16="http://schemas.microsoft.com/office/drawing/2014/main" id="{0761F810-D597-2DC8-1724-8BCCF12373F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 Placeholder 3">
            <a:extLst>
              <a:ext uri="{FF2B5EF4-FFF2-40B4-BE49-F238E27FC236}">
                <a16:creationId xmlns:a16="http://schemas.microsoft.com/office/drawing/2014/main" id="{18DB5A06-F0CA-9E50-7AC6-73142664DA3B}"/>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8" name="Picture 7">
            <a:extLst>
              <a:ext uri="{FF2B5EF4-FFF2-40B4-BE49-F238E27FC236}">
                <a16:creationId xmlns:a16="http://schemas.microsoft.com/office/drawing/2014/main" id="{4FD99810-C5DA-88AE-71C8-22BB2BE1AB79}"/>
              </a:ext>
            </a:extLst>
          </p:cNvPr>
          <p:cNvPicPr>
            <a:picLocks noChangeAspect="1"/>
          </p:cNvPicPr>
          <p:nvPr/>
        </p:nvPicPr>
        <p:blipFill>
          <a:blip r:embed="rId4"/>
          <a:stretch>
            <a:fillRect/>
          </a:stretch>
        </p:blipFill>
        <p:spPr>
          <a:xfrm>
            <a:off x="1294284" y="1380270"/>
            <a:ext cx="6555432" cy="3832326"/>
          </a:xfrm>
          <a:prstGeom prst="rect">
            <a:avLst/>
          </a:prstGeom>
        </p:spPr>
      </p:pic>
    </p:spTree>
    <p:extLst>
      <p:ext uri="{BB962C8B-B14F-4D97-AF65-F5344CB8AC3E}">
        <p14:creationId xmlns:p14="http://schemas.microsoft.com/office/powerpoint/2010/main" val="209220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FB1F70-9399-48AF-91E8-D6549AFC4D27}"/>
              </a:ext>
            </a:extLst>
          </p:cNvPr>
          <p:cNvSpPr txBox="1"/>
          <p:nvPr/>
        </p:nvSpPr>
        <p:spPr>
          <a:xfrm>
            <a:off x="773863" y="5388813"/>
            <a:ext cx="7450667" cy="908326"/>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population standard using 5 age groups: 18-24, 25-34, 35-44, 45-64, and ≥65 years. The National Health Interview Survey underwent a significant redesign in 2019, preventing comparability to prior years, as indicated by the line break. </a:t>
            </a:r>
            <a:r>
              <a:rPr lang="en-US" sz="1000" kern="100" dirty="0">
                <a:ea typeface="Calibri" panose="020F0502020204030204" pitchFamily="34" charset="0"/>
                <a:cs typeface="Arial" panose="020B0604020202020204" pitchFamily="34" charset="0"/>
              </a:rPr>
              <a:t>Annual data were combined to increase statistical reliability of subgroup estimates. </a:t>
            </a:r>
            <a:r>
              <a:rPr lang="en-US" sz="1000" kern="100" dirty="0">
                <a:effectLst/>
                <a:ea typeface="Calibri" panose="020F0502020204030204" pitchFamily="34" charset="0"/>
                <a:cs typeface="Arial" panose="020B0604020202020204" pitchFamily="34" charset="0"/>
              </a:rPr>
              <a:t>Current cigarette smoking is defined as ever smoked 100 cigarettes in lifetime and now smoke every day or some days.</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 </a:t>
            </a:r>
            <a:r>
              <a:rPr lang="en-US" sz="1000" kern="100" dirty="0">
                <a:effectLst/>
                <a:ea typeface="Calibri" panose="020F0502020204030204" pitchFamily="34" charset="0"/>
                <a:cs typeface="Arial" panose="020B0604020202020204" pitchFamily="34" charset="0"/>
              </a:rPr>
              <a:t>National Center for Health Statistics, 2019. National Health Interview Survey, 2015-20</a:t>
            </a:r>
            <a:r>
              <a:rPr lang="en-US" sz="1000" kern="100" dirty="0">
                <a:ea typeface="Calibri" panose="020F0502020204030204" pitchFamily="34" charset="0"/>
                <a:cs typeface="Arial" panose="020B0604020202020204" pitchFamily="34" charset="0"/>
              </a:rPr>
              <a:t>24.</a:t>
            </a:r>
            <a:endParaRPr lang="en-US" sz="1000" kern="100" dirty="0">
              <a:effectLst/>
              <a:ea typeface="Calibri" panose="020F050202020403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46F103C-E9F4-9DFE-A28E-A507D3EC58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7" name="TextBox 6" descr="&#10;">
            <a:extLst>
              <a:ext uri="{FF2B5EF4-FFF2-40B4-BE49-F238E27FC236}">
                <a16:creationId xmlns:a16="http://schemas.microsoft.com/office/drawing/2014/main" id="{93859820-A921-442D-A59D-AEE526BFD395}"/>
              </a:ext>
            </a:extLst>
          </p:cNvPr>
          <p:cNvSpPr txBox="1"/>
          <p:nvPr/>
        </p:nvSpPr>
        <p:spPr>
          <a:xfrm>
            <a:off x="499533" y="340162"/>
            <a:ext cx="8212666" cy="740459"/>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Current Cigarette Smoking </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Prevalence</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 (%), Adults 18 Years and Older, by Sex, US, 19</a:t>
            </a:r>
            <a:r>
              <a:rPr lang="en-US" sz="2000" b="1" kern="0" dirty="0">
                <a:solidFill>
                  <a:srgbClr val="2746F8"/>
                </a:solidFill>
                <a:latin typeface="Poppins" panose="00000500000000000000" pitchFamily="2" charset="0"/>
                <a:ea typeface="Times New Roman" panose="02020603050405020304" pitchFamily="18" charset="0"/>
                <a:cs typeface="Poppins" panose="00000500000000000000" pitchFamily="2" charset="0"/>
              </a:rPr>
              <a:t>90</a:t>
            </a: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-2024</a:t>
            </a:r>
            <a:endParaRPr lang="en-US" sz="18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3" name="Text Placeholder 3">
            <a:extLst>
              <a:ext uri="{FF2B5EF4-FFF2-40B4-BE49-F238E27FC236}">
                <a16:creationId xmlns:a16="http://schemas.microsoft.com/office/drawing/2014/main" id="{3997E079-B76F-345E-14D0-0E028BD048E1}"/>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10" name="Picture 9">
            <a:extLst>
              <a:ext uri="{FF2B5EF4-FFF2-40B4-BE49-F238E27FC236}">
                <a16:creationId xmlns:a16="http://schemas.microsoft.com/office/drawing/2014/main" id="{9559C5B0-2A43-1944-8475-39104288AF02}"/>
              </a:ext>
            </a:extLst>
          </p:cNvPr>
          <p:cNvPicPr>
            <a:picLocks noChangeAspect="1"/>
          </p:cNvPicPr>
          <p:nvPr/>
        </p:nvPicPr>
        <p:blipFill>
          <a:blip r:embed="rId4"/>
          <a:stretch>
            <a:fillRect/>
          </a:stretch>
        </p:blipFill>
        <p:spPr>
          <a:xfrm>
            <a:off x="789104" y="1627476"/>
            <a:ext cx="7565792" cy="3603048"/>
          </a:xfrm>
          <a:prstGeom prst="rect">
            <a:avLst/>
          </a:prstGeom>
        </p:spPr>
      </p:pic>
    </p:spTree>
    <p:extLst>
      <p:ext uri="{BB962C8B-B14F-4D97-AF65-F5344CB8AC3E}">
        <p14:creationId xmlns:p14="http://schemas.microsoft.com/office/powerpoint/2010/main" val="9077662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8C6F39-C35F-B951-09F8-9F4DBB2051F3}"/>
              </a:ext>
            </a:extLst>
          </p:cNvPr>
          <p:cNvSpPr txBox="1"/>
          <p:nvPr/>
        </p:nvSpPr>
        <p:spPr>
          <a:xfrm>
            <a:off x="499533" y="5636395"/>
            <a:ext cx="7589520" cy="908326"/>
          </a:xfrm>
          <a:prstGeom prst="rect">
            <a:avLst/>
          </a:prstGeom>
          <a:noFill/>
        </p:spPr>
        <p:txBody>
          <a:bodyPr wrap="square">
            <a:spAutoFit/>
          </a:bodyPr>
          <a:lstStyle/>
          <a:p>
            <a:pPr>
              <a:lnSpc>
                <a:spcPct val="107000"/>
              </a:lnSpc>
            </a:pPr>
            <a:r>
              <a:rPr lang="en-US" sz="1000" dirty="0">
                <a:solidFill>
                  <a:srgbClr val="000000"/>
                </a:solidFill>
              </a:rPr>
              <a:t>ACS-American Cancer Society, USPSTF-United States Preventive Services Task Force. Estimates by insurance status are crude. *The American Cancer Society recommends annual screening for lung cancer with a low-dose CT (LDCT) scan for people ages 50 to 80 years who smoke or used to smoke and have at least a 20 pack-year history of smoking. †The USPSTF recommends annual screening for lung cancer with LDCT in adults ages 50 to 80 years who have a 20 pack-year smoking history and currently smoke or have quit within the past 15 years. </a:t>
            </a:r>
          </a:p>
          <a:p>
            <a:pPr>
              <a:lnSpc>
                <a:spcPct val="107000"/>
              </a:lnSpc>
            </a:pPr>
            <a:r>
              <a:rPr lang="en-US" sz="1000" b="1" dirty="0">
                <a:solidFill>
                  <a:srgbClr val="000000"/>
                </a:solidFill>
              </a:rPr>
              <a:t>Source: </a:t>
            </a:r>
            <a:r>
              <a:rPr lang="en-US" sz="1000" dirty="0">
                <a:solidFill>
                  <a:srgbClr val="000000"/>
                </a:solidFill>
              </a:rPr>
              <a:t>National Health Interview Survey, 2024.</a:t>
            </a:r>
            <a:endParaRPr lang="en-US" sz="200" kern="100" dirty="0">
              <a:ea typeface="Calibri" panose="020F0502020204030204" pitchFamily="34" charset="0"/>
              <a:cs typeface="Times New Roman" panose="02020603050405020304" pitchFamily="18" charset="0"/>
            </a:endParaRPr>
          </a:p>
        </p:txBody>
      </p:sp>
      <p:sp>
        <p:nvSpPr>
          <p:cNvPr id="3" name="TextBox 2" descr="&#10;">
            <a:extLst>
              <a:ext uri="{FF2B5EF4-FFF2-40B4-BE49-F238E27FC236}">
                <a16:creationId xmlns:a16="http://schemas.microsoft.com/office/drawing/2014/main" id="{C59D9BC3-E9F1-2C7C-7B92-098E57527160}"/>
              </a:ext>
            </a:extLst>
          </p:cNvPr>
          <p:cNvSpPr txBox="1"/>
          <p:nvPr/>
        </p:nvSpPr>
        <p:spPr>
          <a:xfrm>
            <a:off x="499533" y="42068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Lung Cancer Screening (%), Adults 50-80 Years, by Insurance Status, US, 2024</a:t>
            </a:r>
          </a:p>
        </p:txBody>
      </p:sp>
      <p:pic>
        <p:nvPicPr>
          <p:cNvPr id="4" name="Picture 3">
            <a:extLst>
              <a:ext uri="{FF2B5EF4-FFF2-40B4-BE49-F238E27FC236}">
                <a16:creationId xmlns:a16="http://schemas.microsoft.com/office/drawing/2014/main" id="{CC668476-EC37-7582-2A72-E4B0A7756AE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2" name="Text Placeholder 3">
            <a:extLst>
              <a:ext uri="{FF2B5EF4-FFF2-40B4-BE49-F238E27FC236}">
                <a16:creationId xmlns:a16="http://schemas.microsoft.com/office/drawing/2014/main" id="{7045F05C-051A-2350-EC24-28A87ED61472}"/>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12" name="Picture 11">
            <a:extLst>
              <a:ext uri="{FF2B5EF4-FFF2-40B4-BE49-F238E27FC236}">
                <a16:creationId xmlns:a16="http://schemas.microsoft.com/office/drawing/2014/main" id="{1DC2AED9-519E-68D6-9D43-CBC420F9F74B}"/>
              </a:ext>
            </a:extLst>
          </p:cNvPr>
          <p:cNvPicPr>
            <a:picLocks noChangeAspect="1"/>
          </p:cNvPicPr>
          <p:nvPr/>
        </p:nvPicPr>
        <p:blipFill>
          <a:blip r:embed="rId4"/>
          <a:stretch>
            <a:fillRect/>
          </a:stretch>
        </p:blipFill>
        <p:spPr>
          <a:xfrm>
            <a:off x="1386251" y="1409500"/>
            <a:ext cx="6439230" cy="3945961"/>
          </a:xfrm>
          <a:prstGeom prst="rect">
            <a:avLst/>
          </a:prstGeom>
        </p:spPr>
      </p:pic>
    </p:spTree>
    <p:extLst>
      <p:ext uri="{BB962C8B-B14F-4D97-AF65-F5344CB8AC3E}">
        <p14:creationId xmlns:p14="http://schemas.microsoft.com/office/powerpoint/2010/main" val="4199502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06773D-C9AD-70FF-EE57-4574318FE653}"/>
              </a:ext>
            </a:extLst>
          </p:cNvPr>
          <p:cNvSpPr txBox="1"/>
          <p:nvPr/>
        </p:nvSpPr>
        <p:spPr>
          <a:xfrm>
            <a:off x="393192" y="3807217"/>
            <a:ext cx="7589520" cy="2462213"/>
          </a:xfrm>
          <a:prstGeom prst="rect">
            <a:avLst/>
          </a:prstGeom>
          <a:noFill/>
        </p:spPr>
        <p:txBody>
          <a:bodyPr wrap="square">
            <a:spAutoFit/>
          </a:bodyPr>
          <a:lstStyle/>
          <a:p>
            <a:r>
              <a:rPr lang="en-US" sz="1600" dirty="0">
                <a:solidFill>
                  <a:srgbClr val="000000"/>
                </a:solidFill>
              </a:rPr>
              <a:t>All individuals should become familiar with the potential benefits, limitations, and harms associated with cancer screening.</a:t>
            </a:r>
            <a:endParaRPr lang="en-US" sz="1600" dirty="0">
              <a:cs typeface="Arial" panose="020B0604020202020204" pitchFamily="34" charset="0"/>
            </a:endParaRPr>
          </a:p>
          <a:p>
            <a:endParaRPr lang="en-US" sz="1600" dirty="0">
              <a:cs typeface="Arial" panose="020B0604020202020204" pitchFamily="34" charset="0"/>
            </a:endParaRPr>
          </a:p>
          <a:p>
            <a:r>
              <a:rPr lang="en-US" sz="1600" dirty="0">
                <a:cs typeface="Arial" panose="020B0604020202020204" pitchFamily="34" charset="0"/>
              </a:rPr>
              <a:t>Visit </a:t>
            </a:r>
            <a:r>
              <a:rPr lang="en-US" sz="1600" dirty="0">
                <a:hlinkClick r:id="rId3"/>
              </a:rPr>
              <a:t>Cancer Screening Guidelines | Detecting Cancer Early | American Cancer Society</a:t>
            </a:r>
            <a:r>
              <a:rPr lang="en-US" sz="1600" dirty="0"/>
              <a:t> </a:t>
            </a:r>
            <a:r>
              <a:rPr lang="en-US" sz="1600" dirty="0">
                <a:cs typeface="Arial" panose="020B0604020202020204" pitchFamily="34" charset="0"/>
              </a:rPr>
              <a:t>for more information about the American Cancer Society Guidelines.</a:t>
            </a:r>
            <a:endParaRPr lang="en-US" sz="1600" dirty="0"/>
          </a:p>
          <a:p>
            <a:endParaRPr lang="en-US" dirty="0"/>
          </a:p>
          <a:p>
            <a:endParaRPr lang="en-US" dirty="0"/>
          </a:p>
          <a:p>
            <a:endParaRPr lang="en-US" dirty="0"/>
          </a:p>
          <a:p>
            <a:r>
              <a:rPr lang="en-US" sz="1000" b="1" dirty="0">
                <a:cs typeface="Arial" panose="020B0604020202020204" pitchFamily="34" charset="0"/>
              </a:rPr>
              <a:t>Source: </a:t>
            </a:r>
            <a:r>
              <a:rPr lang="en-US" sz="1000" b="0" i="0" dirty="0">
                <a:effectLst/>
                <a:highlight>
                  <a:srgbClr val="FFFFFF"/>
                </a:highlight>
                <a:cs typeface="Arial" panose="020B0604020202020204" pitchFamily="34" charset="0"/>
              </a:rPr>
              <a:t>Wolf AM, </a:t>
            </a:r>
            <a:r>
              <a:rPr lang="en-US" sz="1000" b="0" i="0" dirty="0" err="1">
                <a:effectLst/>
                <a:highlight>
                  <a:srgbClr val="FFFFFF"/>
                </a:highlight>
                <a:cs typeface="Arial" panose="020B0604020202020204" pitchFamily="34" charset="0"/>
              </a:rPr>
              <a:t>Wender</a:t>
            </a:r>
            <a:r>
              <a:rPr lang="en-US" sz="1000" b="0" i="0" dirty="0">
                <a:effectLst/>
                <a:highlight>
                  <a:srgbClr val="FFFFFF"/>
                </a:highlight>
                <a:cs typeface="Arial" panose="020B0604020202020204" pitchFamily="34" charset="0"/>
              </a:rPr>
              <a:t> RC, Etzioni RB, et al. American Cancer Society guideline for the early detection of prostate cancer: update 2010. </a:t>
            </a:r>
            <a:r>
              <a:rPr lang="en-US" sz="1000" b="0" i="1" dirty="0">
                <a:effectLst/>
                <a:highlight>
                  <a:srgbClr val="FFFFFF"/>
                </a:highlight>
                <a:cs typeface="Arial" panose="020B0604020202020204" pitchFamily="34" charset="0"/>
              </a:rPr>
              <a:t>CA Cancer J Clin</a:t>
            </a:r>
            <a:r>
              <a:rPr lang="en-US" sz="1000" b="0" i="0" dirty="0">
                <a:effectLst/>
                <a:highlight>
                  <a:srgbClr val="FFFFFF"/>
                </a:highlight>
                <a:cs typeface="Arial" panose="020B0604020202020204" pitchFamily="34" charset="0"/>
              </a:rPr>
              <a:t>. 2010;60(2):70-98. doi:10.3322/caac.20066.</a:t>
            </a:r>
            <a:endParaRPr lang="en-US" sz="1000" dirty="0">
              <a:cs typeface="Arial" panose="020B0604020202020204" pitchFamily="34" charset="0"/>
            </a:endParaRPr>
          </a:p>
        </p:txBody>
      </p:sp>
      <p:pic>
        <p:nvPicPr>
          <p:cNvPr id="6" name="Picture 5">
            <a:extLst>
              <a:ext uri="{FF2B5EF4-FFF2-40B4-BE49-F238E27FC236}">
                <a16:creationId xmlns:a16="http://schemas.microsoft.com/office/drawing/2014/main" id="{F86CF3B8-3E52-A2C5-BBBE-99DD4F40F58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3" name="TextBox 2" descr="&#10;">
            <a:extLst>
              <a:ext uri="{FF2B5EF4-FFF2-40B4-BE49-F238E27FC236}">
                <a16:creationId xmlns:a16="http://schemas.microsoft.com/office/drawing/2014/main" id="{096FA016-0E95-9F73-0BD6-019C4F55F5FE}"/>
              </a:ext>
            </a:extLst>
          </p:cNvPr>
          <p:cNvSpPr txBox="1"/>
          <p:nvPr/>
        </p:nvSpPr>
        <p:spPr>
          <a:xfrm>
            <a:off x="499533" y="420681"/>
            <a:ext cx="8261262" cy="400110"/>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ACS Guideline for Prostate Cancer Screening -Average Risk</a:t>
            </a:r>
          </a:p>
        </p:txBody>
      </p:sp>
      <p:sp>
        <p:nvSpPr>
          <p:cNvPr id="4" name="Text Placeholder 3">
            <a:extLst>
              <a:ext uri="{FF2B5EF4-FFF2-40B4-BE49-F238E27FC236}">
                <a16:creationId xmlns:a16="http://schemas.microsoft.com/office/drawing/2014/main" id="{3AE2AC2A-10F5-A0D1-3D49-E3021286583C}"/>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graphicFrame>
        <p:nvGraphicFramePr>
          <p:cNvPr id="2" name="Table 1">
            <a:extLst>
              <a:ext uri="{FF2B5EF4-FFF2-40B4-BE49-F238E27FC236}">
                <a16:creationId xmlns:a16="http://schemas.microsoft.com/office/drawing/2014/main" id="{B6110F57-0B13-28B8-7C46-16148570CECC}"/>
              </a:ext>
            </a:extLst>
          </p:cNvPr>
          <p:cNvGraphicFramePr>
            <a:graphicFrameLocks noGrp="1"/>
          </p:cNvGraphicFramePr>
          <p:nvPr>
            <p:extLst>
              <p:ext uri="{D42A27DB-BD31-4B8C-83A1-F6EECF244321}">
                <p14:modId xmlns:p14="http://schemas.microsoft.com/office/powerpoint/2010/main" val="1678042162"/>
              </p:ext>
            </p:extLst>
          </p:nvPr>
        </p:nvGraphicFramePr>
        <p:xfrm>
          <a:off x="393192" y="1206717"/>
          <a:ext cx="8357616" cy="1941477"/>
        </p:xfrm>
        <a:graphic>
          <a:graphicData uri="http://schemas.openxmlformats.org/drawingml/2006/table">
            <a:tbl>
              <a:tblPr firstRow="1" bandRow="1">
                <a:tableStyleId>{5C22544A-7EE6-4342-B048-85BDC9FD1C3A}</a:tableStyleId>
              </a:tblPr>
              <a:tblGrid>
                <a:gridCol w="1690774">
                  <a:extLst>
                    <a:ext uri="{9D8B030D-6E8A-4147-A177-3AD203B41FA5}">
                      <a16:colId xmlns:a16="http://schemas.microsoft.com/office/drawing/2014/main" val="20000"/>
                    </a:ext>
                  </a:extLst>
                </a:gridCol>
                <a:gridCol w="2711302">
                  <a:extLst>
                    <a:ext uri="{9D8B030D-6E8A-4147-A177-3AD203B41FA5}">
                      <a16:colId xmlns:a16="http://schemas.microsoft.com/office/drawing/2014/main" val="20001"/>
                    </a:ext>
                  </a:extLst>
                </a:gridCol>
                <a:gridCol w="3955540">
                  <a:extLst>
                    <a:ext uri="{9D8B030D-6E8A-4147-A177-3AD203B41FA5}">
                      <a16:colId xmlns:a16="http://schemas.microsoft.com/office/drawing/2014/main" val="20002"/>
                    </a:ext>
                  </a:extLst>
                </a:gridCol>
              </a:tblGrid>
              <a:tr h="341277">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Population</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Test or Procedure</a:t>
                      </a:r>
                    </a:p>
                  </a:txBody>
                  <a:tcPr>
                    <a:solidFill>
                      <a:srgbClr val="2746F8"/>
                    </a:solidFill>
                  </a:tcPr>
                </a:tc>
                <a:tc>
                  <a:txBody>
                    <a:bodyPr/>
                    <a:lstStyle/>
                    <a:p>
                      <a:pPr algn="ctr">
                        <a:defRPr sz="1400" b="1">
                          <a:solidFill>
                            <a:srgbClr val="FFFFFF"/>
                          </a:solidFill>
                        </a:defRPr>
                      </a:pPr>
                      <a:r>
                        <a:rPr sz="1200" dirty="0">
                          <a:latin typeface="Poppins Light" panose="00000400000000000000" pitchFamily="2" charset="0"/>
                          <a:cs typeface="Poppins Light" panose="00000400000000000000" pitchFamily="2" charset="0"/>
                        </a:rPr>
                        <a:t>Recommendation</a:t>
                      </a:r>
                    </a:p>
                  </a:txBody>
                  <a:tcPr>
                    <a:solidFill>
                      <a:srgbClr val="2746F8"/>
                    </a:solidFill>
                  </a:tcPr>
                </a:tc>
                <a:extLst>
                  <a:ext uri="{0D108BD9-81ED-4DB2-BD59-A6C34878D82A}">
                    <a16:rowId xmlns:a16="http://schemas.microsoft.com/office/drawing/2014/main" val="10000"/>
                  </a:ext>
                </a:extLst>
              </a:tr>
              <a:tr h="1194915">
                <a:tc>
                  <a:txBody>
                    <a:bodyPr/>
                    <a:lstStyle/>
                    <a:p>
                      <a:pPr algn="l"/>
                      <a:r>
                        <a:rPr lang="en-US" sz="1100" dirty="0">
                          <a:latin typeface="Poppins Light" panose="00000400000000000000" pitchFamily="2" charset="0"/>
                          <a:cs typeface="Poppins Light" panose="00000400000000000000" pitchFamily="2" charset="0"/>
                        </a:rPr>
                        <a:t>Men, ages 50+ years</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Prostate-specific antigen test with or without digital rectal examination</a:t>
                      </a:r>
                      <a:endParaRPr sz="1100" dirty="0">
                        <a:latin typeface="Poppins Light" panose="00000400000000000000" pitchFamily="2" charset="0"/>
                        <a:cs typeface="Poppins Light" panose="00000400000000000000" pitchFamily="2" charset="0"/>
                      </a:endParaRPr>
                    </a:p>
                  </a:txBody>
                  <a:tcPr anchor="ctr"/>
                </a:tc>
                <a:tc>
                  <a:txBody>
                    <a:bodyPr/>
                    <a:lstStyle/>
                    <a:p>
                      <a:pPr algn="l"/>
                      <a:r>
                        <a:rPr lang="en-US" sz="1100" dirty="0">
                          <a:latin typeface="Poppins Light" panose="00000400000000000000" pitchFamily="2" charset="0"/>
                          <a:cs typeface="Poppins Light" panose="00000400000000000000" pitchFamily="2" charset="0"/>
                        </a:rPr>
                        <a:t>Men who have at least a 10-year life expectancy should have an opportunity to make an informed decision with their healthcare provider about whether to be screened for prostate cancer, after receiving information about the potential benefits, risks, and uncertainties. Prostate cancer screening should not occur without informed decision-making. African American men should have this conversation with their provider beginning at age 45.</a:t>
                      </a:r>
                      <a:endParaRPr sz="1100" dirty="0">
                        <a:latin typeface="Poppins Light" panose="00000400000000000000" pitchFamily="2" charset="0"/>
                        <a:cs typeface="Poppins Light" panose="00000400000000000000" pitchFamily="2"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943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40E6B48-0018-E8D9-5182-AD091C0E2708}"/>
              </a:ext>
            </a:extLst>
          </p:cNvPr>
          <p:cNvSpPr txBox="1"/>
          <p:nvPr/>
        </p:nvSpPr>
        <p:spPr>
          <a:xfrm>
            <a:off x="770814" y="5836835"/>
            <a:ext cx="7860707" cy="707886"/>
          </a:xfrm>
          <a:prstGeom prst="rect">
            <a:avLst/>
          </a:prstGeom>
          <a:noFill/>
        </p:spPr>
        <p:txBody>
          <a:bodyPr wrap="square">
            <a:spAutoFit/>
          </a:bodyPr>
          <a:lstStyle/>
          <a:p>
            <a:r>
              <a:rPr lang="en-US" sz="1000" b="0" i="0" u="none" strike="noStrike" baseline="0" dirty="0">
                <a:solidFill>
                  <a:srgbClr val="000000"/>
                </a:solidFill>
              </a:rPr>
              <a:t>GED-General Educational Development high school equivalency. Estimates are age adjusted to the year 2000 US population standard using 4 age groups: 25-34, 35-44, 45-64, and ≥65 years for education. Current cigarette smoking is defined as </a:t>
            </a:r>
            <a:r>
              <a:rPr lang="en-US" sz="1000" dirty="0">
                <a:solidFill>
                  <a:srgbClr val="000000"/>
                </a:solidFill>
              </a:rPr>
              <a:t>e</a:t>
            </a:r>
            <a:r>
              <a:rPr lang="en-US" sz="1000" b="0" i="0" u="none" strike="noStrike" baseline="0" dirty="0">
                <a:solidFill>
                  <a:srgbClr val="000000"/>
                </a:solidFill>
              </a:rPr>
              <a:t>ver smoked 100 cigarettes in lifetime and currently smoke every day or some days. </a:t>
            </a:r>
          </a:p>
          <a:p>
            <a:r>
              <a:rPr lang="en-US" sz="1000" b="1" i="0" u="none" strike="noStrike" baseline="0" dirty="0">
                <a:solidFill>
                  <a:srgbClr val="000000"/>
                </a:solidFill>
              </a:rPr>
              <a:t>Source: </a:t>
            </a:r>
            <a:r>
              <a:rPr lang="en-US" sz="1000" b="0" i="0" u="none" strike="noStrike" baseline="0" dirty="0">
                <a:solidFill>
                  <a:srgbClr val="000000"/>
                </a:solidFill>
              </a:rPr>
              <a:t>National Health Interview Survey, 2024. 	</a:t>
            </a:r>
          </a:p>
        </p:txBody>
      </p:sp>
      <p:pic>
        <p:nvPicPr>
          <p:cNvPr id="2" name="Picture 1">
            <a:extLst>
              <a:ext uri="{FF2B5EF4-FFF2-40B4-BE49-F238E27FC236}">
                <a16:creationId xmlns:a16="http://schemas.microsoft.com/office/drawing/2014/main" id="{64C4E62E-7224-F913-B7B4-9A823CF497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F3EC8ACB-DD31-2ECD-6576-FFAC688D129C}"/>
              </a:ext>
            </a:extLst>
          </p:cNvPr>
          <p:cNvSpPr txBox="1"/>
          <p:nvPr/>
        </p:nvSpPr>
        <p:spPr>
          <a:xfrm>
            <a:off x="499533" y="358011"/>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Current Cigarette Smoking (%), Adults 25 Years and Older, by Education Level, US, 2024</a:t>
            </a:r>
          </a:p>
        </p:txBody>
      </p:sp>
      <p:sp>
        <p:nvSpPr>
          <p:cNvPr id="5" name="Text Placeholder 3">
            <a:extLst>
              <a:ext uri="{FF2B5EF4-FFF2-40B4-BE49-F238E27FC236}">
                <a16:creationId xmlns:a16="http://schemas.microsoft.com/office/drawing/2014/main" id="{D537AFBE-7965-230C-73FF-5C82E47A5244}"/>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5A0A5357-BC5E-87AB-5FBD-A55C2E64B29D}"/>
              </a:ext>
            </a:extLst>
          </p:cNvPr>
          <p:cNvPicPr>
            <a:picLocks noChangeAspect="1"/>
          </p:cNvPicPr>
          <p:nvPr/>
        </p:nvPicPr>
        <p:blipFill>
          <a:blip r:embed="rId4"/>
          <a:stretch>
            <a:fillRect/>
          </a:stretch>
        </p:blipFill>
        <p:spPr>
          <a:xfrm>
            <a:off x="770814" y="1112319"/>
            <a:ext cx="7602371" cy="4633362"/>
          </a:xfrm>
          <a:prstGeom prst="rect">
            <a:avLst/>
          </a:prstGeom>
        </p:spPr>
      </p:pic>
    </p:spTree>
    <p:extLst>
      <p:ext uri="{BB962C8B-B14F-4D97-AF65-F5344CB8AC3E}">
        <p14:creationId xmlns:p14="http://schemas.microsoft.com/office/powerpoint/2010/main" val="248425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7DC8DC-DE1A-B6F5-2B37-F47EF3708EF1}"/>
              </a:ext>
            </a:extLst>
          </p:cNvPr>
          <p:cNvSpPr txBox="1"/>
          <p:nvPr/>
        </p:nvSpPr>
        <p:spPr>
          <a:xfrm>
            <a:off x="465667" y="5949674"/>
            <a:ext cx="7467601" cy="1072986"/>
          </a:xfrm>
          <a:prstGeom prst="rect">
            <a:avLst/>
          </a:prstGeom>
          <a:noFill/>
        </p:spPr>
        <p:txBody>
          <a:bodyPr wrap="square" rtlCol="0">
            <a:spAutoFit/>
          </a:bodyPr>
          <a:lstStyle/>
          <a:p>
            <a:pPr>
              <a:lnSpc>
                <a:spcPct val="107000"/>
              </a:lnSpc>
              <a:tabLst>
                <a:tab pos="2349500" algn="l"/>
              </a:tabLst>
            </a:pPr>
            <a:r>
              <a:rPr lang="en-US" sz="1000" kern="100" dirty="0">
                <a:effectLst/>
                <a:ea typeface="Calibri" panose="020F0502020204030204" pitchFamily="34" charset="0"/>
                <a:cs typeface="Arial" panose="020B0604020202020204" pitchFamily="34" charset="0"/>
              </a:rPr>
              <a:t>Estimates are age adjusted to the year 2000 US population standard using 5 age groups: 18-24, 25-34, 35-44, 45-64, and ≥65 years. The National Health Interview Survey underwent a significant redesign in 2019, preventing comparability to prior years as indicated by the line break. Annual data were combined to increase statistical reliability of subgroup estimates. Current cigarette smoking is defined as ever smoked 100 cigarettes in lifetime and now smoke every day or some days.</a:t>
            </a:r>
          </a:p>
          <a:p>
            <a:pPr>
              <a:lnSpc>
                <a:spcPct val="107000"/>
              </a:lnSpc>
              <a:tabLst>
                <a:tab pos="2349500" algn="l"/>
              </a:tabLst>
            </a:pPr>
            <a:r>
              <a:rPr lang="en-US" sz="1000" b="1" kern="100" dirty="0">
                <a:effectLst/>
                <a:ea typeface="Calibri" panose="020F0502020204030204" pitchFamily="34" charset="0"/>
                <a:cs typeface="Arial" panose="020B0604020202020204" pitchFamily="34" charset="0"/>
              </a:rPr>
              <a:t>Sources: </a:t>
            </a:r>
            <a:r>
              <a:rPr lang="en-US" sz="1000" kern="100" dirty="0">
                <a:effectLst/>
                <a:ea typeface="Calibri" panose="020F0502020204030204" pitchFamily="34" charset="0"/>
                <a:cs typeface="Arial" panose="020B0604020202020204" pitchFamily="34" charset="0"/>
              </a:rPr>
              <a:t>National Center for Health Statistics, 2019. National Health Interview Survey, 2015-2024.</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000" kern="100" dirty="0">
              <a:effectLst/>
              <a:ea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3C8EC55-3FAE-F2A2-271C-BCAE6BA7D4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5" name="TextBox 4" descr="&#10;">
            <a:extLst>
              <a:ext uri="{FF2B5EF4-FFF2-40B4-BE49-F238E27FC236}">
                <a16:creationId xmlns:a16="http://schemas.microsoft.com/office/drawing/2014/main" id="{BC481960-411F-B4EA-16AF-45D69C6D2C58}"/>
              </a:ext>
            </a:extLst>
          </p:cNvPr>
          <p:cNvSpPr txBox="1"/>
          <p:nvPr/>
        </p:nvSpPr>
        <p:spPr>
          <a:xfrm>
            <a:off x="499533" y="342919"/>
            <a:ext cx="8212666" cy="740459"/>
          </a:xfrm>
          <a:prstGeom prst="rect">
            <a:avLst/>
          </a:prstGeom>
          <a:noFill/>
        </p:spPr>
        <p:txBody>
          <a:bodyPr wrap="square" rtlCol="0">
            <a:spAutoFit/>
          </a:bodyPr>
          <a:lstStyle/>
          <a:p>
            <a:pPr marL="0" marR="0">
              <a:lnSpc>
                <a:spcPct val="107000"/>
              </a:lnSpc>
              <a:spcBef>
                <a:spcPts val="0"/>
              </a:spcBef>
              <a:spcAft>
                <a:spcPts val="0"/>
              </a:spcAft>
            </a:pPr>
            <a:r>
              <a:rPr lang="en-US" sz="2000" b="1" kern="0" dirty="0">
                <a:solidFill>
                  <a:srgbClr val="2746F8"/>
                </a:solidFill>
                <a:effectLst/>
                <a:latin typeface="Poppins" panose="00000500000000000000" pitchFamily="2" charset="0"/>
                <a:ea typeface="Times New Roman" panose="02020603050405020304" pitchFamily="18" charset="0"/>
                <a:cs typeface="Poppins" panose="00000500000000000000" pitchFamily="2" charset="0"/>
              </a:rPr>
              <a:t>Current Cigarette Smoking Prevalence (%), Adults 18 Years and Older, by Sex and Race/Ethnicity, US, 1990-2024</a:t>
            </a:r>
            <a:endParaRPr lang="en-US" sz="1800"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4" name="Text Placeholder 3">
            <a:extLst>
              <a:ext uri="{FF2B5EF4-FFF2-40B4-BE49-F238E27FC236}">
                <a16:creationId xmlns:a16="http://schemas.microsoft.com/office/drawing/2014/main" id="{0132C022-60BD-AF78-605D-AFB29C6C47E8}"/>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8" name="Picture 7">
            <a:extLst>
              <a:ext uri="{FF2B5EF4-FFF2-40B4-BE49-F238E27FC236}">
                <a16:creationId xmlns:a16="http://schemas.microsoft.com/office/drawing/2014/main" id="{AAFB8839-7E13-A2D7-EB26-E6A39A63FB69}"/>
              </a:ext>
            </a:extLst>
          </p:cNvPr>
          <p:cNvPicPr>
            <a:picLocks noChangeAspect="1"/>
          </p:cNvPicPr>
          <p:nvPr/>
        </p:nvPicPr>
        <p:blipFill>
          <a:blip r:embed="rId4"/>
          <a:stretch>
            <a:fillRect/>
          </a:stretch>
        </p:blipFill>
        <p:spPr>
          <a:xfrm>
            <a:off x="465667" y="1141605"/>
            <a:ext cx="8212666" cy="4749841"/>
          </a:xfrm>
          <a:prstGeom prst="rect">
            <a:avLst/>
          </a:prstGeom>
        </p:spPr>
      </p:pic>
    </p:spTree>
    <p:extLst>
      <p:ext uri="{BB962C8B-B14F-4D97-AF65-F5344CB8AC3E}">
        <p14:creationId xmlns:p14="http://schemas.microsoft.com/office/powerpoint/2010/main" val="212100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CA14AA-43F8-21D0-F552-3A6C56DCE5EF}"/>
              </a:ext>
            </a:extLst>
          </p:cNvPr>
          <p:cNvSpPr txBox="1"/>
          <p:nvPr/>
        </p:nvSpPr>
        <p:spPr>
          <a:xfrm>
            <a:off x="462742" y="5767511"/>
            <a:ext cx="7580427" cy="908326"/>
          </a:xfrm>
          <a:prstGeom prst="rect">
            <a:avLst/>
          </a:prstGeom>
          <a:noFill/>
        </p:spPr>
        <p:txBody>
          <a:bodyPr wrap="square">
            <a:spAutoFit/>
          </a:bodyPr>
          <a:lstStyle/>
          <a:p>
            <a:pPr marL="0" marR="0">
              <a:lnSpc>
                <a:spcPct val="107000"/>
              </a:lnSpc>
              <a:spcBef>
                <a:spcPts val="0"/>
              </a:spcBef>
              <a:spcAft>
                <a:spcPts val="0"/>
              </a:spcAft>
              <a:tabLst>
                <a:tab pos="1612900" algn="l"/>
              </a:tabLst>
            </a:pPr>
            <a:r>
              <a:rPr lang="en-US" sz="1000" b="0" i="0" u="none" strike="noStrike" baseline="0" dirty="0">
                <a:solidFill>
                  <a:srgbClr val="000000"/>
                </a:solidFill>
              </a:rPr>
              <a:t>Estimates are crude. Current tobacco use is defined as in the past 30 days. ‡Estimates are statistically unstable and not shown. </a:t>
            </a:r>
            <a:r>
              <a:rPr lang="en-US" sz="1000" b="0" i="0" u="none" strike="noStrike" baseline="0" dirty="0"/>
              <a:t>See Special Notes, page </a:t>
            </a:r>
            <a:r>
              <a:rPr lang="en-US" sz="1000" dirty="0"/>
              <a:t>51</a:t>
            </a:r>
            <a:r>
              <a:rPr lang="en-US" sz="1000" kern="100" dirty="0">
                <a:effectLst/>
                <a:ea typeface="Calibri" panose="020F0502020204030204" pitchFamily="34" charset="0"/>
                <a:cs typeface="Times New Roman" panose="02020603050405020304" pitchFamily="18" charset="0"/>
              </a:rPr>
              <a:t> of </a:t>
            </a:r>
            <a:r>
              <a:rPr lang="en-US" sz="1000" i="1" kern="100" dirty="0">
                <a:effectLst/>
                <a:ea typeface="Calibri" panose="020F0502020204030204" pitchFamily="34" charset="0"/>
                <a:cs typeface="Times New Roman" panose="02020603050405020304" pitchFamily="18" charset="0"/>
              </a:rPr>
              <a:t>Cancer Prevention &amp; Early Detection Facts &amp; Figures 2026</a:t>
            </a:r>
            <a:r>
              <a:rPr lang="en-US" sz="1000" b="0" i="1" u="none" strike="noStrike" baseline="0" dirty="0"/>
              <a:t>. </a:t>
            </a:r>
            <a:r>
              <a:rPr lang="en-US" sz="1000" b="1" i="0" u="none" strike="noStrike" baseline="0" dirty="0">
                <a:solidFill>
                  <a:srgbClr val="000000"/>
                </a:solidFill>
              </a:rPr>
              <a:t>Sources: 2024: </a:t>
            </a:r>
            <a:r>
              <a:rPr lang="en-US" sz="1000" b="0" i="0" u="none" strike="noStrike" baseline="0" dirty="0">
                <a:solidFill>
                  <a:srgbClr val="000000"/>
                </a:solidFill>
              </a:rPr>
              <a:t>Jamal A, et al. 2024; </a:t>
            </a:r>
            <a:r>
              <a:rPr lang="en-US" sz="1000" b="1" i="0" u="none" strike="noStrike" baseline="0" dirty="0">
                <a:solidFill>
                  <a:srgbClr val="000000"/>
                </a:solidFill>
              </a:rPr>
              <a:t>2023: </a:t>
            </a:r>
            <a:r>
              <a:rPr lang="en-US" sz="1000" b="0" i="0" u="none" strike="noStrike" baseline="0" dirty="0">
                <a:solidFill>
                  <a:srgbClr val="000000"/>
                </a:solidFill>
              </a:rPr>
              <a:t>Birdsey J, et al. 2023; </a:t>
            </a:r>
            <a:r>
              <a:rPr lang="en-US" sz="1000" b="1" i="0" u="none" strike="noStrike" baseline="0" dirty="0">
                <a:solidFill>
                  <a:srgbClr val="000000"/>
                </a:solidFill>
              </a:rPr>
              <a:t>2022: </a:t>
            </a:r>
            <a:r>
              <a:rPr lang="en-US" sz="1000" b="0" i="0" u="none" strike="noStrike" baseline="0" dirty="0">
                <a:solidFill>
                  <a:srgbClr val="000000"/>
                </a:solidFill>
              </a:rPr>
              <a:t>Park-Lee E, et al. 2022; </a:t>
            </a:r>
            <a:r>
              <a:rPr lang="en-US" sz="1000" b="1" i="0" u="none" strike="noStrike" baseline="0" dirty="0">
                <a:solidFill>
                  <a:srgbClr val="000000"/>
                </a:solidFill>
              </a:rPr>
              <a:t>2021: </a:t>
            </a:r>
            <a:r>
              <a:rPr lang="en-US" sz="1000" b="0" i="0" u="none" strike="noStrike" baseline="0" dirty="0" err="1">
                <a:solidFill>
                  <a:srgbClr val="000000"/>
                </a:solidFill>
              </a:rPr>
              <a:t>Gentzke</a:t>
            </a:r>
            <a:r>
              <a:rPr lang="en-US" sz="1000" b="0" i="0" u="none" strike="noStrike" baseline="0" dirty="0">
                <a:solidFill>
                  <a:srgbClr val="000000"/>
                </a:solidFill>
              </a:rPr>
              <a:t> AS, et al. 2022; </a:t>
            </a:r>
            <a:r>
              <a:rPr lang="en-US" sz="1000" b="1" i="0" u="none" strike="noStrike" baseline="0" dirty="0">
                <a:solidFill>
                  <a:srgbClr val="000000"/>
                </a:solidFill>
              </a:rPr>
              <a:t>2020: </a:t>
            </a:r>
            <a:r>
              <a:rPr lang="en-US" sz="1000" b="0" i="0" u="none" strike="noStrike" baseline="0" dirty="0" err="1">
                <a:solidFill>
                  <a:srgbClr val="000000"/>
                </a:solidFill>
              </a:rPr>
              <a:t>Gentzke</a:t>
            </a:r>
            <a:r>
              <a:rPr lang="en-US" sz="1000" b="0" i="0" u="none" strike="noStrike" baseline="0" dirty="0">
                <a:solidFill>
                  <a:srgbClr val="000000"/>
                </a:solidFill>
              </a:rPr>
              <a:t> AS, et al. 2020; </a:t>
            </a:r>
            <a:r>
              <a:rPr lang="en-US" sz="1000" b="1" i="0" u="none" strike="noStrike" baseline="0" dirty="0">
                <a:solidFill>
                  <a:srgbClr val="000000"/>
                </a:solidFill>
              </a:rPr>
              <a:t>2019: </a:t>
            </a:r>
            <a:r>
              <a:rPr lang="en-US" sz="1000" b="0" i="0" u="none" strike="noStrike" baseline="0" dirty="0">
                <a:solidFill>
                  <a:srgbClr val="000000"/>
                </a:solidFill>
              </a:rPr>
              <a:t>Wang TW, et al, 2019; </a:t>
            </a:r>
            <a:r>
              <a:rPr lang="en-US" sz="1000" b="1" i="0" u="none" strike="noStrike" baseline="0" dirty="0">
                <a:solidFill>
                  <a:srgbClr val="000000"/>
                </a:solidFill>
              </a:rPr>
              <a:t>2018: </a:t>
            </a:r>
            <a:r>
              <a:rPr lang="en-US" sz="1000" b="0" i="0" u="none" strike="noStrike" baseline="0" dirty="0" err="1">
                <a:solidFill>
                  <a:srgbClr val="000000"/>
                </a:solidFill>
              </a:rPr>
              <a:t>Gentzke</a:t>
            </a:r>
            <a:r>
              <a:rPr lang="en-US" sz="1000" b="0" i="0" u="none" strike="noStrike" baseline="0" dirty="0">
                <a:solidFill>
                  <a:srgbClr val="000000"/>
                </a:solidFill>
              </a:rPr>
              <a:t> AS, et al. 2019; </a:t>
            </a:r>
            <a:r>
              <a:rPr lang="en-US" sz="1000" b="1" i="0" u="none" strike="noStrike" baseline="0" dirty="0">
                <a:solidFill>
                  <a:srgbClr val="000000"/>
                </a:solidFill>
              </a:rPr>
              <a:t>2017: </a:t>
            </a:r>
            <a:r>
              <a:rPr lang="en-US" sz="1000" b="0" i="0" u="none" strike="noStrike" baseline="0" dirty="0">
                <a:solidFill>
                  <a:srgbClr val="000000"/>
                </a:solidFill>
              </a:rPr>
              <a:t>Wang TW, et al. 2018; </a:t>
            </a:r>
            <a:r>
              <a:rPr lang="en-US" sz="1000" b="1" i="0" u="none" strike="noStrike" baseline="0" dirty="0">
                <a:solidFill>
                  <a:srgbClr val="000000"/>
                </a:solidFill>
              </a:rPr>
              <a:t>2016: </a:t>
            </a:r>
            <a:r>
              <a:rPr lang="en-US" sz="1000" b="0" i="0" u="none" strike="noStrike" baseline="0" dirty="0">
                <a:solidFill>
                  <a:srgbClr val="000000"/>
                </a:solidFill>
              </a:rPr>
              <a:t>Jamal A, et al. 2017; </a:t>
            </a:r>
            <a:r>
              <a:rPr lang="en-US" sz="1000" b="1" i="0" u="none" strike="noStrike" baseline="0" dirty="0">
                <a:solidFill>
                  <a:srgbClr val="000000"/>
                </a:solidFill>
              </a:rPr>
              <a:t>2015: </a:t>
            </a:r>
            <a:r>
              <a:rPr lang="en-US" sz="1000" b="0" i="0" u="none" strike="noStrike" baseline="0" dirty="0">
                <a:solidFill>
                  <a:srgbClr val="000000"/>
                </a:solidFill>
              </a:rPr>
              <a:t>Singh T, et al. 2016; </a:t>
            </a:r>
            <a:r>
              <a:rPr lang="en-US" sz="1000" b="1" i="0" u="none" strike="noStrike" baseline="0" dirty="0">
                <a:solidFill>
                  <a:srgbClr val="000000"/>
                </a:solidFill>
              </a:rPr>
              <a:t>2014: </a:t>
            </a:r>
            <a:r>
              <a:rPr lang="en-US" sz="1000" b="0" i="0" u="none" strike="noStrike" baseline="0" dirty="0" err="1">
                <a:solidFill>
                  <a:srgbClr val="000000"/>
                </a:solidFill>
              </a:rPr>
              <a:t>Arrazola</a:t>
            </a:r>
            <a:r>
              <a:rPr lang="en-US" sz="1000" b="0" i="0" u="none" strike="noStrike" baseline="0" dirty="0">
                <a:solidFill>
                  <a:srgbClr val="000000"/>
                </a:solidFill>
              </a:rPr>
              <a:t> RA, et al. 2015; </a:t>
            </a:r>
            <a:r>
              <a:rPr lang="en-US" sz="1000" b="1" i="0" u="none" strike="noStrike" baseline="0" dirty="0">
                <a:solidFill>
                  <a:srgbClr val="000000"/>
                </a:solidFill>
              </a:rPr>
              <a:t>2013: </a:t>
            </a:r>
            <a:r>
              <a:rPr lang="en-US" sz="1000" b="0" i="0" u="none" strike="noStrike" baseline="0" dirty="0" err="1">
                <a:solidFill>
                  <a:srgbClr val="000000"/>
                </a:solidFill>
              </a:rPr>
              <a:t>Arrazola</a:t>
            </a:r>
            <a:r>
              <a:rPr lang="en-US" sz="1000" b="0" i="0" u="none" strike="noStrike" baseline="0" dirty="0">
                <a:solidFill>
                  <a:srgbClr val="000000"/>
                </a:solidFill>
              </a:rPr>
              <a:t> RA, et al. 2014; </a:t>
            </a:r>
            <a:r>
              <a:rPr lang="en-US" sz="1000" b="1" i="0" u="none" strike="noStrike" baseline="0" dirty="0">
                <a:solidFill>
                  <a:srgbClr val="000000"/>
                </a:solidFill>
              </a:rPr>
              <a:t>2011-2012: </a:t>
            </a:r>
            <a:r>
              <a:rPr lang="en-US" sz="1000" b="0" i="0" u="none" strike="noStrike" baseline="0" dirty="0">
                <a:solidFill>
                  <a:srgbClr val="000000"/>
                </a:solidFill>
              </a:rPr>
              <a:t>Centers for Disease Control and Prevention (CDC). 2013.</a:t>
            </a:r>
            <a:endParaRPr lang="en-US" sz="400" kern="1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64BBEA0-3224-CE17-2328-D7FA33F44B6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6" name="TextBox 5" descr="&#10;">
            <a:extLst>
              <a:ext uri="{FF2B5EF4-FFF2-40B4-BE49-F238E27FC236}">
                <a16:creationId xmlns:a16="http://schemas.microsoft.com/office/drawing/2014/main" id="{60FFCC05-6609-D358-B6EA-A84F6FDD9371}"/>
              </a:ext>
            </a:extLst>
          </p:cNvPr>
          <p:cNvSpPr txBox="1"/>
          <p:nvPr/>
        </p:nvSpPr>
        <p:spPr>
          <a:xfrm>
            <a:off x="499533" y="350030"/>
            <a:ext cx="8212667" cy="740459"/>
          </a:xfrm>
          <a:prstGeom prst="rect">
            <a:avLst/>
          </a:prstGeom>
          <a:noFill/>
        </p:spPr>
        <p:txBody>
          <a:bodyPr wrap="square" rtlCol="0">
            <a:spAutoFit/>
          </a:bodyPr>
          <a:lstStyle/>
          <a:p>
            <a:pPr marL="0" marR="0">
              <a:lnSpc>
                <a:spcPct val="107000"/>
              </a:lnSpc>
              <a:spcBef>
                <a:spcPts val="0"/>
              </a:spcBef>
              <a:spcAft>
                <a:spcPts val="0"/>
              </a:spcAft>
              <a:tabLst>
                <a:tab pos="2349500" algn="l"/>
              </a:tabLst>
            </a:pPr>
            <a:r>
              <a:rPr lang="en-US" sz="2000" b="1" dirty="0">
                <a:solidFill>
                  <a:srgbClr val="2746F8"/>
                </a:solidFill>
                <a:effectLst/>
                <a:latin typeface="Poppins" panose="00000500000000000000" pitchFamily="2" charset="0"/>
                <a:ea typeface="Calibri" panose="020F0502020204030204" pitchFamily="34" charset="0"/>
                <a:cs typeface="Poppins" panose="00000500000000000000" pitchFamily="2" charset="0"/>
              </a:rPr>
              <a:t>Current Use of Selected Tobacco Products (%), High School Students, by Race/Ethnicity, US, 2011-2024</a:t>
            </a:r>
            <a:endParaRPr lang="en-US" sz="2000" b="1" kern="100" dirty="0">
              <a:solidFill>
                <a:srgbClr val="2746F8"/>
              </a:solidFill>
              <a:effectLst/>
              <a:latin typeface="Poppins" panose="00000500000000000000" pitchFamily="2" charset="0"/>
              <a:ea typeface="Calibri" panose="020F0502020204030204" pitchFamily="34" charset="0"/>
              <a:cs typeface="Poppins" panose="00000500000000000000" pitchFamily="2" charset="0"/>
            </a:endParaRPr>
          </a:p>
        </p:txBody>
      </p:sp>
      <p:pic>
        <p:nvPicPr>
          <p:cNvPr id="8" name="Picture 7" descr="A screenshot of a computer screen&#10;&#10;AI-generated content may be incorrect.">
            <a:extLst>
              <a:ext uri="{FF2B5EF4-FFF2-40B4-BE49-F238E27FC236}">
                <a16:creationId xmlns:a16="http://schemas.microsoft.com/office/drawing/2014/main" id="{3B599EF2-26F0-A61B-5D4E-C111A424A891}"/>
              </a:ext>
            </a:extLst>
          </p:cNvPr>
          <p:cNvPicPr>
            <a:picLocks noChangeAspect="1"/>
          </p:cNvPicPr>
          <p:nvPr/>
        </p:nvPicPr>
        <p:blipFill>
          <a:blip r:embed="rId4"/>
          <a:stretch>
            <a:fillRect/>
          </a:stretch>
        </p:blipFill>
        <p:spPr>
          <a:xfrm>
            <a:off x="462742" y="1213658"/>
            <a:ext cx="8218516" cy="4430684"/>
          </a:xfrm>
          <a:prstGeom prst="rect">
            <a:avLst/>
          </a:prstGeom>
        </p:spPr>
      </p:pic>
      <p:sp>
        <p:nvSpPr>
          <p:cNvPr id="3" name="Text Placeholder 3">
            <a:extLst>
              <a:ext uri="{FF2B5EF4-FFF2-40B4-BE49-F238E27FC236}">
                <a16:creationId xmlns:a16="http://schemas.microsoft.com/office/drawing/2014/main" id="{F4D38CC3-50A2-7B3E-5A2A-E150D14B6F71}"/>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spTree>
    <p:extLst>
      <p:ext uri="{BB962C8B-B14F-4D97-AF65-F5344CB8AC3E}">
        <p14:creationId xmlns:p14="http://schemas.microsoft.com/office/powerpoint/2010/main" val="406359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FEB0F9-0080-F849-1204-0757E13FC0A3}"/>
              </a:ext>
            </a:extLst>
          </p:cNvPr>
          <p:cNvSpPr txBox="1"/>
          <p:nvPr/>
        </p:nvSpPr>
        <p:spPr>
          <a:xfrm>
            <a:off x="499533" y="5836835"/>
            <a:ext cx="8140777" cy="707886"/>
          </a:xfrm>
          <a:prstGeom prst="rect">
            <a:avLst/>
          </a:prstGeom>
          <a:noFill/>
        </p:spPr>
        <p:txBody>
          <a:bodyPr wrap="square">
            <a:spAutoFit/>
          </a:bodyPr>
          <a:lstStyle/>
          <a:p>
            <a:r>
              <a:rPr lang="en-US" sz="1000" b="0" i="0" u="none" strike="noStrike" baseline="0" dirty="0">
                <a:solidFill>
                  <a:srgbClr val="000000"/>
                </a:solidFill>
              </a:rPr>
              <a:t>Data from US territories are excluded from national estimates as they were sampled separately. Current tobacco use is defined as in the past 30 days. Flavored tobacco is any flavor other than tobacco-flavored or unflavored among current tobacco users. </a:t>
            </a:r>
            <a:r>
              <a:rPr lang="en-US" sz="1000" dirty="0">
                <a:solidFill>
                  <a:srgbClr val="000000"/>
                </a:solidFill>
              </a:rPr>
              <a:t>R</a:t>
            </a:r>
            <a:r>
              <a:rPr lang="en-US" sz="1000" b="0" i="0" u="none" strike="noStrike" baseline="0" dirty="0">
                <a:solidFill>
                  <a:srgbClr val="000000"/>
                </a:solidFill>
              </a:rPr>
              <a:t>eported in 2024 for e-cigarettes</a:t>
            </a:r>
            <a:r>
              <a:rPr lang="en-US" sz="1000" dirty="0">
                <a:solidFill>
                  <a:srgbClr val="000000"/>
                </a:solidFill>
              </a:rPr>
              <a:t>, nicotine pouches,</a:t>
            </a:r>
            <a:r>
              <a:rPr lang="en-US" sz="1000" b="0" i="0" u="none" strike="noStrike" baseline="0" dirty="0">
                <a:solidFill>
                  <a:srgbClr val="000000"/>
                </a:solidFill>
              </a:rPr>
              <a:t> and in 2023 for all other products. †Includes chewing tobacco, snuff, dip, and snus. </a:t>
            </a:r>
          </a:p>
          <a:p>
            <a:r>
              <a:rPr lang="en-US" sz="1000" b="1" i="0" u="none" strike="noStrike" baseline="0" dirty="0">
                <a:solidFill>
                  <a:srgbClr val="000000"/>
                </a:solidFill>
              </a:rPr>
              <a:t>Sources: </a:t>
            </a:r>
            <a:r>
              <a:rPr lang="en-US" sz="1000" b="0" i="0" u="none" strike="noStrike" baseline="0" dirty="0">
                <a:solidFill>
                  <a:srgbClr val="000000"/>
                </a:solidFill>
              </a:rPr>
              <a:t>Jamal A, et al. 2024. Park-Lee E, et al. 2024. National Youth Tobacco Survey, 2023-2024. Birdsey J, et al. 2023. 	</a:t>
            </a:r>
          </a:p>
        </p:txBody>
      </p:sp>
      <p:pic>
        <p:nvPicPr>
          <p:cNvPr id="12" name="Picture 11">
            <a:extLst>
              <a:ext uri="{FF2B5EF4-FFF2-40B4-BE49-F238E27FC236}">
                <a16:creationId xmlns:a16="http://schemas.microsoft.com/office/drawing/2014/main" id="{B7DBD92B-979F-9F8F-4A0D-EFF4FDF86B4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043169" y="6269430"/>
            <a:ext cx="1003284" cy="550583"/>
          </a:xfrm>
          <a:prstGeom prst="rect">
            <a:avLst/>
          </a:prstGeom>
        </p:spPr>
      </p:pic>
      <p:sp>
        <p:nvSpPr>
          <p:cNvPr id="4" name="TextBox 3" descr="&#10;">
            <a:extLst>
              <a:ext uri="{FF2B5EF4-FFF2-40B4-BE49-F238E27FC236}">
                <a16:creationId xmlns:a16="http://schemas.microsoft.com/office/drawing/2014/main" id="{615881D4-0A7C-2C3A-BA59-5F7F27269994}"/>
              </a:ext>
            </a:extLst>
          </p:cNvPr>
          <p:cNvSpPr txBox="1"/>
          <p:nvPr/>
        </p:nvSpPr>
        <p:spPr>
          <a:xfrm>
            <a:off x="499533" y="351337"/>
            <a:ext cx="8212666" cy="707886"/>
          </a:xfrm>
          <a:prstGeom prst="rect">
            <a:avLst/>
          </a:prstGeom>
          <a:noFill/>
        </p:spPr>
        <p:txBody>
          <a:bodyPr wrap="square" rtlCol="0">
            <a:spAutoFit/>
          </a:bodyPr>
          <a:lstStyle/>
          <a:p>
            <a:r>
              <a:rPr lang="en-US" sz="2000" b="1" dirty="0">
                <a:solidFill>
                  <a:srgbClr val="2746F8"/>
                </a:solidFill>
                <a:latin typeface="Poppins" panose="00000500000000000000" pitchFamily="2" charset="0"/>
                <a:cs typeface="Poppins" panose="00000500000000000000" pitchFamily="2" charset="0"/>
              </a:rPr>
              <a:t>Flavored Tobacco Use Among Current Tobacco Users (%), High School Students, US, 2023 and 2024</a:t>
            </a:r>
          </a:p>
        </p:txBody>
      </p:sp>
      <p:sp>
        <p:nvSpPr>
          <p:cNvPr id="2" name="Text Placeholder 3">
            <a:extLst>
              <a:ext uri="{FF2B5EF4-FFF2-40B4-BE49-F238E27FC236}">
                <a16:creationId xmlns:a16="http://schemas.microsoft.com/office/drawing/2014/main" id="{D6CCA566-0A5A-2CF0-CD9A-4F98DFFD250B}"/>
              </a:ext>
            </a:extLst>
          </p:cNvPr>
          <p:cNvSpPr txBox="1">
            <a:spLocks/>
          </p:cNvSpPr>
          <p:nvPr/>
        </p:nvSpPr>
        <p:spPr>
          <a:xfrm>
            <a:off x="499533" y="168978"/>
            <a:ext cx="11302014" cy="251703"/>
          </a:xfrm>
          <a:prstGeom prst="rect">
            <a:avLst/>
          </a:prstGeom>
        </p:spPr>
        <p:txBody>
          <a:bodyPr vert="horz" lIns="91440" tIns="45720" rIns="91440" bIns="45720" rtlCol="0" anchor="ctr" anchorCtr="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200" b="1" kern="1200" cap="none" spc="0" baseline="0">
                <a:solidFill>
                  <a:srgbClr val="FF0000"/>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Sans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panose="020B05030304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Cancer Prevention &amp; Early Detection Facts &amp; Figures</a:t>
            </a:r>
            <a:r>
              <a:rPr lang="en-US" dirty="0"/>
              <a:t> </a:t>
            </a:r>
            <a:r>
              <a:rPr kumimoji="0" lang="en-US" sz="1200" b="1" i="0" u="none" strike="noStrike" kern="1200" cap="none" spc="0" normalizeH="0" baseline="0" noProof="0" dirty="0">
                <a:ln>
                  <a:noFill/>
                </a:ln>
                <a:solidFill>
                  <a:srgbClr val="FF0000"/>
                </a:solidFill>
                <a:effectLst/>
                <a:uLnTx/>
                <a:uFillTx/>
                <a:latin typeface="Poppins" pitchFamily="2" charset="77"/>
                <a:ea typeface="+mn-ea"/>
                <a:cs typeface="Poppins" pitchFamily="2" charset="77"/>
              </a:rPr>
              <a:t>2026</a:t>
            </a:r>
          </a:p>
        </p:txBody>
      </p:sp>
      <p:pic>
        <p:nvPicPr>
          <p:cNvPr id="6" name="Picture 5">
            <a:extLst>
              <a:ext uri="{FF2B5EF4-FFF2-40B4-BE49-F238E27FC236}">
                <a16:creationId xmlns:a16="http://schemas.microsoft.com/office/drawing/2014/main" id="{8D764AEF-896A-F653-1275-E5B41C18D340}"/>
              </a:ext>
            </a:extLst>
          </p:cNvPr>
          <p:cNvPicPr>
            <a:picLocks noChangeAspect="1"/>
          </p:cNvPicPr>
          <p:nvPr/>
        </p:nvPicPr>
        <p:blipFill>
          <a:blip r:embed="rId4"/>
          <a:stretch>
            <a:fillRect/>
          </a:stretch>
        </p:blipFill>
        <p:spPr>
          <a:xfrm>
            <a:off x="197741" y="1115367"/>
            <a:ext cx="8748518" cy="4627265"/>
          </a:xfrm>
          <a:prstGeom prst="rect">
            <a:avLst/>
          </a:prstGeom>
        </p:spPr>
      </p:pic>
    </p:spTree>
    <p:extLst>
      <p:ext uri="{BB962C8B-B14F-4D97-AF65-F5344CB8AC3E}">
        <p14:creationId xmlns:p14="http://schemas.microsoft.com/office/powerpoint/2010/main" val="441480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09572A5A76944878447A7D97D9235" ma:contentTypeVersion="14" ma:contentTypeDescription="Create a new document." ma:contentTypeScope="" ma:versionID="abdd4ef1c6ca6cb33f87d22442739f47">
  <xsd:schema xmlns:xsd="http://www.w3.org/2001/XMLSchema" xmlns:xs="http://www.w3.org/2001/XMLSchema" xmlns:p="http://schemas.microsoft.com/office/2006/metadata/properties" xmlns:ns2="e129a00c-9292-4451-9308-ea75f7972fd5" xmlns:ns3="11ef61ff-1dc9-4ca7-b845-84ac7e98c186" targetNamespace="http://schemas.microsoft.com/office/2006/metadata/properties" ma:root="true" ma:fieldsID="0c566867d9883f5493132cb6e81afe97" ns2:_="" ns3:_="">
    <xsd:import namespace="e129a00c-9292-4451-9308-ea75f7972fd5"/>
    <xsd:import namespace="11ef61ff-1dc9-4ca7-b845-84ac7e98c18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29a00c-9292-4451-9308-ea75f7972f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a09e083-f52d-4221-b916-d53bc4fb30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description="" ma:hidden="true" ma:indexed="true" ma:internalName="MediaServiceObjectDetectorVersions"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ef61ff-1dc9-4ca7-b845-84ac7e98c1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52a891-184f-4c5c-9e97-e37702bf691a}" ma:internalName="TaxCatchAll" ma:showField="CatchAllData" ma:web="11ef61ff-1dc9-4ca7-b845-84ac7e98c1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ef61ff-1dc9-4ca7-b845-84ac7e98c186" xsi:nil="true"/>
    <lcf76f155ced4ddcb4097134ff3c332f xmlns="e129a00c-9292-4451-9308-ea75f7972fd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1E84831-FBEC-4826-A13A-A3FAB43B1A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29a00c-9292-4451-9308-ea75f7972fd5"/>
    <ds:schemaRef ds:uri="11ef61ff-1dc9-4ca7-b845-84ac7e98c1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422AA5-E0E8-45DC-A958-282B1BEC9674}">
  <ds:schemaRefs>
    <ds:schemaRef ds:uri="http://schemas.microsoft.com/sharepoint/v3/contenttype/forms"/>
  </ds:schemaRefs>
</ds:datastoreItem>
</file>

<file path=customXml/itemProps3.xml><?xml version="1.0" encoding="utf-8"?>
<ds:datastoreItem xmlns:ds="http://schemas.openxmlformats.org/officeDocument/2006/customXml" ds:itemID="{4183D0B7-DBE5-4103-B179-B058A1F64607}">
  <ds:schemaRefs>
    <ds:schemaRef ds:uri="http://schemas.microsoft.com/office/2006/metadata/properties"/>
    <ds:schemaRef ds:uri="http://schemas.microsoft.com/office/infopath/2007/PartnerControls"/>
    <ds:schemaRef ds:uri="11ef61ff-1dc9-4ca7-b845-84ac7e98c186"/>
    <ds:schemaRef ds:uri="e129a00c-9292-4451-9308-ea75f7972fd5"/>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11403</TotalTime>
  <Words>11199</Words>
  <Application>Microsoft Office PowerPoint</Application>
  <PresentationFormat>On-screen Show (4:3)</PresentationFormat>
  <Paragraphs>406</Paragraphs>
  <Slides>51</Slides>
  <Notes>51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ＭＳ Ｐゴシック</vt:lpstr>
      <vt:lpstr>Aptos</vt:lpstr>
      <vt:lpstr>Arial</vt:lpstr>
      <vt:lpstr>Calibri</vt:lpstr>
      <vt:lpstr>Calibri Light</vt:lpstr>
      <vt:lpstr>Poppins</vt:lpstr>
      <vt:lpstr>Poppins Light</vt:lpstr>
      <vt:lpstr>SDNQV N+ Frutiger LT Std</vt:lpstr>
      <vt:lpstr>Source Sans Pro</vt:lpstr>
      <vt:lpstr>Source Serif Pro Light</vt:lpstr>
      <vt:lpstr>UYCEB O+ Frutiger LT Std</vt:lpstr>
      <vt:lpstr>Office Theme</vt:lpstr>
      <vt:lpstr>A presentation from the American Cancer Society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Cancer Society,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Prevention and Early Detections Facts and Figures 2024 Powerpoint</dc:title>
  <dc:creator>Jessica Star</dc:creator>
  <cp:lastModifiedBy>Natalia Mazzitelli</cp:lastModifiedBy>
  <cp:revision>11</cp:revision>
  <dcterms:created xsi:type="dcterms:W3CDTF">2024-05-22T17:53:57Z</dcterms:created>
  <dcterms:modified xsi:type="dcterms:W3CDTF">2026-02-03T16:10:43Z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0x01010012B09572A5A76944878447A7D97D9235</vt:lpwstr>
  </property>
  <property fmtid="{D5CDD505-2E9C-101B-9397-08002B2CF9AE}" pid="3" name="MediaServiceImageTags">
    <vt:lpwstr/>
  </property>
</Properties>
</file>