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246" autoAdjust="0"/>
  </p:normalViewPr>
  <p:slideViewPr>
    <p:cSldViewPr snapToGrid="0">
      <p:cViewPr varScale="1">
        <p:scale>
          <a:sx n="71" d="100"/>
          <a:sy n="71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028ED-57A0-4EDF-9906-9C7E3D6872C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EB34-0E7B-4FD5-9DDD-76BF05F1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2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charset="0"/>
                <a:ea typeface="ＭＳ Ｐゴシック" pitchFamily="34" charset="-128"/>
              </a:rPr>
              <a:t>- Death rates: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US Mortality Volumes 1930 to 1959, US Mortality Data 1960 to 2015, National Center for Health Statistics, Centers for Disease Control and Prevention.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- Cigarette consumption: 1900-1999: US Department of Agriculture. 2000-2015: Wang, TW et al. PMID: 27932780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2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Centers for Disease Control and Prevention (CDC). Behavioral Risk Factor Surveillance System Survey Data. Atlanta, Georgia: U.S. Department of Health and Human Services, Centers for Disease Control and Prevention, 2017. https://www.cdc.gov/brfss/data_documentation/index.htm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40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Health, United States, 2017: With a Special Feature on Mortality. Hyattsville, MD. 2018.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Centers for Disease Control and Prevention, 2017.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7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Health, United States, 2017: With a Special Feature on Mortality. Hyattsville, MD. 2018.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Centers for Disease Control and Prevention, 2017.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Estimates for white, black, and Asian are among non-Hispanics.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Centers for Disease Control and Prevention. High School Youth Risk Behavior Survey Data, 2017. Available from URL: https://nccd.cdc.gov/youthonline/App/Default.aspx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0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2017.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3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Centers for Disease Control and Prevention (CDC). Behavioral Risk Factor Surveillance System Survey Data. Atlanta, Georgia: U.S. Department of Health and Human Services, Centers for Disease Control and Prevention, 2017.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44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Smith RA, et al. PMID: 28170086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Meites</a:t>
            </a:r>
            <a:r>
              <a:rPr lang="en-US" dirty="0"/>
              <a:t> E, et al. PMID: 27977643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7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Up-to-Date HPV vaccination includes those who received ≥3 doses, and those who received 2 doses when the first HPV vaccine dose was initiated before age 15 years and the time between the first and second dose was at least 5 months minus 4 days.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Estimates for white, black, AIAN, and Asian are among non-Hispanics. Native Hawaiian or other Pacific Islanders were not included due to small sample sizes.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Walker, et al. PMID: 30138305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93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Oeffinger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KC, et al. PMID: </a:t>
            </a:r>
            <a:r>
              <a:rPr lang="en-US" dirty="0"/>
              <a:t>26501536 </a:t>
            </a:r>
          </a:p>
          <a:p>
            <a:pPr marL="171450" indent="-171450">
              <a:buFontTx/>
              <a:buChar char="-"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Smith RA, et al. PMID: </a:t>
            </a:r>
            <a:r>
              <a:rPr lang="en-US" dirty="0"/>
              <a:t>29846940 </a:t>
            </a: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Center for Health Statistics. Health, United States, 2017: With Special Feature on Mortality. Hyattsville, MD. 2018.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Survey, National Center for Health Statistics, Centers for Disease Control and Prevention, 2017. Public-use data file and documentation. https://www.cdc.gov/nchs/nhis/index.htm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3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whites and blacks are among non-Hispanics. Estimates for Asians may be Hispanic or non-Hispanic. 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National Center for Health Statistics. Health, United States, 2017: With special feature on mortality. Hyattsville, MD. 2018.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91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8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and Asian are among non-Hispanics. Estimates for Asians do not include Native Hawaiians or other Pacific Islanders.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64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4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Saslow D, et al. PMID: 22422631</a:t>
            </a:r>
          </a:p>
          <a:p>
            <a:r>
              <a:rPr lang="en-US" dirty="0"/>
              <a:t>- Smith RA, et al. PMID: 29846940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15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and Asian are among non-Hispanics. Estimates for Asians do not include Native Hawaiians or other Pacific Islanders.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Surveys, National Center for Health Statistics, Centers for Disease Control and Prevention, 2000-2015.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07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and Asian are among non-Hispanics. Estimate for Asians does not include Native Hawaiians or other Pacific Islanders. 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18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15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Wolf AMD, et al. PMID: </a:t>
            </a:r>
            <a:r>
              <a:rPr lang="en-US" dirty="0"/>
              <a:t>29846947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Smith RA, et al. PMID: 29846940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6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Centers for Disease Control and Prevention, 2005-2015. Public-use data files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 and black are among non-Hispanics. </a:t>
            </a:r>
            <a:endParaRPr lang="en-US" sz="12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National</a:t>
            </a:r>
            <a:r>
              <a:rPr lang="en-US" sz="1200" b="0" baseline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Center for Health Statistics. </a:t>
            </a:r>
            <a:r>
              <a:rPr lang="en-US" sz="12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Health,</a:t>
            </a:r>
            <a:r>
              <a:rPr lang="en-US" sz="1200" b="0" baseline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United States,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2015: With Special Feature on Racial and Ethnic Health Disparities. Hyattsville, MD. 2016.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Centers for Disease Control and Prevention, 2015, 2016, and 2017.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61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and Asian are among non-Hispanics. Estimates for Asians do not include Native Hawaiians or other Pacific Islanders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71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Centers for Disease Control and Prevention, 2015.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1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Wender R, et al. PMID: </a:t>
            </a:r>
            <a:r>
              <a:rPr lang="en-US" dirty="0"/>
              <a:t>23315954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Smith RA, et al. PMID: </a:t>
            </a:r>
            <a:r>
              <a:rPr lang="en-US" dirty="0"/>
              <a:t>29846940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81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Wolf AM, et al. PMID: </a:t>
            </a:r>
            <a:r>
              <a:rPr lang="en-US" dirty="0"/>
              <a:t>20200110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Smith RA, et al. PMID: </a:t>
            </a:r>
            <a:r>
              <a:rPr lang="en-US" dirty="0"/>
              <a:t>29846940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2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Estimate for “Some college” includes those with an Associate’s degree.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Interview Survey, National Center for Health Statistics, Centers for Disease Control and Prevention, 2017. Public-use data file and documentation.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0" u="none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1999: Centers for Disease Control and Prevention. PMID: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11057729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2000:</a:t>
            </a: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Centers for Disease Control and Prevention. PMID: 11902401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2002: Marshall L, et al. PMID: 16708059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2004: Bloch AB, et al. PMID: 15800473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2006 &amp; 2009: </a:t>
            </a:r>
            <a:r>
              <a:rPr lang="en-US" sz="1200" b="0" u="none" baseline="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20798668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2011 &amp; 2012: </a:t>
            </a:r>
            <a:r>
              <a:rPr lang="en-US" sz="1200" b="0" u="none" baseline="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24226625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2013: </a:t>
            </a:r>
            <a:r>
              <a:rPr lang="en-US" sz="1200" b="0" u="none" baseline="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25393220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2014: </a:t>
            </a:r>
            <a:r>
              <a:rPr lang="en-US" sz="1200" b="0" u="none" baseline="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Arrazola</a:t>
            </a: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RA, et al. PMID: 25879896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2015: Singh T, et al. PMID: 27077789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2016: Jamal A, et al. PMID: 28617771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2017: Wang TW, et al. PMID: 29879097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2018: </a:t>
            </a:r>
            <a:r>
              <a:rPr lang="en-US" sz="1200" b="0" u="none" baseline="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Gentzke</a:t>
            </a:r>
            <a:r>
              <a:rPr lang="en-US" sz="1200" b="0" u="none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AS, et al. PMID: </a:t>
            </a:r>
            <a:r>
              <a:rPr lang="en-US" sz="1200" dirty="0"/>
              <a:t>30763302</a:t>
            </a:r>
            <a:endParaRPr lang="en-US" sz="1200" b="0" u="none" kern="1200" baseline="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Monitoring the Future Study, 1976-2018, University of Michigan. http://monitoringthefuture.org/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u="none" dirty="0">
                <a:latin typeface="Arial" charset="0"/>
                <a:ea typeface="ＭＳ Ｐゴシック" pitchFamily="34" charset="-128"/>
                <a:cs typeface="Times New Roman" pitchFamily="18" charset="0"/>
              </a:rPr>
              <a:t>Johnston LD, </a:t>
            </a:r>
            <a:r>
              <a:rPr lang="en-US" sz="1200" b="0" u="none" dirty="0" err="1">
                <a:latin typeface="Arial" charset="0"/>
                <a:ea typeface="ＭＳ Ｐゴシック" pitchFamily="34" charset="-128"/>
                <a:cs typeface="Times New Roman" pitchFamily="18" charset="0"/>
              </a:rPr>
              <a:t>Miech</a:t>
            </a:r>
            <a:r>
              <a:rPr lang="en-US" sz="1200" b="0" u="none" dirty="0">
                <a:latin typeface="Arial" charset="0"/>
                <a:ea typeface="ＭＳ Ｐゴシック" pitchFamily="34" charset="-128"/>
                <a:cs typeface="Times New Roman" pitchFamily="18" charset="0"/>
              </a:rPr>
              <a:t> RA, O’Malley PM, et al. (2019). Demographic subgroup trends among adolescents in the use of various licit and illicit drugs, 1975–2018 (Monitoring the Future Occasional Paper No. 92). Ann Arbor, MI: Institute for Social Research, The University of Michigan.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3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Health, United States, 2013: With Special Feature on Prescription Drugs. Hyattsville, MD. 2014.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National Health and Nutrition Examination Survey, 2011-2016. Public-use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Health, United States, 2013: With Special Feature on Prescription Drugs. Hyattsville, MD. 2014.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Health, United States, 2017: With Special Feature on Mortality. Hyattsville, MD. 2018.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Fryar CD, Carroll MD, Ogden CL. Prevalence of Overweight, Obesity, and Severe Obesity Among Children and Adolescents Aged 2–19 Years: United States, 1963–1965 Through 2015-2016. National Center for Health Statistics Health E-Stats. 2018.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5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Fryar CD, Carroll MD, Ogden CL. Prevalence of Overweight, Obesity, and Severe Obesity Among Adults Aged 20 and Over: United States, 1960–1962 Through 2015-2016. National Center for Health Statistics Health E-Stats. 2018.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Center for Health Statistics. National Health and Nutrition Examination Survey, 2015-2016. Public-use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EB34-0E7B-4FD5-9DDD-76BF05F168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7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1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5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5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5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6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1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3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C0BFF-9255-44FF-AC22-95BE88516A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513A-A5E0-4B20-A761-A172B8BE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B8465-EC94-4632-9985-6D1BCF413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8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0BB96-B2C6-4BD0-881A-F899728AF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F28EF-01BD-4397-A8FA-27AED2471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5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43E8B-D8F6-4B00-9BFC-424EC39A7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7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4D4B7-12A2-42A7-9B22-962F462A9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2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72605-6ADB-4137-99B4-8BF02514D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5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03256-3C18-4988-AE62-0E7886423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1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1BAEE-CFC9-48AA-BE8D-EE5D19DD7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7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6F760-F4C3-499E-9B98-D5DADB33F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8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AD4D6-430F-4E22-9EC7-764A3355A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7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C8D38-6FCE-4E68-93DD-B037F2536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1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A27C10-A453-47BE-8D67-82BDB911A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47FAC-320D-4C04-86C3-9788CC501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7ACCE-1611-484B-ABD7-DC9785B0B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8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1926F-BAE0-4FA6-A164-B8A70C94A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12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2AD3A-317A-4E54-AAE9-887C2E352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23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80A8B-05EC-4029-ADFB-AA2A27D91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0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CE868-7252-4EC7-888B-B2647731C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5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9759E-1076-4D60-96D5-84535DE41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2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A7BBAF-9977-446E-B337-33D2E6D4F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1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DF1C5-1851-4AB5-8AB1-A3F070FFB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75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F3507-F5D5-47E3-9126-8EF402C18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0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A9346-6D18-436C-AD9A-AE64978D4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16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FC626-0A47-4863-95EC-BB789E1AB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7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88034-E621-4377-933F-D27C73CD4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4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A0CE5-5980-4B2E-82BD-CB0563D80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60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B5F20-3EBC-47D6-B339-727B5789C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27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62723-0923-41B4-943E-5E5A52E8F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8CACC-5EE7-44EE-9B86-0D3FAF343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F0DF4-858D-491E-BD79-47083E1A6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F362B-7374-4A2D-BBF8-E983C5252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2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6E29D-455D-4FDC-8942-4DDFC05F1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394A4-DD25-463F-BE86-994E6968B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4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136BC-1DDE-412D-8291-68FC09280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4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1829</Words>
  <Application>Microsoft Office PowerPoint</Application>
  <PresentationFormat>On-screen Show (4:3)</PresentationFormat>
  <Paragraphs>103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Risk Factors and Screening 2019</dc:title>
  <dc:creator>Ann Goding Sauer</dc:creator>
  <cp:lastModifiedBy>Debbie Guarnella</cp:lastModifiedBy>
  <cp:revision>4</cp:revision>
  <dcterms:created xsi:type="dcterms:W3CDTF">2019-03-20T16:04:18Z</dcterms:created>
  <dcterms:modified xsi:type="dcterms:W3CDTF">2019-04-03T11:39:30Z</dcterms:modified>
</cp:coreProperties>
</file>